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media/image1.jpeg" ContentType="image/jpeg"/>
  <Override PartName="/ppt/notesSlides/notesSlide9.xml" ContentType="application/vnd.openxmlformats-officedocument.presentationml.notesSlide+xml"/>
  <Override PartName="/ppt/notesSlides/notesSlide10.xml" ContentType="application/vnd.openxmlformats-officedocument.presentationml.notesSlide+xml"/>
  <Override PartName="/ppt/media/image2.jpeg" ContentType="image/jpeg"/>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media/image3.jpeg" ContentType="image/jpeg"/>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media/image4.jpeg" ContentType="image/jpeg"/>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media/image5.jpeg" ContentType="image/jpeg"/>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media/image6.jpeg" ContentType="image/jpeg"/>
  <Override PartName="/ppt/media/image7.jpeg" ContentType="image/jpeg"/>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24" r:id="rId76"/>
    <p:sldId id="325" r:id="rId77"/>
    <p:sldId id="326" r:id="rId78"/>
    <p:sldId id="327" r:id="rId79"/>
    <p:sldId id="328" r:id="rId80"/>
    <p:sldId id="329" r:id="rId81"/>
    <p:sldId id="330" r:id="rId82"/>
    <p:sldId id="331" r:id="rId83"/>
    <p:sldId id="332" r:id="rId84"/>
    <p:sldId id="333" r:id="rId85"/>
    <p:sldId id="334" r:id="rId86"/>
    <p:sldId id="335" r:id="rId87"/>
    <p:sldId id="336" r:id="rId88"/>
    <p:sldId id="337" r:id="rId89"/>
    <p:sldId id="338" r:id="rId90"/>
    <p:sldId id="339" r:id="rId91"/>
    <p:sldId id="340" r:id="rId92"/>
    <p:sldId id="341" r:id="rId93"/>
    <p:sldId id="342" r:id="rId94"/>
    <p:sldId id="343" r:id="rId95"/>
    <p:sldId id="344" r:id="rId96"/>
    <p:sldId id="345" r:id="rId97"/>
    <p:sldId id="346" r:id="rId98"/>
    <p:sldId id="347" r:id="rId99"/>
    <p:sldId id="348" r:id="rId100"/>
    <p:sldId id="349" r:id="rId101"/>
    <p:sldId id="350" r:id="rId102"/>
    <p:sldId id="351" r:id="rId103"/>
    <p:sldId id="352" r:id="rId104"/>
    <p:sldId id="353" r:id="rId105"/>
    <p:sldId id="354" r:id="rId106"/>
    <p:sldId id="355" r:id="rId107"/>
    <p:sldId id="356" r:id="rId108"/>
    <p:sldId id="357" r:id="rId109"/>
    <p:sldId id="358" r:id="rId110"/>
    <p:sldId id="359" r:id="rId111"/>
    <p:sldId id="360" r:id="rId112"/>
    <p:sldId id="361" r:id="rId113"/>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1pPr>
    <a:lvl2pPr marL="0" marR="0" indent="3429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2pPr>
    <a:lvl3pPr marL="0" marR="0" indent="6858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3pPr>
    <a:lvl4pPr marL="0" marR="0" indent="10287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4pPr>
    <a:lvl5pPr marL="0" marR="0" indent="13716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5pPr>
    <a:lvl6pPr marL="0" marR="0" indent="17145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6pPr>
    <a:lvl7pPr marL="0" marR="0" indent="20574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7pPr>
    <a:lvl8pPr marL="0" marR="0" indent="24003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8pPr>
    <a:lvl9pPr marL="0" marR="0" indent="274320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8F44A2F1-9E1F-4B54-A3A2-5F16C0AD49E2}" styleName="">
    <a:tblBg/>
    <a:wholeTbl>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noFill/>
        </a:fill>
      </a:tcStyle>
    </a:wholeTbl>
    <a:band2H>
      <a:tcTxStyle b="def" i="def"/>
      <a:tcStyle>
        <a:tcBdr/>
        <a:fill>
          <a:solidFill>
            <a:srgbClr val="000000">
              <a:alpha val="20000"/>
            </a:srgbClr>
          </a:solidFill>
        </a:fill>
      </a:tcStyle>
    </a:band2H>
    <a:firstCol>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gradFill>
            <a:gsLst>
              <a:gs pos="0">
                <a:srgbClr val="679AEA">
                  <a:alpha val="25000"/>
                </a:srgbClr>
              </a:gs>
              <a:gs pos="100000">
                <a:srgbClr val="2E73D3">
                  <a:alpha val="25000"/>
                </a:srgbClr>
              </a:gs>
            </a:gsLst>
            <a:lin ang="5400000"/>
          </a:gradFill>
        </a:fill>
      </a:tcStyle>
    </a:firstCol>
    <a:lastRow>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gradFill>
            <a:gsLst>
              <a:gs pos="0">
                <a:srgbClr val="679AEA">
                  <a:alpha val="25000"/>
                </a:srgbClr>
              </a:gs>
              <a:gs pos="100000">
                <a:srgbClr val="2E73D3">
                  <a:alpha val="25000"/>
                </a:srgbClr>
              </a:gs>
            </a:gsLst>
            <a:lin ang="5400000"/>
          </a:gradFill>
        </a:fill>
      </a:tcStyle>
    </a:lastRow>
    <a:firstRow>
      <a:tcTxStyle b="off" i="off">
        <a:fontRef idx="minor">
          <a:srgbClr val="FFFFFF"/>
        </a:fontRef>
        <a:srgbClr val="FFFFFF"/>
      </a:tcTxStyle>
      <a:tcStyle>
        <a:tcBdr>
          <a:left>
            <a:ln w="25400" cap="flat">
              <a:solidFill>
                <a:srgbClr val="A9A9A9"/>
              </a:solidFill>
              <a:prstDash val="solid"/>
              <a:miter lim="400000"/>
            </a:ln>
          </a:left>
          <a:right>
            <a:ln w="25400" cap="flat">
              <a:solidFill>
                <a:srgbClr val="A9A9A9"/>
              </a:solidFill>
              <a:prstDash val="solid"/>
              <a:miter lim="400000"/>
            </a:ln>
          </a:right>
          <a:top>
            <a:ln w="25400" cap="flat">
              <a:solidFill>
                <a:srgbClr val="A9A9A9"/>
              </a:solidFill>
              <a:prstDash val="solid"/>
              <a:miter lim="400000"/>
            </a:ln>
          </a:top>
          <a:bottom>
            <a:ln w="25400" cap="flat">
              <a:solidFill>
                <a:srgbClr val="A9A9A9"/>
              </a:solidFill>
              <a:prstDash val="solid"/>
              <a:miter lim="400000"/>
            </a:ln>
          </a:bottom>
          <a:insideH>
            <a:ln w="25400" cap="flat">
              <a:solidFill>
                <a:srgbClr val="A9A9A9"/>
              </a:solidFill>
              <a:prstDash val="solid"/>
              <a:miter lim="400000"/>
            </a:ln>
          </a:insideH>
          <a:insideV>
            <a:ln w="25400" cap="flat">
              <a:solidFill>
                <a:srgbClr val="A9A9A9"/>
              </a:solidFill>
              <a:prstDash val="solid"/>
              <a:miter lim="400000"/>
            </a:ln>
          </a:insideV>
        </a:tcBdr>
        <a:fill>
          <a:gradFill>
            <a:gsLst>
              <a:gs pos="0">
                <a:srgbClr val="679AEA">
                  <a:alpha val="25000"/>
                </a:srgbClr>
              </a:gs>
              <a:gs pos="100000">
                <a:srgbClr val="2E73D3">
                  <a:alpha val="25000"/>
                </a:srgbClr>
              </a:gs>
            </a:gsLst>
            <a:lin ang="5400000"/>
          </a:gradFill>
        </a:fill>
      </a:tcStyle>
    </a:firstRow>
  </a:tblStyle>
  <a:tblStyle styleId="{C7B018BB-80A7-4F77-B60F-C8B233D01FF8}" styleName="">
    <a:tblBg/>
    <a:wholeTbl>
      <a:tcTxStyle b="def" i="def">
        <a:font>
          <a:latin typeface="Helvetica Neue"/>
          <a:ea typeface="Helvetica Neue"/>
          <a:cs typeface="Helvetica Neue"/>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b="def" i="def"/>
      <a:tcStyle>
        <a:tcBdr/>
        <a:fill>
          <a:solidFill>
            <a:srgbClr val="E1E0DA"/>
          </a:solidFill>
        </a:fill>
      </a:tcStyle>
    </a:band2H>
    <a:firstCol>
      <a:tcTxStyle b="def" i="def">
        <a:font>
          <a:latin typeface="Helvetica Neue Medium"/>
          <a:ea typeface="Helvetica Neue Medium"/>
          <a:cs typeface="Helvetica Neue Medium"/>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3">
              <a:hueOff val="362282"/>
              <a:satOff val="31803"/>
              <a:lumOff val="-18242"/>
            </a:schemeClr>
          </a:solidFill>
        </a:fill>
      </a:tcStyle>
    </a:firstCol>
    <a:lastRow>
      <a:tcTxStyle b="def" i="def">
        <a:font>
          <a:latin typeface="Helvetica Neue"/>
          <a:ea typeface="Helvetica Neue"/>
          <a:cs typeface="Helvetica Neue"/>
        </a:font>
        <a:srgbClr val="000000"/>
      </a:tcTxStyle>
      <a:tcStyle>
        <a:tcBdr>
          <a:left>
            <a:ln w="12700" cap="flat">
              <a:solidFill>
                <a:srgbClr val="606060"/>
              </a:solidFill>
              <a:prstDash val="solid"/>
              <a:miter lim="400000"/>
            </a:ln>
          </a:left>
          <a:right>
            <a:ln w="12700" cap="flat">
              <a:solidFill>
                <a:srgbClr val="606060"/>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EBEBEB"/>
          </a:solidFill>
        </a:fill>
      </a:tcStyle>
    </a:lastRow>
    <a:firstRow>
      <a:tcTxStyle b="def" i="def">
        <a:font>
          <a:latin typeface="Helvetica Neue Medium"/>
          <a:ea typeface="Helvetica Neue Medium"/>
          <a:cs typeface="Helvetica Neue Medium"/>
        </a:font>
        <a:srgbClr val="FFFFFF"/>
      </a:tcTxStyle>
      <a:tcStyle>
        <a:tcBdr>
          <a:left>
            <a:ln w="12700" cap="flat">
              <a:solidFill>
                <a:srgbClr val="929292"/>
              </a:solidFill>
              <a:prstDash val="solid"/>
              <a:miter lim="400000"/>
            </a:ln>
          </a:left>
          <a:right>
            <a:ln w="12700" cap="flat">
              <a:solidFill>
                <a:srgbClr val="929292"/>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929292"/>
              </a:solidFill>
              <a:prstDash val="solid"/>
              <a:miter lim="400000"/>
            </a:ln>
          </a:insideH>
          <a:insideV>
            <a:ln w="12700" cap="flat">
              <a:solidFill>
                <a:srgbClr val="929292"/>
              </a:solidFill>
              <a:prstDash val="solid"/>
              <a:miter lim="400000"/>
            </a:ln>
          </a:insideV>
        </a:tcBdr>
        <a:fill>
          <a:solidFill>
            <a:srgbClr val="017101"/>
          </a:solidFill>
        </a:fill>
      </a:tcStyle>
    </a:firstRow>
  </a:tblStyle>
  <a:tblStyle styleId="{EEE7283C-3CF3-47DC-8721-378D4A62B228}" styleName="">
    <a:tblBg/>
    <a:wholeTbl>
      <a:tcTxStyle b="def" i="def">
        <a:font>
          <a:latin typeface="Helvetica Neue Light"/>
          <a:ea typeface="Helvetica Neue Light"/>
          <a:cs typeface="Helvetica Neue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FAF7E9"/>
          </a:solidFill>
        </a:fill>
      </a:tcStyle>
    </a:wholeTbl>
    <a:band2H>
      <a:tcTxStyle b="def" i="def"/>
      <a:tcStyle>
        <a:tcBdr/>
        <a:fill>
          <a:solidFill>
            <a:srgbClr val="EDEADD"/>
          </a:solidFill>
        </a:fill>
      </a:tcStyle>
    </a:band2H>
    <a:firstCol>
      <a:tcTxStyle b="def" i="de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9BA00"/>
          </a:solidFill>
        </a:fill>
      </a:tcStyle>
    </a:firstCol>
    <a:lastRow>
      <a:tcTxStyle b="def" i="de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lastRow>
    <a:firstRow>
      <a:tcTxStyle b="def" i="def">
        <a:font>
          <a:latin typeface="Helvetica Neue Medium"/>
          <a:ea typeface="Helvetica Neue Medium"/>
          <a:cs typeface="Helvetica Neue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9400"/>
          </a:solidFill>
        </a:fill>
      </a:tcStyle>
    </a:firstRow>
  </a:tblStyle>
  <a:tblStyle styleId="{CF821DB8-F4EB-4A41-A1BA-3FCAFE7338EE}" styleName="">
    <a:tblBg/>
    <a:wholeTbl>
      <a:tcTxStyle b="def" i="def">
        <a:font>
          <a:latin typeface="Helvetica Neue"/>
          <a:ea typeface="Helvetica Neue"/>
          <a:cs typeface="Helvetica Neue"/>
        </a:font>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EBEBEB"/>
          </a:solidFill>
        </a:fill>
      </a:tcStyle>
    </a:wholeTbl>
    <a:band2H>
      <a:tcTxStyle b="def" i="def"/>
      <a:tcStyle>
        <a:tcBdr/>
        <a:fill>
          <a:solidFill>
            <a:srgbClr val="DADBDA"/>
          </a:solidFill>
        </a:fill>
      </a:tcStyle>
    </a:band2H>
    <a:firstCol>
      <a:tcTxStyle b="on" i="de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chemeClr val="accent6">
              <a:hueOff val="-146070"/>
              <a:satOff val="-10048"/>
              <a:lumOff val="-30626"/>
            </a:schemeClr>
          </a:solidFill>
        </a:fill>
      </a:tcStyle>
    </a:firstCol>
    <a:lastRow>
      <a:tcTxStyle b="on" i="de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lastRow>
    <a:firstRow>
      <a:tcTxStyle b="on" i="def">
        <a:font>
          <a:latin typeface="Helvetica Neue"/>
          <a:ea typeface="Helvetica Neue"/>
          <a:cs typeface="Helvetica Neue"/>
        </a:font>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C24785"/>
          </a:solidFill>
        </a:fill>
      </a:tcStyle>
    </a:firstRow>
  </a:tblStyle>
  <a:tblStyle styleId="{33BA23B1-9221-436E-865A-0063620EA4FD}" styleName="">
    <a:tblBg/>
    <a:wholeTbl>
      <a:tcTxStyle b="def" i="def">
        <a:font>
          <a:latin typeface="Helvetica Neue"/>
          <a:ea typeface="Helvetica Neue"/>
          <a:cs typeface="Helvetica Neue"/>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5B5C1"/>
          </a:solidFill>
        </a:fill>
      </a:tcStyle>
    </a:wholeTbl>
    <a:band2H>
      <a:tcTxStyle b="def" i="def"/>
      <a:tcStyle>
        <a:tcBdr/>
        <a:fill>
          <a:solidFill>
            <a:srgbClr val="9A9AA5"/>
          </a:solidFill>
        </a:fill>
      </a:tcStyle>
    </a:band2H>
    <a:firstCol>
      <a:tcTxStyle b="on" i="de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85F"/>
          </a:solidFill>
        </a:fill>
      </a:tcStyle>
    </a:firstCol>
    <a:lastRow>
      <a:tcTxStyle b="on" i="de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lastRow>
    <a:firstRow>
      <a:tcTxStyle b="on" i="def">
        <a:font>
          <a:latin typeface="Helvetica Neue"/>
          <a:ea typeface="Helvetica Neue"/>
          <a:cs typeface="Helvetica Neue"/>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98089"/>
          </a:solidFill>
        </a:fill>
      </a:tcStyle>
    </a:firstRow>
  </a:tblStyle>
  <a:tblStyle styleId="{2708684C-4D16-4618-839F-0558EEFCDFE6}" styleName="">
    <a:tblBg/>
    <a:wholeTbl>
      <a:tcTxStyle b="def" i="de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b="def" i="def"/>
      <a:tcStyle>
        <a:tcBdr/>
        <a:fill>
          <a:solidFill>
            <a:srgbClr val="EDEEEE"/>
          </a:solidFill>
        </a:fill>
      </a:tcStyle>
    </a:band2H>
    <a:firstCol>
      <a:tcTxStyle b="on" i="def">
        <a:font>
          <a:latin typeface="Helvetica Neue"/>
          <a:ea typeface="Helvetica Neue"/>
          <a:cs typeface="Helvetica Neue"/>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de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def">
        <a:font>
          <a:latin typeface="Helvetica Neue"/>
          <a:ea typeface="Helvetica Neue"/>
          <a:cs typeface="Helvetica Neue"/>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 styleId="{4C3C2611-4C71-4FC5-86AE-919BDF0F9419}" styleName="">
    <a:tblBg/>
    <a:wholeTbl>
      <a:tcTxStyle b="def" i="de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b="def" i="def"/>
      <a:tcStyle>
        <a:tcBdr/>
        <a:fill>
          <a:solidFill>
            <a:srgbClr val="E3E5E8"/>
          </a:solidFill>
        </a:fill>
      </a:tcStyle>
    </a:band2H>
    <a:firstCol>
      <a:tcTxStyle b="on" i="de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lumOff val="-13575"/>
            </a:schemeClr>
          </a:solidFill>
        </a:fill>
      </a:tcStyle>
    </a:firstCol>
    <a:lastRow>
      <a:tcTxStyle b="def" i="def">
        <a:font>
          <a:latin typeface="Helvetica Neue"/>
          <a:ea typeface="Helvetica Neue"/>
          <a:cs typeface="Helvetica Neue"/>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de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14395"/>
              <a:lumOff val="-24975"/>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slide" Target="slides/slide53.xml"/><Relationship Id="rId61" Type="http://schemas.openxmlformats.org/officeDocument/2006/relationships/slide" Target="slides/slide54.xml"/><Relationship Id="rId62" Type="http://schemas.openxmlformats.org/officeDocument/2006/relationships/slide" Target="slides/slide55.xml"/><Relationship Id="rId63" Type="http://schemas.openxmlformats.org/officeDocument/2006/relationships/slide" Target="slides/slide56.xml"/><Relationship Id="rId64" Type="http://schemas.openxmlformats.org/officeDocument/2006/relationships/slide" Target="slides/slide57.xml"/><Relationship Id="rId65" Type="http://schemas.openxmlformats.org/officeDocument/2006/relationships/slide" Target="slides/slide58.xml"/><Relationship Id="rId66" Type="http://schemas.openxmlformats.org/officeDocument/2006/relationships/slide" Target="slides/slide59.xml"/><Relationship Id="rId67" Type="http://schemas.openxmlformats.org/officeDocument/2006/relationships/slide" Target="slides/slide60.xml"/><Relationship Id="rId68" Type="http://schemas.openxmlformats.org/officeDocument/2006/relationships/slide" Target="slides/slide61.xml"/><Relationship Id="rId69" Type="http://schemas.openxmlformats.org/officeDocument/2006/relationships/slide" Target="slides/slide62.xml"/><Relationship Id="rId70" Type="http://schemas.openxmlformats.org/officeDocument/2006/relationships/slide" Target="slides/slide63.xml"/><Relationship Id="rId71" Type="http://schemas.openxmlformats.org/officeDocument/2006/relationships/slide" Target="slides/slide64.xml"/><Relationship Id="rId72" Type="http://schemas.openxmlformats.org/officeDocument/2006/relationships/slide" Target="slides/slide65.xml"/><Relationship Id="rId73" Type="http://schemas.openxmlformats.org/officeDocument/2006/relationships/slide" Target="slides/slide66.xml"/><Relationship Id="rId74" Type="http://schemas.openxmlformats.org/officeDocument/2006/relationships/slide" Target="slides/slide67.xml"/><Relationship Id="rId75" Type="http://schemas.openxmlformats.org/officeDocument/2006/relationships/slide" Target="slides/slide68.xml"/><Relationship Id="rId76" Type="http://schemas.openxmlformats.org/officeDocument/2006/relationships/slide" Target="slides/slide69.xml"/><Relationship Id="rId77" Type="http://schemas.openxmlformats.org/officeDocument/2006/relationships/slide" Target="slides/slide70.xml"/><Relationship Id="rId78" Type="http://schemas.openxmlformats.org/officeDocument/2006/relationships/slide" Target="slides/slide71.xml"/><Relationship Id="rId79" Type="http://schemas.openxmlformats.org/officeDocument/2006/relationships/slide" Target="slides/slide72.xml"/><Relationship Id="rId80" Type="http://schemas.openxmlformats.org/officeDocument/2006/relationships/slide" Target="slides/slide73.xml"/><Relationship Id="rId81" Type="http://schemas.openxmlformats.org/officeDocument/2006/relationships/slide" Target="slides/slide74.xml"/><Relationship Id="rId82" Type="http://schemas.openxmlformats.org/officeDocument/2006/relationships/slide" Target="slides/slide75.xml"/><Relationship Id="rId83" Type="http://schemas.openxmlformats.org/officeDocument/2006/relationships/slide" Target="slides/slide76.xml"/><Relationship Id="rId84" Type="http://schemas.openxmlformats.org/officeDocument/2006/relationships/slide" Target="slides/slide77.xml"/><Relationship Id="rId85" Type="http://schemas.openxmlformats.org/officeDocument/2006/relationships/slide" Target="slides/slide78.xml"/><Relationship Id="rId86" Type="http://schemas.openxmlformats.org/officeDocument/2006/relationships/slide" Target="slides/slide79.xml"/><Relationship Id="rId87" Type="http://schemas.openxmlformats.org/officeDocument/2006/relationships/slide" Target="slides/slide80.xml"/><Relationship Id="rId88" Type="http://schemas.openxmlformats.org/officeDocument/2006/relationships/slide" Target="slides/slide81.xml"/><Relationship Id="rId89" Type="http://schemas.openxmlformats.org/officeDocument/2006/relationships/slide" Target="slides/slide82.xml"/><Relationship Id="rId90" Type="http://schemas.openxmlformats.org/officeDocument/2006/relationships/slide" Target="slides/slide83.xml"/><Relationship Id="rId91" Type="http://schemas.openxmlformats.org/officeDocument/2006/relationships/slide" Target="slides/slide84.xml"/><Relationship Id="rId92" Type="http://schemas.openxmlformats.org/officeDocument/2006/relationships/slide" Target="slides/slide85.xml"/><Relationship Id="rId93" Type="http://schemas.openxmlformats.org/officeDocument/2006/relationships/slide" Target="slides/slide86.xml"/><Relationship Id="rId94" Type="http://schemas.openxmlformats.org/officeDocument/2006/relationships/slide" Target="slides/slide87.xml"/><Relationship Id="rId95" Type="http://schemas.openxmlformats.org/officeDocument/2006/relationships/slide" Target="slides/slide88.xml"/><Relationship Id="rId96" Type="http://schemas.openxmlformats.org/officeDocument/2006/relationships/slide" Target="slides/slide89.xml"/><Relationship Id="rId97" Type="http://schemas.openxmlformats.org/officeDocument/2006/relationships/slide" Target="slides/slide90.xml"/><Relationship Id="rId98" Type="http://schemas.openxmlformats.org/officeDocument/2006/relationships/slide" Target="slides/slide91.xml"/><Relationship Id="rId99" Type="http://schemas.openxmlformats.org/officeDocument/2006/relationships/slide" Target="slides/slide92.xml"/><Relationship Id="rId100" Type="http://schemas.openxmlformats.org/officeDocument/2006/relationships/slide" Target="slides/slide93.xml"/><Relationship Id="rId101" Type="http://schemas.openxmlformats.org/officeDocument/2006/relationships/slide" Target="slides/slide94.xml"/><Relationship Id="rId102" Type="http://schemas.openxmlformats.org/officeDocument/2006/relationships/slide" Target="slides/slide95.xml"/><Relationship Id="rId103" Type="http://schemas.openxmlformats.org/officeDocument/2006/relationships/slide" Target="slides/slide96.xml"/><Relationship Id="rId104" Type="http://schemas.openxmlformats.org/officeDocument/2006/relationships/slide" Target="slides/slide97.xml"/><Relationship Id="rId105" Type="http://schemas.openxmlformats.org/officeDocument/2006/relationships/slide" Target="slides/slide98.xml"/><Relationship Id="rId106" Type="http://schemas.openxmlformats.org/officeDocument/2006/relationships/slide" Target="slides/slide99.xml"/><Relationship Id="rId107" Type="http://schemas.openxmlformats.org/officeDocument/2006/relationships/slide" Target="slides/slide100.xml"/><Relationship Id="rId108" Type="http://schemas.openxmlformats.org/officeDocument/2006/relationships/slide" Target="slides/slide101.xml"/><Relationship Id="rId109" Type="http://schemas.openxmlformats.org/officeDocument/2006/relationships/slide" Target="slides/slide102.xml"/><Relationship Id="rId110" Type="http://schemas.openxmlformats.org/officeDocument/2006/relationships/slide" Target="slides/slide103.xml"/><Relationship Id="rId111" Type="http://schemas.openxmlformats.org/officeDocument/2006/relationships/slide" Target="slides/slide104.xml"/><Relationship Id="rId112" Type="http://schemas.openxmlformats.org/officeDocument/2006/relationships/slide" Target="slides/slide105.xml"/><Relationship Id="rId113" Type="http://schemas.openxmlformats.org/officeDocument/2006/relationships/slide" Target="slides/slide106.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30" name="Shape 130"/>
          <p:cNvSpPr/>
          <p:nvPr>
            <p:ph type="sldImg"/>
          </p:nvPr>
        </p:nvSpPr>
        <p:spPr>
          <a:xfrm>
            <a:off x="1143000" y="685800"/>
            <a:ext cx="4572000" cy="3429000"/>
          </a:xfrm>
          <a:prstGeom prst="rect">
            <a:avLst/>
          </a:prstGeom>
        </p:spPr>
        <p:txBody>
          <a:bodyPr/>
          <a:lstStyle/>
          <a:p>
            <a:pPr/>
          </a:p>
        </p:txBody>
      </p:sp>
      <p:sp>
        <p:nvSpPr>
          <p:cNvPr id="131" name="Shape 131"/>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584200" latinLnBrk="0">
      <a:defRPr sz="2200">
        <a:latin typeface="Lucida Grande"/>
        <a:ea typeface="Lucida Grande"/>
        <a:cs typeface="Lucida Grande"/>
        <a:sym typeface="Lucida Grande"/>
      </a:defRPr>
    </a:lvl1pPr>
    <a:lvl2pPr indent="228600" defTabSz="584200" latinLnBrk="0">
      <a:defRPr sz="2200">
        <a:latin typeface="Lucida Grande"/>
        <a:ea typeface="Lucida Grande"/>
        <a:cs typeface="Lucida Grande"/>
        <a:sym typeface="Lucida Grande"/>
      </a:defRPr>
    </a:lvl2pPr>
    <a:lvl3pPr indent="457200" defTabSz="584200" latinLnBrk="0">
      <a:defRPr sz="2200">
        <a:latin typeface="Lucida Grande"/>
        <a:ea typeface="Lucida Grande"/>
        <a:cs typeface="Lucida Grande"/>
        <a:sym typeface="Lucida Grande"/>
      </a:defRPr>
    </a:lvl3pPr>
    <a:lvl4pPr indent="685800" defTabSz="584200" latinLnBrk="0">
      <a:defRPr sz="2200">
        <a:latin typeface="Lucida Grande"/>
        <a:ea typeface="Lucida Grande"/>
        <a:cs typeface="Lucida Grande"/>
        <a:sym typeface="Lucida Grande"/>
      </a:defRPr>
    </a:lvl4pPr>
    <a:lvl5pPr indent="914400" defTabSz="584200" latinLnBrk="0">
      <a:defRPr sz="2200">
        <a:latin typeface="Lucida Grande"/>
        <a:ea typeface="Lucida Grande"/>
        <a:cs typeface="Lucida Grande"/>
        <a:sym typeface="Lucida Grande"/>
      </a:defRPr>
    </a:lvl5pPr>
    <a:lvl6pPr indent="1143000" defTabSz="584200" latinLnBrk="0">
      <a:defRPr sz="2200">
        <a:latin typeface="Lucida Grande"/>
        <a:ea typeface="Lucida Grande"/>
        <a:cs typeface="Lucida Grande"/>
        <a:sym typeface="Lucida Grande"/>
      </a:defRPr>
    </a:lvl6pPr>
    <a:lvl7pPr indent="1371600" defTabSz="584200" latinLnBrk="0">
      <a:defRPr sz="2200">
        <a:latin typeface="Lucida Grande"/>
        <a:ea typeface="Lucida Grande"/>
        <a:cs typeface="Lucida Grande"/>
        <a:sym typeface="Lucida Grande"/>
      </a:defRPr>
    </a:lvl7pPr>
    <a:lvl8pPr indent="1600200" defTabSz="584200" latinLnBrk="0">
      <a:defRPr sz="2200">
        <a:latin typeface="Lucida Grande"/>
        <a:ea typeface="Lucida Grande"/>
        <a:cs typeface="Lucida Grande"/>
        <a:sym typeface="Lucida Grande"/>
      </a:defRPr>
    </a:lvl8pPr>
    <a:lvl9pPr indent="1828800" defTabSz="584200" latinLnBrk="0">
      <a:defRPr sz="2200">
        <a:latin typeface="Lucida Grande"/>
        <a:ea typeface="Lucida Grande"/>
        <a:cs typeface="Lucida Grande"/>
        <a:sym typeface="Lucida Grande"/>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4.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5.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6.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7.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8.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9.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10.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1.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12.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3.xml.rels><?xml version="1.0" encoding="UTF-8"?>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4.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5.xml.rels><?xml version="1.0" encoding="UTF-8"?>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16.xml.rels><?xml version="1.0" encoding="UTF-8"?>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7.xml.rels><?xml version="1.0" encoding="UTF-8"?>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 Id="rId3" Type="http://schemas.openxmlformats.org/officeDocument/2006/relationships/hyperlink" Target="https://en.wikipedia.org/wiki/ELIZA" TargetMode="External"/></Relationships>

</file>

<file path=ppt/notesSlides/_rels/notesSlide18.xml.rels><?xml version="1.0" encoding="UTF-8"?>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19.xml.rels><?xml version="1.0" encoding="UTF-8"?>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Relationships>

</file>

<file path=ppt/notesSlides/_rels/notesSlide20.xml.rels><?xml version="1.0" encoding="UTF-8"?>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Relationships>

</file>

<file path=ppt/notesSlides/_rels/notesSlide21.xml.rels><?xml version="1.0" encoding="UTF-8"?>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Relationships>

</file>

<file path=ppt/notesSlides/_rels/notesSlide22.xml.rels><?xml version="1.0" encoding="UTF-8"?>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Relationships>

</file>

<file path=ppt/notesSlides/_rels/notesSlide23.xml.rels><?xml version="1.0" encoding="UTF-8"?>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Relationships>

</file>

<file path=ppt/notesSlides/_rels/notesSlide24.xml.rels><?xml version="1.0" encoding="UTF-8"?>
<Relationships xmlns="http://schemas.openxmlformats.org/package/2006/relationships"><Relationship Id="rId1" Type="http://schemas.openxmlformats.org/officeDocument/2006/relationships/slide" Target="../slides/slide26.xml"/><Relationship Id="rId2" Type="http://schemas.openxmlformats.org/officeDocument/2006/relationships/notesMaster" Target="../notesMasters/notesMaster1.xml"/></Relationships>

</file>

<file path=ppt/notesSlides/_rels/notesSlide25.xml.rels><?xml version="1.0" encoding="UTF-8"?>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Relationships>

</file>

<file path=ppt/notesSlides/_rels/notesSlide26.xml.rels><?xml version="1.0" encoding="UTF-8"?>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Relationships>

</file>

<file path=ppt/notesSlides/_rels/notesSlide27.xml.rels><?xml version="1.0" encoding="UTF-8"?>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Relationships>

</file>

<file path=ppt/notesSlides/_rels/notesSlide28.xml.rels><?xml version="1.0" encoding="UTF-8"?>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Relationships>

</file>

<file path=ppt/notesSlides/_rels/notesSlide29.xml.rels><?xml version="1.0" encoding="UTF-8"?>
<Relationships xmlns="http://schemas.openxmlformats.org/package/2006/relationships"><Relationship Id="rId1" Type="http://schemas.openxmlformats.org/officeDocument/2006/relationships/slide" Target="../slides/slide32.xml"/><Relationship Id="rId2" Type="http://schemas.openxmlformats.org/officeDocument/2006/relationships/notesMaster" Target="../notesMasters/notesMaster1.xml"/></Relationships>

</file>

<file path=ppt/notesSlides/_rels/notesSlide30.xml.rels><?xml version="1.0" encoding="UTF-8"?>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Relationships>

</file>

<file path=ppt/notesSlides/_rels/notesSlide31.xml.rels><?xml version="1.0" encoding="UTF-8"?>
<Relationships xmlns="http://schemas.openxmlformats.org/package/2006/relationships"><Relationship Id="rId1" Type="http://schemas.openxmlformats.org/officeDocument/2006/relationships/slide" Target="../slides/slide34.xml"/><Relationship Id="rId2" Type="http://schemas.openxmlformats.org/officeDocument/2006/relationships/notesMaster" Target="../notesMasters/notesMaster1.xml"/></Relationships>

</file>

<file path=ppt/notesSlides/_rels/notesSlide32.xml.rels><?xml version="1.0" encoding="UTF-8"?>
<Relationships xmlns="http://schemas.openxmlformats.org/package/2006/relationships"><Relationship Id="rId1" Type="http://schemas.openxmlformats.org/officeDocument/2006/relationships/slide" Target="../slides/slide35.xml"/><Relationship Id="rId2" Type="http://schemas.openxmlformats.org/officeDocument/2006/relationships/notesMaster" Target="../notesMasters/notesMaster1.xml"/></Relationships>

</file>

<file path=ppt/notesSlides/_rels/notesSlide33.xml.rels><?xml version="1.0" encoding="UTF-8"?>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Relationships>

</file>

<file path=ppt/notesSlides/_rels/notesSlide34.xml.rels><?xml version="1.0" encoding="UTF-8"?>
<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Relationship Id="rId3" Type="http://schemas.openxmlformats.org/officeDocument/2006/relationships/hyperlink" Target="https://github.com/ggml-org/llama.cpp" TargetMode="External"/></Relationships>

</file>

<file path=ppt/notesSlides/_rels/notesSlide35.xml.rels><?xml version="1.0" encoding="UTF-8"?>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Relationships>

</file>

<file path=ppt/notesSlides/_rels/notesSlide36.xml.rels><?xml version="1.0" encoding="UTF-8"?>
<Relationships xmlns="http://schemas.openxmlformats.org/package/2006/relationships"><Relationship Id="rId1" Type="http://schemas.openxmlformats.org/officeDocument/2006/relationships/slide" Target="../slides/slide39.xml"/><Relationship Id="rId2" Type="http://schemas.openxmlformats.org/officeDocument/2006/relationships/notesMaster" Target="../notesMasters/notesMaster1.xml"/><Relationship Id="rId3" Type="http://schemas.openxmlformats.org/officeDocument/2006/relationships/hyperlink" Target="https://chatgpt.com/" TargetMode="External"/><Relationship Id="rId4" Type="http://schemas.openxmlformats.org/officeDocument/2006/relationships/hyperlink" Target="https://claude.ai" TargetMode="External"/><Relationship Id="rId5" Type="http://schemas.openxmlformats.org/officeDocument/2006/relationships/hyperlink" Target="https://www.google.com" TargetMode="External"/><Relationship Id="rId6" Type="http://schemas.openxmlformats.org/officeDocument/2006/relationships/hyperlink" Target="https://www.perplexity.ai/" TargetMode="External"/><Relationship Id="rId7" Type="http://schemas.openxmlformats.org/officeDocument/2006/relationships/hyperlink" Target="https://www.litellm.ai/" TargetMode="External"/><Relationship Id="rId8" Type="http://schemas.openxmlformats.org/officeDocument/2006/relationships/hyperlink" Target="https://openwebui.com/" TargetMode="External"/></Relationships>

</file>

<file path=ppt/notesSlides/_rels/notesSlide37.xml.rels><?xml version="1.0" encoding="UTF-8"?>
<Relationships xmlns="http://schemas.openxmlformats.org/package/2006/relationships"><Relationship Id="rId1" Type="http://schemas.openxmlformats.org/officeDocument/2006/relationships/slide" Target="../slides/slide40.xml"/><Relationship Id="rId2" Type="http://schemas.openxmlformats.org/officeDocument/2006/relationships/notesMaster" Target="../notesMasters/notesMaster1.xml"/><Relationship Id="rId3" Type="http://schemas.openxmlformats.org/officeDocument/2006/relationships/hyperlink" Target="https://cursor.com/" TargetMode="External"/><Relationship Id="rId4" Type="http://schemas.openxmlformats.org/officeDocument/2006/relationships/hyperlink" Target="https://cline.bot/" TargetMode="External"/><Relationship Id="rId5" Type="http://schemas.openxmlformats.org/officeDocument/2006/relationships/hyperlink" Target="https://github.com/features/ai/github-app" TargetMode="External"/><Relationship Id="rId6" Type="http://schemas.openxmlformats.org/officeDocument/2006/relationships/hyperlink" Target="https://code.visualstudio.com/" TargetMode="External"/><Relationship Id="rId7" Type="http://schemas.openxmlformats.org/officeDocument/2006/relationships/hyperlink" Target="https://continue.dev/" TargetMode="External"/><Relationship Id="rId8" Type="http://schemas.openxmlformats.org/officeDocument/2006/relationships/hyperlink" Target="https://zed.dev/" TargetMode="External"/></Relationships>

</file>

<file path=ppt/notesSlides/_rels/notesSlide38.xml.rels><?xml version="1.0" encoding="UTF-8"?>
<Relationships xmlns="http://schemas.openxmlformats.org/package/2006/relationships"><Relationship Id="rId1" Type="http://schemas.openxmlformats.org/officeDocument/2006/relationships/slide" Target="../slides/slide41.xml"/><Relationship Id="rId2" Type="http://schemas.openxmlformats.org/officeDocument/2006/relationships/notesMaster" Target="../notesMasters/notesMaster1.xml"/><Relationship Id="rId3" Type="http://schemas.openxmlformats.org/officeDocument/2006/relationships/hyperlink" Target="https://claude.ai" TargetMode="External"/><Relationship Id="rId4" Type="http://schemas.openxmlformats.org/officeDocument/2006/relationships/hyperlink" Target="https://ollama.com/" TargetMode="External"/><Relationship Id="rId5" Type="http://schemas.openxmlformats.org/officeDocument/2006/relationships/hyperlink" Target="https://opencode.ai/" TargetMode="External"/><Relationship Id="rId6" Type="http://schemas.openxmlformats.org/officeDocument/2006/relationships/hyperlink" Target="https://github.com/charmbracelet/crush" TargetMode="External"/><Relationship Id="rId7" Type="http://schemas.openxmlformats.org/officeDocument/2006/relationships/hyperlink" Target="https://chatgpt.com/download/" TargetMode="External"/><Relationship Id="rId8" Type="http://schemas.openxmlformats.org/officeDocument/2006/relationships/hyperlink" Target="https://antigravity.google/" TargetMode="External"/><Relationship Id="rId9" Type="http://schemas.openxmlformats.org/officeDocument/2006/relationships/hyperlink" Target="https://goose-docs.ai/" TargetMode="External"/><Relationship Id="rId10" Type="http://schemas.openxmlformats.org/officeDocument/2006/relationships/hyperlink" Target="https://unsloth.ai/" TargetMode="External"/><Relationship Id="rId11" Type="http://schemas.openxmlformats.org/officeDocument/2006/relationships/hyperlink" Target="https://lmstudio.ai/" TargetMode="External"/><Relationship Id="rId12" Type="http://schemas.openxmlformats.org/officeDocument/2006/relationships/hyperlink" Target="https://anythingllm.com/" TargetMode="External"/><Relationship Id="rId13" Type="http://schemas.openxmlformats.org/officeDocument/2006/relationships/hyperlink" Target="https://llama.app/" TargetMode="External"/></Relationships>

</file>

<file path=ppt/notesSlides/_rels/notesSlide39.xml.rels><?xml version="1.0" encoding="UTF-8"?>
<Relationships xmlns="http://schemas.openxmlformats.org/package/2006/relationships"><Relationship Id="rId1" Type="http://schemas.openxmlformats.org/officeDocument/2006/relationships/slide" Target="../slides/slide42.xml"/><Relationship Id="rId2" Type="http://schemas.openxmlformats.org/officeDocument/2006/relationships/notesMaster" Target="../notesMasters/notesMaster1.xml"/><Relationship Id="rId3" Type="http://schemas.openxmlformats.org/officeDocument/2006/relationships/hyperlink" Target="https://openclaw.ai/" TargetMode="External"/><Relationship Id="rId4" Type="http://schemas.openxmlformats.org/officeDocument/2006/relationships/hyperlink" Target="https://nanobot.wiki/" TargetMode="External"/><Relationship Id="rId5" Type="http://schemas.openxmlformats.org/officeDocument/2006/relationships/hyperlink" Target="https://picoclaw.io/" TargetMode="External"/><Relationship Id="rId6" Type="http://schemas.openxmlformats.org/officeDocument/2006/relationships/hyperlink" Target="http://www.apple.com" TargetMode="External"/><Relationship Id="rId7" Type="http://schemas.openxmlformats.org/officeDocument/2006/relationships/hyperlink" Target="https://microclaw.org/" TargetMode="External"/><Relationship Id="rId8" Type="http://schemas.openxmlformats.org/officeDocument/2006/relationships/hyperlink" Target="https://www.zeroclaw.com/" TargetMode="External"/><Relationship Id="rId9" Type="http://schemas.openxmlformats.org/officeDocument/2006/relationships/hyperlink" Target="https://pi.dev/" TargetMode="External"/><Relationship Id="rId10" Type="http://schemas.openxmlformats.org/officeDocument/2006/relationships/hyperlink" Target="https://hermes-agent.nousresearch.com/" TargetMode="External"/></Relationships>

</file>

<file path=ppt/notesSlides/_rels/notesSlide40.xml.rels><?xml version="1.0" encoding="UTF-8"?>
<Relationships xmlns="http://schemas.openxmlformats.org/package/2006/relationships"><Relationship Id="rId1" Type="http://schemas.openxmlformats.org/officeDocument/2006/relationships/slide" Target="../slides/slide43.xml"/><Relationship Id="rId2" Type="http://schemas.openxmlformats.org/officeDocument/2006/relationships/notesMaster" Target="../notesMasters/notesMaster1.xml"/></Relationships>

</file>

<file path=ppt/notesSlides/_rels/notesSlide41.xml.rels><?xml version="1.0" encoding="UTF-8"?>
<Relationships xmlns="http://schemas.openxmlformats.org/package/2006/relationships"><Relationship Id="rId1" Type="http://schemas.openxmlformats.org/officeDocument/2006/relationships/slide" Target="../slides/slide44.xml"/><Relationship Id="rId2" Type="http://schemas.openxmlformats.org/officeDocument/2006/relationships/notesMaster" Target="../notesMasters/notesMaster1.xml"/></Relationships>

</file>

<file path=ppt/notesSlides/_rels/notesSlide42.xml.rels><?xml version="1.0" encoding="UTF-8"?>
<Relationships xmlns="http://schemas.openxmlformats.org/package/2006/relationships"><Relationship Id="rId1" Type="http://schemas.openxmlformats.org/officeDocument/2006/relationships/slide" Target="../slides/slide45.xml"/><Relationship Id="rId2" Type="http://schemas.openxmlformats.org/officeDocument/2006/relationships/notesMaster" Target="../notesMasters/notesMaster1.xml"/></Relationships>

</file>

<file path=ppt/notesSlides/_rels/notesSlide43.xml.rels><?xml version="1.0" encoding="UTF-8"?>
<Relationships xmlns="http://schemas.openxmlformats.org/package/2006/relationships"><Relationship Id="rId1" Type="http://schemas.openxmlformats.org/officeDocument/2006/relationships/slide" Target="../slides/slide46.xml"/><Relationship Id="rId2" Type="http://schemas.openxmlformats.org/officeDocument/2006/relationships/notesMaster" Target="../notesMasters/notesMaster1.xml"/></Relationships>

</file>

<file path=ppt/notesSlides/_rels/notesSlide44.xml.rels><?xml version="1.0" encoding="UTF-8"?>
<Relationships xmlns="http://schemas.openxmlformats.org/package/2006/relationships"><Relationship Id="rId1" Type="http://schemas.openxmlformats.org/officeDocument/2006/relationships/slide" Target="../slides/slide47.xml"/><Relationship Id="rId2" Type="http://schemas.openxmlformats.org/officeDocument/2006/relationships/notesMaster" Target="../notesMasters/notesMaster1.xml"/></Relationships>

</file>

<file path=ppt/notesSlides/_rels/notesSlide45.xml.rels><?xml version="1.0" encoding="UTF-8"?>
<Relationships xmlns="http://schemas.openxmlformats.org/package/2006/relationships"><Relationship Id="rId1" Type="http://schemas.openxmlformats.org/officeDocument/2006/relationships/slide" Target="../slides/slide48.xml"/><Relationship Id="rId2" Type="http://schemas.openxmlformats.org/officeDocument/2006/relationships/notesMaster" Target="../notesMasters/notesMaster1.xml"/></Relationships>

</file>

<file path=ppt/notesSlides/_rels/notesSlide46.xml.rels><?xml version="1.0" encoding="UTF-8"?>
<Relationships xmlns="http://schemas.openxmlformats.org/package/2006/relationships"><Relationship Id="rId1" Type="http://schemas.openxmlformats.org/officeDocument/2006/relationships/slide" Target="../slides/slide49.xml"/><Relationship Id="rId2" Type="http://schemas.openxmlformats.org/officeDocument/2006/relationships/notesMaster" Target="../notesMasters/notesMaster1.xml"/></Relationships>

</file>

<file path=ppt/notesSlides/_rels/notesSlide47.xml.rels><?xml version="1.0" encoding="UTF-8"?>
<Relationships xmlns="http://schemas.openxmlformats.org/package/2006/relationships"><Relationship Id="rId1" Type="http://schemas.openxmlformats.org/officeDocument/2006/relationships/slide" Target="../slides/slide50.xml"/><Relationship Id="rId2" Type="http://schemas.openxmlformats.org/officeDocument/2006/relationships/notesMaster" Target="../notesMasters/notesMaster1.xml"/><Relationship Id="rId3" Type="http://schemas.openxmlformats.org/officeDocument/2006/relationships/hyperlink" Target="https://developers.openai.com/api/reference/overview" TargetMode="External"/><Relationship Id="rId4" Type="http://schemas.openxmlformats.org/officeDocument/2006/relationships/hyperlink" Target="https://platform.claude.com/docs/en/cli-sdks-libraries/libraries/openai-sdk" TargetMode="External"/></Relationships>

</file>

<file path=ppt/notesSlides/_rels/notesSlide48.xml.rels><?xml version="1.0" encoding="UTF-8"?>
<Relationships xmlns="http://schemas.openxmlformats.org/package/2006/relationships"><Relationship Id="rId1" Type="http://schemas.openxmlformats.org/officeDocument/2006/relationships/slide" Target="../slides/slide51.xml"/><Relationship Id="rId2" Type="http://schemas.openxmlformats.org/officeDocument/2006/relationships/notesMaster" Target="../notesMasters/notesMaster1.xml"/><Relationship Id="rId3" Type="http://schemas.openxmlformats.org/officeDocument/2006/relationships/hyperlink" Target="https://openrouter.ai/" TargetMode="External"/><Relationship Id="rId4" Type="http://schemas.openxmlformats.org/officeDocument/2006/relationships/hyperlink" Target="https://www.litellm.ai/" TargetMode="External"/><Relationship Id="rId5" Type="http://schemas.openxmlformats.org/officeDocument/2006/relationships/hyperlink" Target="https://gomodel.enterpilot.io/" TargetMode="External"/></Relationships>

</file>

<file path=ppt/notesSlides/_rels/notesSlide49.xml.rels><?xml version="1.0" encoding="UTF-8"?>
<Relationships xmlns="http://schemas.openxmlformats.org/package/2006/relationships"><Relationship Id="rId1" Type="http://schemas.openxmlformats.org/officeDocument/2006/relationships/slide" Target="../slides/slide52.xml"/><Relationship Id="rId2" Type="http://schemas.openxmlformats.org/officeDocument/2006/relationships/notesMaster" Target="../notesMasters/notesMaster1.xml"/></Relationships>

</file>

<file path=ppt/notesSlides/_rels/notesSlide50.xml.rels><?xml version="1.0" encoding="UTF-8"?>
<Relationships xmlns="http://schemas.openxmlformats.org/package/2006/relationships"><Relationship Id="rId1" Type="http://schemas.openxmlformats.org/officeDocument/2006/relationships/slide" Target="../slides/slide53.xml"/><Relationship Id="rId2" Type="http://schemas.openxmlformats.org/officeDocument/2006/relationships/notesMaster" Target="../notesMasters/notesMaster1.xml"/></Relationships>

</file>

<file path=ppt/notesSlides/_rels/notesSlide51.xml.rels><?xml version="1.0" encoding="UTF-8"?>
<Relationships xmlns="http://schemas.openxmlformats.org/package/2006/relationships"><Relationship Id="rId1" Type="http://schemas.openxmlformats.org/officeDocument/2006/relationships/slide" Target="../slides/slide54.xml"/><Relationship Id="rId2" Type="http://schemas.openxmlformats.org/officeDocument/2006/relationships/notesMaster" Target="../notesMasters/notesMaster1.xml"/></Relationships>

</file>

<file path=ppt/notesSlides/_rels/notesSlide52.xml.rels><?xml version="1.0" encoding="UTF-8"?>
<Relationships xmlns="http://schemas.openxmlformats.org/package/2006/relationships"><Relationship Id="rId1" Type="http://schemas.openxmlformats.org/officeDocument/2006/relationships/slide" Target="../slides/slide55.xml"/><Relationship Id="rId2" Type="http://schemas.openxmlformats.org/officeDocument/2006/relationships/notesMaster" Target="../notesMasters/notesMaster1.xml"/></Relationships>

</file>

<file path=ppt/notesSlides/_rels/notesSlide53.xml.rels><?xml version="1.0" encoding="UTF-8"?>
<Relationships xmlns="http://schemas.openxmlformats.org/package/2006/relationships"><Relationship Id="rId1" Type="http://schemas.openxmlformats.org/officeDocument/2006/relationships/slide" Target="../slides/slide57.xml"/><Relationship Id="rId2" Type="http://schemas.openxmlformats.org/officeDocument/2006/relationships/notesMaster" Target="../notesMasters/notesMaster1.xml"/></Relationships>

</file>

<file path=ppt/notesSlides/_rels/notesSlide54.xml.rels><?xml version="1.0" encoding="UTF-8"?>
<Relationships xmlns="http://schemas.openxmlformats.org/package/2006/relationships"><Relationship Id="rId1" Type="http://schemas.openxmlformats.org/officeDocument/2006/relationships/slide" Target="../slides/slide58.xml"/><Relationship Id="rId2" Type="http://schemas.openxmlformats.org/officeDocument/2006/relationships/notesMaster" Target="../notesMasters/notesMaster1.xml"/></Relationships>

</file>

<file path=ppt/notesSlides/_rels/notesSlide55.xml.rels><?xml version="1.0" encoding="UTF-8"?>
<Relationships xmlns="http://schemas.openxmlformats.org/package/2006/relationships"><Relationship Id="rId1" Type="http://schemas.openxmlformats.org/officeDocument/2006/relationships/slide" Target="../slides/slide59.xml"/><Relationship Id="rId2" Type="http://schemas.openxmlformats.org/officeDocument/2006/relationships/notesMaster" Target="../notesMasters/notesMaster1.xml"/></Relationships>

</file>

<file path=ppt/notesSlides/_rels/notesSlide56.xml.rels><?xml version="1.0" encoding="UTF-8"?>
<Relationships xmlns="http://schemas.openxmlformats.org/package/2006/relationships"><Relationship Id="rId1" Type="http://schemas.openxmlformats.org/officeDocument/2006/relationships/slide" Target="../slides/slide60.xml"/><Relationship Id="rId2" Type="http://schemas.openxmlformats.org/officeDocument/2006/relationships/notesMaster" Target="../notesMasters/notesMaster1.xml"/></Relationships>

</file>

<file path=ppt/notesSlides/_rels/notesSlide57.xml.rels><?xml version="1.0" encoding="UTF-8"?>
<Relationships xmlns="http://schemas.openxmlformats.org/package/2006/relationships"><Relationship Id="rId1" Type="http://schemas.openxmlformats.org/officeDocument/2006/relationships/slide" Target="../slides/slide61.xml"/><Relationship Id="rId2" Type="http://schemas.openxmlformats.org/officeDocument/2006/relationships/notesMaster" Target="../notesMasters/notesMaster1.xml"/></Relationships>

</file>

<file path=ppt/notesSlides/_rels/notesSlide58.xml.rels><?xml version="1.0" encoding="UTF-8"?>
<Relationships xmlns="http://schemas.openxmlformats.org/package/2006/relationships"><Relationship Id="rId1" Type="http://schemas.openxmlformats.org/officeDocument/2006/relationships/slide" Target="../slides/slide62.xml"/><Relationship Id="rId2" Type="http://schemas.openxmlformats.org/officeDocument/2006/relationships/notesMaster" Target="../notesMasters/notesMaster1.xml"/></Relationships>

</file>

<file path=ppt/notesSlides/_rels/notesSlide59.xml.rels><?xml version="1.0" encoding="UTF-8"?>
<Relationships xmlns="http://schemas.openxmlformats.org/package/2006/relationships"><Relationship Id="rId1" Type="http://schemas.openxmlformats.org/officeDocument/2006/relationships/slide" Target="../slides/slide63.xml"/><Relationship Id="rId2" Type="http://schemas.openxmlformats.org/officeDocument/2006/relationships/notesMaster" Target="../notesMasters/notesMaster1.xml"/></Relationships>

</file>

<file path=ppt/notesSlides/_rels/notesSlide60.xml.rels><?xml version="1.0" encoding="UTF-8"?>
<Relationships xmlns="http://schemas.openxmlformats.org/package/2006/relationships"><Relationship Id="rId1" Type="http://schemas.openxmlformats.org/officeDocument/2006/relationships/slide" Target="../slides/slide64.xml"/><Relationship Id="rId2" Type="http://schemas.openxmlformats.org/officeDocument/2006/relationships/notesMaster" Target="../notesMasters/notesMaster1.xml"/></Relationships>

</file>

<file path=ppt/notesSlides/_rels/notesSlide61.xml.rels><?xml version="1.0" encoding="UTF-8"?>
<Relationships xmlns="http://schemas.openxmlformats.org/package/2006/relationships"><Relationship Id="rId1" Type="http://schemas.openxmlformats.org/officeDocument/2006/relationships/slide" Target="../slides/slide65.xml"/><Relationship Id="rId2" Type="http://schemas.openxmlformats.org/officeDocument/2006/relationships/notesMaster" Target="../notesMasters/notesMaster1.xml"/></Relationships>

</file>

<file path=ppt/notesSlides/_rels/notesSlide62.xml.rels><?xml version="1.0" encoding="UTF-8"?>
<Relationships xmlns="http://schemas.openxmlformats.org/package/2006/relationships"><Relationship Id="rId1" Type="http://schemas.openxmlformats.org/officeDocument/2006/relationships/slide" Target="../slides/slide66.xml"/><Relationship Id="rId2" Type="http://schemas.openxmlformats.org/officeDocument/2006/relationships/notesMaster" Target="../notesMasters/notesMaster1.xml"/></Relationships>

</file>

<file path=ppt/notesSlides/_rels/notesSlide63.xml.rels><?xml version="1.0" encoding="UTF-8"?>
<Relationships xmlns="http://schemas.openxmlformats.org/package/2006/relationships"><Relationship Id="rId1" Type="http://schemas.openxmlformats.org/officeDocument/2006/relationships/slide" Target="../slides/slide67.xml"/><Relationship Id="rId2" Type="http://schemas.openxmlformats.org/officeDocument/2006/relationships/notesMaster" Target="../notesMasters/notesMaster1.xml"/></Relationships>

</file>

<file path=ppt/notesSlides/_rels/notesSlide64.xml.rels><?xml version="1.0" encoding="UTF-8"?>
<Relationships xmlns="http://schemas.openxmlformats.org/package/2006/relationships"><Relationship Id="rId1" Type="http://schemas.openxmlformats.org/officeDocument/2006/relationships/slide" Target="../slides/slide68.xml"/><Relationship Id="rId2" Type="http://schemas.openxmlformats.org/officeDocument/2006/relationships/notesMaster" Target="../notesMasters/notesMaster1.xml"/></Relationships>

</file>

<file path=ppt/notesSlides/_rels/notesSlide65.xml.rels><?xml version="1.0" encoding="UTF-8"?>
<Relationships xmlns="http://schemas.openxmlformats.org/package/2006/relationships"><Relationship Id="rId1" Type="http://schemas.openxmlformats.org/officeDocument/2006/relationships/slide" Target="../slides/slide69.xml"/><Relationship Id="rId2" Type="http://schemas.openxmlformats.org/officeDocument/2006/relationships/notesMaster" Target="../notesMasters/notesMaster1.xml"/></Relationships>

</file>

<file path=ppt/notesSlides/_rels/notesSlide66.xml.rels><?xml version="1.0" encoding="UTF-8"?>
<Relationships xmlns="http://schemas.openxmlformats.org/package/2006/relationships"><Relationship Id="rId1" Type="http://schemas.openxmlformats.org/officeDocument/2006/relationships/slide" Target="../slides/slide70.xml"/><Relationship Id="rId2" Type="http://schemas.openxmlformats.org/officeDocument/2006/relationships/notesMaster" Target="../notesMasters/notesMaster1.xml"/></Relationships>

</file>

<file path=ppt/notesSlides/_rels/notesSlide67.xml.rels><?xml version="1.0" encoding="UTF-8"?>
<Relationships xmlns="http://schemas.openxmlformats.org/package/2006/relationships"><Relationship Id="rId1" Type="http://schemas.openxmlformats.org/officeDocument/2006/relationships/slide" Target="../slides/slide71.xml"/><Relationship Id="rId2" Type="http://schemas.openxmlformats.org/officeDocument/2006/relationships/notesMaster" Target="../notesMasters/notesMaster1.xml"/></Relationships>

</file>

<file path=ppt/notesSlides/_rels/notesSlide68.xml.rels><?xml version="1.0" encoding="UTF-8"?>
<Relationships xmlns="http://schemas.openxmlformats.org/package/2006/relationships"><Relationship Id="rId1" Type="http://schemas.openxmlformats.org/officeDocument/2006/relationships/slide" Target="../slides/slide72.xml"/><Relationship Id="rId2" Type="http://schemas.openxmlformats.org/officeDocument/2006/relationships/notesMaster" Target="../notesMasters/notesMaster1.xml"/></Relationships>

</file>

<file path=ppt/notesSlides/_rels/notesSlide69.xml.rels><?xml version="1.0" encoding="UTF-8"?>
<Relationships xmlns="http://schemas.openxmlformats.org/package/2006/relationships"><Relationship Id="rId1" Type="http://schemas.openxmlformats.org/officeDocument/2006/relationships/slide" Target="../slides/slide74.xml"/><Relationship Id="rId2" Type="http://schemas.openxmlformats.org/officeDocument/2006/relationships/notesMaster" Target="../notesMasters/notesMaster1.xml"/></Relationships>

</file>

<file path=ppt/notesSlides/_rels/notesSlide70.xml.rels><?xml version="1.0" encoding="UTF-8"?>
<Relationships xmlns="http://schemas.openxmlformats.org/package/2006/relationships"><Relationship Id="rId1" Type="http://schemas.openxmlformats.org/officeDocument/2006/relationships/slide" Target="../slides/slide75.xml"/><Relationship Id="rId2" Type="http://schemas.openxmlformats.org/officeDocument/2006/relationships/notesMaster" Target="../notesMasters/notesMaster1.xml"/></Relationships>

</file>

<file path=ppt/notesSlides/_rels/notesSlide71.xml.rels><?xml version="1.0" encoding="UTF-8"?>
<Relationships xmlns="http://schemas.openxmlformats.org/package/2006/relationships"><Relationship Id="rId1" Type="http://schemas.openxmlformats.org/officeDocument/2006/relationships/slide" Target="../slides/slide76.xml"/><Relationship Id="rId2" Type="http://schemas.openxmlformats.org/officeDocument/2006/relationships/notesMaster" Target="../notesMasters/notesMaster1.xml"/></Relationships>

</file>

<file path=ppt/notesSlides/_rels/notesSlide72.xml.rels><?xml version="1.0" encoding="UTF-8"?>
<Relationships xmlns="http://schemas.openxmlformats.org/package/2006/relationships"><Relationship Id="rId1" Type="http://schemas.openxmlformats.org/officeDocument/2006/relationships/slide" Target="../slides/slide77.xml"/><Relationship Id="rId2" Type="http://schemas.openxmlformats.org/officeDocument/2006/relationships/notesMaster" Target="../notesMasters/notesMaster1.xml"/></Relationships>

</file>

<file path=ppt/notesSlides/_rels/notesSlide73.xml.rels><?xml version="1.0" encoding="UTF-8"?>
<Relationships xmlns="http://schemas.openxmlformats.org/package/2006/relationships"><Relationship Id="rId1" Type="http://schemas.openxmlformats.org/officeDocument/2006/relationships/slide" Target="../slides/slide78.xml"/><Relationship Id="rId2" Type="http://schemas.openxmlformats.org/officeDocument/2006/relationships/notesMaster" Target="../notesMasters/notesMaster1.xml"/></Relationships>

</file>

<file path=ppt/notesSlides/_rels/notesSlide74.xml.rels><?xml version="1.0" encoding="UTF-8"?>
<Relationships xmlns="http://schemas.openxmlformats.org/package/2006/relationships"><Relationship Id="rId1" Type="http://schemas.openxmlformats.org/officeDocument/2006/relationships/slide" Target="../slides/slide79.xml"/><Relationship Id="rId2" Type="http://schemas.openxmlformats.org/officeDocument/2006/relationships/notesMaster" Target="../notesMasters/notesMaster1.xml"/></Relationships>

</file>

<file path=ppt/notesSlides/_rels/notesSlide75.xml.rels><?xml version="1.0" encoding="UTF-8"?>
<Relationships xmlns="http://schemas.openxmlformats.org/package/2006/relationships"><Relationship Id="rId1" Type="http://schemas.openxmlformats.org/officeDocument/2006/relationships/slide" Target="../slides/slide81.xml"/><Relationship Id="rId2" Type="http://schemas.openxmlformats.org/officeDocument/2006/relationships/notesMaster" Target="../notesMasters/notesMaster1.xml"/></Relationships>

</file>

<file path=ppt/notesSlides/_rels/notesSlide76.xml.rels><?xml version="1.0" encoding="UTF-8"?>
<Relationships xmlns="http://schemas.openxmlformats.org/package/2006/relationships"><Relationship Id="rId1" Type="http://schemas.openxmlformats.org/officeDocument/2006/relationships/slide" Target="../slides/slide82.xml"/><Relationship Id="rId2" Type="http://schemas.openxmlformats.org/officeDocument/2006/relationships/notesMaster" Target="../notesMasters/notesMaster1.xml"/></Relationships>

</file>

<file path=ppt/notesSlides/_rels/notesSlide77.xml.rels><?xml version="1.0" encoding="UTF-8"?>
<Relationships xmlns="http://schemas.openxmlformats.org/package/2006/relationships"><Relationship Id="rId1" Type="http://schemas.openxmlformats.org/officeDocument/2006/relationships/slide" Target="../slides/slide83.xml"/><Relationship Id="rId2" Type="http://schemas.openxmlformats.org/officeDocument/2006/relationships/notesMaster" Target="../notesMasters/notesMaster1.xml"/></Relationships>

</file>

<file path=ppt/notesSlides/_rels/notesSlide78.xml.rels><?xml version="1.0" encoding="UTF-8"?>
<Relationships xmlns="http://schemas.openxmlformats.org/package/2006/relationships"><Relationship Id="rId1" Type="http://schemas.openxmlformats.org/officeDocument/2006/relationships/slide" Target="../slides/slide84.xml"/><Relationship Id="rId2" Type="http://schemas.openxmlformats.org/officeDocument/2006/relationships/notesMaster" Target="../notesMasters/notesMaster1.xml"/></Relationships>

</file>

<file path=ppt/notesSlides/_rels/notesSlide79.xml.rels><?xml version="1.0" encoding="UTF-8"?>
<Relationships xmlns="http://schemas.openxmlformats.org/package/2006/relationships"><Relationship Id="rId1" Type="http://schemas.openxmlformats.org/officeDocument/2006/relationships/slide" Target="../slides/slide85.xml"/><Relationship Id="rId2" Type="http://schemas.openxmlformats.org/officeDocument/2006/relationships/notesMaster" Target="../notesMasters/notesMaster1.xml"/><Relationship Id="rId3" Type="http://schemas.openxmlformats.org/officeDocument/2006/relationships/hyperlink" Target="https://github.com/charmbracelet/crush/tree/main/docs/config" TargetMode="External"/></Relationships>

</file>

<file path=ppt/notesSlides/_rels/notesSlide80.xml.rels><?xml version="1.0" encoding="UTF-8"?>
<Relationships xmlns="http://schemas.openxmlformats.org/package/2006/relationships"><Relationship Id="rId1" Type="http://schemas.openxmlformats.org/officeDocument/2006/relationships/slide" Target="../slides/slide86.xml"/><Relationship Id="rId2" Type="http://schemas.openxmlformats.org/officeDocument/2006/relationships/notesMaster" Target="../notesMasters/notesMaster1.xml"/></Relationships>

</file>

<file path=ppt/notesSlides/_rels/notesSlide81.xml.rels><?xml version="1.0" encoding="UTF-8"?>
<Relationships xmlns="http://schemas.openxmlformats.org/package/2006/relationships"><Relationship Id="rId1" Type="http://schemas.openxmlformats.org/officeDocument/2006/relationships/slide" Target="../slides/slide87.xml"/><Relationship Id="rId2" Type="http://schemas.openxmlformats.org/officeDocument/2006/relationships/notesMaster" Target="../notesMasters/notesMaster1.xml"/></Relationships>

</file>

<file path=ppt/notesSlides/_rels/notesSlide82.xml.rels><?xml version="1.0" encoding="UTF-8"?>
<Relationships xmlns="http://schemas.openxmlformats.org/package/2006/relationships"><Relationship Id="rId1" Type="http://schemas.openxmlformats.org/officeDocument/2006/relationships/slide" Target="../slides/slide88.xml"/><Relationship Id="rId2" Type="http://schemas.openxmlformats.org/officeDocument/2006/relationships/notesMaster" Target="../notesMasters/notesMaster1.xml"/></Relationships>

</file>

<file path=ppt/notesSlides/_rels/notesSlide83.xml.rels><?xml version="1.0" encoding="UTF-8"?>
<Relationships xmlns="http://schemas.openxmlformats.org/package/2006/relationships"><Relationship Id="rId1" Type="http://schemas.openxmlformats.org/officeDocument/2006/relationships/slide" Target="../slides/slide89.xml"/><Relationship Id="rId2" Type="http://schemas.openxmlformats.org/officeDocument/2006/relationships/notesMaster" Target="../notesMasters/notesMaster1.xml"/><Relationship Id="rId3" Type="http://schemas.openxmlformats.org/officeDocument/2006/relationships/hyperlink" Target="https://www.cisa.gov/news-events/alerts/2025/09/23/widespread-supply-chain-compromise-impacting-npm-ecosystem" TargetMode="External"/></Relationships>

</file>

<file path=ppt/notesSlides/_rels/notesSlide84.xml.rels><?xml version="1.0" encoding="UTF-8"?>
<Relationships xmlns="http://schemas.openxmlformats.org/package/2006/relationships"><Relationship Id="rId1" Type="http://schemas.openxmlformats.org/officeDocument/2006/relationships/slide" Target="../slides/slide90.xml"/><Relationship Id="rId2" Type="http://schemas.openxmlformats.org/officeDocument/2006/relationships/notesMaster" Target="../notesMasters/notesMaster1.xml"/></Relationships>

</file>

<file path=ppt/notesSlides/_rels/notesSlide85.xml.rels><?xml version="1.0" encoding="UTF-8"?>
<Relationships xmlns="http://schemas.openxmlformats.org/package/2006/relationships"><Relationship Id="rId1" Type="http://schemas.openxmlformats.org/officeDocument/2006/relationships/slide" Target="../slides/slide91.xml"/><Relationship Id="rId2" Type="http://schemas.openxmlformats.org/officeDocument/2006/relationships/notesMaster" Target="../notesMasters/notesMaster1.xml"/></Relationships>

</file>

<file path=ppt/notesSlides/_rels/notesSlide86.xml.rels><?xml version="1.0" encoding="UTF-8"?>
<Relationships xmlns="http://schemas.openxmlformats.org/package/2006/relationships"><Relationship Id="rId1" Type="http://schemas.openxmlformats.org/officeDocument/2006/relationships/slide" Target="../slides/slide92.xml"/><Relationship Id="rId2" Type="http://schemas.openxmlformats.org/officeDocument/2006/relationships/notesMaster" Target="../notesMasters/notesMaster1.xml"/></Relationships>

</file>

<file path=ppt/notesSlides/_rels/notesSlide87.xml.rels><?xml version="1.0" encoding="UTF-8"?>
<Relationships xmlns="http://schemas.openxmlformats.org/package/2006/relationships"><Relationship Id="rId1" Type="http://schemas.openxmlformats.org/officeDocument/2006/relationships/slide" Target="../slides/slide93.xml"/><Relationship Id="rId2" Type="http://schemas.openxmlformats.org/officeDocument/2006/relationships/notesMaster" Target="../notesMasters/notesMaster1.xml"/></Relationships>

</file>

<file path=ppt/notesSlides/_rels/notesSlide88.xml.rels><?xml version="1.0" encoding="UTF-8"?>
<Relationships xmlns="http://schemas.openxmlformats.org/package/2006/relationships"><Relationship Id="rId1" Type="http://schemas.openxmlformats.org/officeDocument/2006/relationships/slide" Target="../slides/slide95.xml"/><Relationship Id="rId2" Type="http://schemas.openxmlformats.org/officeDocument/2006/relationships/notesMaster" Target="../notesMasters/notesMaster1.xml"/></Relationships>

</file>

<file path=ppt/notesSlides/_rels/notesSlide89.xml.rels><?xml version="1.0" encoding="UTF-8"?>
<Relationships xmlns="http://schemas.openxmlformats.org/package/2006/relationships"><Relationship Id="rId1" Type="http://schemas.openxmlformats.org/officeDocument/2006/relationships/slide" Target="../slides/slide96.xml"/><Relationship Id="rId2" Type="http://schemas.openxmlformats.org/officeDocument/2006/relationships/notesMaster" Target="../notesMasters/notesMaster1.xml"/></Relationships>

</file>

<file path=ppt/notesSlides/_rels/notesSlide90.xml.rels><?xml version="1.0" encoding="UTF-8"?>
<Relationships xmlns="http://schemas.openxmlformats.org/package/2006/relationships"><Relationship Id="rId1" Type="http://schemas.openxmlformats.org/officeDocument/2006/relationships/slide" Target="../slides/slide97.xml"/><Relationship Id="rId2" Type="http://schemas.openxmlformats.org/officeDocument/2006/relationships/notesMaster" Target="../notesMasters/notesMaster1.xml"/></Relationships>

</file>

<file path=ppt/notesSlides/_rels/notesSlide91.xml.rels><?xml version="1.0" encoding="UTF-8"?>
<Relationships xmlns="http://schemas.openxmlformats.org/package/2006/relationships"><Relationship Id="rId1" Type="http://schemas.openxmlformats.org/officeDocument/2006/relationships/slide" Target="../slides/slide98.xml"/><Relationship Id="rId2" Type="http://schemas.openxmlformats.org/officeDocument/2006/relationships/notesMaster" Target="../notesMasters/notesMaster1.xml"/></Relationships>

</file>

<file path=ppt/notesSlides/_rels/notesSlide92.xml.rels><?xml version="1.0" encoding="UTF-8"?>
<Relationships xmlns="http://schemas.openxmlformats.org/package/2006/relationships"><Relationship Id="rId1" Type="http://schemas.openxmlformats.org/officeDocument/2006/relationships/slide" Target="../slides/slide99.xml"/><Relationship Id="rId2" Type="http://schemas.openxmlformats.org/officeDocument/2006/relationships/notesMaster" Target="../notesMasters/notesMaster1.xml"/></Relationships>

</file>

<file path=ppt/notesSlides/_rels/notesSlide93.xml.rels><?xml version="1.0" encoding="UTF-8"?>
<Relationships xmlns="http://schemas.openxmlformats.org/package/2006/relationships"><Relationship Id="rId1" Type="http://schemas.openxmlformats.org/officeDocument/2006/relationships/slide" Target="../slides/slide100.xml"/><Relationship Id="rId2" Type="http://schemas.openxmlformats.org/officeDocument/2006/relationships/notesMaster" Target="../notesMasters/notesMaster1.xml"/></Relationships>

</file>

<file path=ppt/notesSlides/_rels/notesSlide94.xml.rels><?xml version="1.0" encoding="UTF-8"?>
<Relationships xmlns="http://schemas.openxmlformats.org/package/2006/relationships"><Relationship Id="rId1" Type="http://schemas.openxmlformats.org/officeDocument/2006/relationships/slide" Target="../slides/slide101.xml"/><Relationship Id="rId2" Type="http://schemas.openxmlformats.org/officeDocument/2006/relationships/notesMaster" Target="../notesMasters/notesMaster1.xml"/></Relationships>

</file>

<file path=ppt/notesSlides/_rels/notesSlide95.xml.rels><?xml version="1.0" encoding="UTF-8"?>
<Relationships xmlns="http://schemas.openxmlformats.org/package/2006/relationships"><Relationship Id="rId1" Type="http://schemas.openxmlformats.org/officeDocument/2006/relationships/slide" Target="../slides/slide102.xml"/><Relationship Id="rId2" Type="http://schemas.openxmlformats.org/officeDocument/2006/relationships/notesMaster" Target="../notesMasters/notesMaster1.xml"/></Relationships>

</file>

<file path=ppt/notesSlides/_rels/notesSlide96.xml.rels><?xml version="1.0" encoding="UTF-8"?>
<Relationships xmlns="http://schemas.openxmlformats.org/package/2006/relationships"><Relationship Id="rId1" Type="http://schemas.openxmlformats.org/officeDocument/2006/relationships/slide" Target="../slides/slide103.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6" name="Shape 136"/>
          <p:cNvSpPr/>
          <p:nvPr>
            <p:ph type="sldImg"/>
          </p:nvPr>
        </p:nvSpPr>
        <p:spPr>
          <a:prstGeom prst="rect">
            <a:avLst/>
          </a:prstGeom>
        </p:spPr>
        <p:txBody>
          <a:bodyPr/>
          <a:lstStyle/>
          <a:p>
            <a:pPr/>
          </a:p>
        </p:txBody>
      </p:sp>
      <p:sp>
        <p:nvSpPr>
          <p:cNvPr id="137" name="Shape 137"/>
          <p:cNvSpPr/>
          <p:nvPr>
            <p:ph type="body" sz="quarter" idx="1"/>
          </p:nvPr>
        </p:nvSpPr>
        <p:spPr>
          <a:prstGeom prst="rect">
            <a:avLst/>
          </a:prstGeom>
        </p:spPr>
        <p:txBody>
          <a:bodyPr/>
          <a:lstStyle/>
          <a:p>
            <a:pPr/>
            <a:r>
              <a:t>I have 25 minutes to rip through this, and I see that yet again I am standing between you and lunch.  So strap in.  Here we go…</a:t>
            </a:r>
          </a:p>
          <a:p>
            <a:pPr/>
          </a:p>
          <a:p>
            <a:pPr/>
            <a:r>
              <a:t>Good morning.  My name is…</a:t>
            </a:r>
          </a:p>
          <a:p>
            <a:pPr/>
          </a:p>
          <a:p>
            <a:pPr/>
            <a:r>
              <a:t>—</a:t>
            </a:r>
          </a:p>
          <a:p>
            <a:pPr/>
            <a:r>
              <a:t>FYI:  The term “Faustian Bargain” comes from the German folklore story of Johann Georg Faust, a scholar who becomes unhappy with human limits and trades his soul to an evil spirit (Mephistopheles) for years of worldly power and magic.</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3" name="Shape 143"/>
          <p:cNvSpPr/>
          <p:nvPr>
            <p:ph type="sldImg"/>
          </p:nvPr>
        </p:nvSpPr>
        <p:spPr>
          <a:prstGeom prst="rect">
            <a:avLst/>
          </a:prstGeom>
        </p:spPr>
        <p:txBody>
          <a:bodyPr/>
          <a:lstStyle/>
          <a:p>
            <a:pPr/>
          </a:p>
        </p:txBody>
      </p:sp>
      <p:sp>
        <p:nvSpPr>
          <p:cNvPr id="144" name="Shape 144"/>
          <p:cNvSpPr/>
          <p:nvPr>
            <p:ph type="body" sz="quarter" idx="1"/>
          </p:nvPr>
        </p:nvSpPr>
        <p:spPr>
          <a:prstGeom prst="rect">
            <a:avLst/>
          </a:prstGeom>
        </p:spPr>
        <p:txBody>
          <a:bodyPr/>
          <a:lstStyle/>
          <a:p>
            <a:pPr/>
            <a:r>
              <a:t>When I work on presentations, this is what I picture in my head.</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0" name="Shape 150"/>
          <p:cNvSpPr/>
          <p:nvPr>
            <p:ph type="sldImg"/>
          </p:nvPr>
        </p:nvSpPr>
        <p:spPr>
          <a:prstGeom prst="rect">
            <a:avLst/>
          </a:prstGeom>
        </p:spPr>
        <p:txBody>
          <a:bodyPr/>
          <a:lstStyle/>
          <a:p>
            <a:pPr/>
          </a:p>
        </p:txBody>
      </p:sp>
      <p:sp>
        <p:nvSpPr>
          <p:cNvPr id="151" name="Shape 151"/>
          <p:cNvSpPr/>
          <p:nvPr>
            <p:ph type="body" sz="quarter" idx="1"/>
          </p:nvPr>
        </p:nvSpPr>
        <p:spPr>
          <a:prstGeom prst="rect">
            <a:avLst/>
          </a:prstGeom>
        </p:spPr>
        <p:txBody>
          <a:bodyPr/>
          <a:lstStyle/>
          <a:p>
            <a:pPr/>
            <a:r>
              <a:t>Unfortunately, THIS is what it typically ends up looking like.</a:t>
            </a:r>
          </a:p>
          <a:p>
            <a:pPr/>
          </a:p>
          <a:p>
            <a:pPr/>
            <a:r>
              <a:t>Just managing expectations.</a:t>
            </a:r>
          </a:p>
          <a:p>
            <a:pPr/>
          </a:p>
          <a:p>
            <a:pPr/>
            <a:r>
              <a:t>Oh, and in this AI slop world, I need to make it clear.  I cannot blame any of this on AI.</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7" name="Shape 157"/>
          <p:cNvSpPr/>
          <p:nvPr>
            <p:ph type="sldImg"/>
          </p:nvPr>
        </p:nvSpPr>
        <p:spPr>
          <a:prstGeom prst="rect">
            <a:avLst/>
          </a:prstGeom>
        </p:spPr>
        <p:txBody>
          <a:bodyPr/>
          <a:lstStyle/>
          <a:p>
            <a:pPr/>
          </a:p>
        </p:txBody>
      </p:sp>
      <p:sp>
        <p:nvSpPr>
          <p:cNvPr id="158" name="Shape 158"/>
          <p:cNvSpPr/>
          <p:nvPr>
            <p:ph type="body" sz="quarter" idx="1"/>
          </p:nvPr>
        </p:nvSpPr>
        <p:spPr>
          <a:prstGeom prst="rect">
            <a:avLst/>
          </a:prstGeom>
        </p:spPr>
        <p:txBody>
          <a:bodyPr/>
          <a:lstStyle/>
          <a:p>
            <a:pPr/>
            <a:r>
              <a:t>That reminds me.</a:t>
            </a:r>
          </a:p>
          <a:p>
            <a:pPr/>
            <a:r>
              <a:t>For anything useful, credit goes to UNC Chapel Hill for allowing me to attend.</a:t>
            </a:r>
          </a:p>
          <a:p>
            <a:pPr/>
            <a:r>
              <a:t>For any mistakes/errors/etc., that all falls on me.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4" name="Shape 164"/>
          <p:cNvSpPr/>
          <p:nvPr>
            <p:ph type="sldImg"/>
          </p:nvPr>
        </p:nvSpPr>
        <p:spPr>
          <a:prstGeom prst="rect">
            <a:avLst/>
          </a:prstGeom>
        </p:spPr>
        <p:txBody>
          <a:bodyPr/>
          <a:lstStyle/>
          <a:p>
            <a:pPr/>
          </a:p>
        </p:txBody>
      </p:sp>
      <p:sp>
        <p:nvSpPr>
          <p:cNvPr id="165" name="Shape 165"/>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Brrrraaaaiiiinnnssss.</a:t>
            </a:r>
          </a:p>
          <a:p>
            <a:pPr/>
          </a:p>
          <a:p>
            <a:pPr/>
            <a:r>
              <a:t>… No wait, that’s not right.  That’s zombies.</a:t>
            </a:r>
          </a:p>
          <a:p>
            <a:pPr/>
          </a:p>
          <a:p>
            <a:pPr/>
            <a:r>
              <a:t>Let me try again.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4" name="Shape 194"/>
          <p:cNvSpPr/>
          <p:nvPr>
            <p:ph type="sldImg"/>
          </p:nvPr>
        </p:nvSpPr>
        <p:spPr>
          <a:prstGeom prst="rect">
            <a:avLst/>
          </a:prstGeom>
        </p:spPr>
        <p:txBody>
          <a:bodyPr/>
          <a:lstStyle/>
          <a:p>
            <a:pPr/>
          </a:p>
        </p:txBody>
      </p:sp>
      <p:sp>
        <p:nvSpPr>
          <p:cNvPr id="195" name="Shape 195"/>
          <p:cNvSpPr/>
          <p:nvPr>
            <p:ph type="body" sz="quarter" idx="1"/>
          </p:nvPr>
        </p:nvSpPr>
        <p:spPr>
          <a:prstGeom prst="rect">
            <a:avLst/>
          </a:prstGeom>
        </p:spPr>
        <p:txBody>
          <a:bodyPr/>
          <a:lstStyle/>
          <a:p>
            <a:pPr/>
            <a:r>
              <a:t>This has required me to learn a whole new vocabulary, as seen here.  But by the end of this presentation, you will also know these terms.</a:t>
            </a:r>
          </a:p>
          <a:p>
            <a:pPr/>
          </a:p>
          <a:p>
            <a:pPr/>
            <a:r>
              <a:t>I should explain something about myself.  I am a bit of a pit bull.  By which I mean that when I learn something new or troubleshoot, I tend to sink my teeth in rather deeply and don’t let go until I fully wrap my head around what I am learning and understand it, or I have solved whatever issue I am tackling.  Instead of just learning one tool in a given area, I tend to research the ecosystem of tools that do similar things.</a:t>
            </a:r>
          </a:p>
          <a:p>
            <a:pPr/>
          </a:p>
          <a:p>
            <a:pPr/>
            <a:r>
              <a:t>My end goal here is always the same:  Dig into something until everything coalesces in my brain, where I can then take all that time and effort, chunk it down, organize it, and hopefully turn around and provide what I have learned in a condensed, structured manner that saves others from having to fumble around like I did.  Basically my goal is to save others time.</a:t>
            </a:r>
          </a:p>
          <a:p>
            <a:pPr/>
          </a:p>
          <a:p>
            <a:pPr/>
            <a:r>
              <a:t>With regard to AI/LLMs, this means I did not simply go find one program to run LLMs, for example.  Of course I started with one, but then I went researching as many others as I could find.  More on this in a minute.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0" name="Shape 210"/>
          <p:cNvSpPr/>
          <p:nvPr>
            <p:ph type="sldImg"/>
          </p:nvPr>
        </p:nvSpPr>
        <p:spPr>
          <a:prstGeom prst="rect">
            <a:avLst/>
          </a:prstGeom>
        </p:spPr>
        <p:txBody>
          <a:bodyPr/>
          <a:lstStyle/>
          <a:p>
            <a:pPr/>
          </a:p>
        </p:txBody>
      </p:sp>
      <p:sp>
        <p:nvSpPr>
          <p:cNvPr id="211" name="Shape 211"/>
          <p:cNvSpPr/>
          <p:nvPr>
            <p:ph type="body" sz="quarter" idx="1"/>
          </p:nvPr>
        </p:nvSpPr>
        <p:spPr>
          <a:prstGeom prst="rect">
            <a:avLst/>
          </a:prstGeom>
        </p:spPr>
        <p:txBody>
          <a:bodyPr/>
          <a:lstStyle/>
          <a:p>
            <a:pPr/>
            <a:r>
              <a:t>By the time we are done, this diagram will make perfect sense.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0" name="Shape 220"/>
          <p:cNvSpPr/>
          <p:nvPr>
            <p:ph type="sldImg"/>
          </p:nvPr>
        </p:nvSpPr>
        <p:spPr>
          <a:prstGeom prst="rect">
            <a:avLst/>
          </a:prstGeom>
        </p:spPr>
        <p:txBody>
          <a:bodyPr/>
          <a:lstStyle/>
          <a:p>
            <a:pPr/>
          </a:p>
        </p:txBody>
      </p:sp>
      <p:sp>
        <p:nvSpPr>
          <p:cNvPr id="221" name="Shape 221"/>
          <p:cNvSpPr/>
          <p:nvPr>
            <p:ph type="body" sz="quarter" idx="1"/>
          </p:nvPr>
        </p:nvSpPr>
        <p:spPr>
          <a:prstGeom prst="rect">
            <a:avLst/>
          </a:prstGeom>
        </p:spPr>
        <p:txBody>
          <a:bodyPr/>
          <a:lstStyle/>
          <a:p>
            <a:pPr/>
            <a:r>
              <a:t>And you will hopefully see LLMs simply as your own personal monster… err… assistant?… where the brain/head might be in one place and the body in another.</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7" name="Shape 227"/>
          <p:cNvSpPr/>
          <p:nvPr>
            <p:ph type="sldImg"/>
          </p:nvPr>
        </p:nvSpPr>
        <p:spPr>
          <a:prstGeom prst="rect">
            <a:avLst/>
          </a:prstGeom>
        </p:spPr>
        <p:txBody>
          <a:bodyPr/>
          <a:lstStyle/>
          <a:p>
            <a:pPr/>
          </a:p>
        </p:txBody>
      </p:sp>
      <p:sp>
        <p:nvSpPr>
          <p:cNvPr id="228" name="Shape 228"/>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This is simply to show how fast things are moving in this space.</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2" name="Shape 242"/>
          <p:cNvSpPr/>
          <p:nvPr>
            <p:ph type="sldImg"/>
          </p:nvPr>
        </p:nvSpPr>
        <p:spPr>
          <a:prstGeom prst="rect">
            <a:avLst/>
          </a:prstGeom>
        </p:spPr>
        <p:txBody>
          <a:bodyPr/>
          <a:lstStyle/>
          <a:p>
            <a:pPr/>
          </a:p>
        </p:txBody>
      </p:sp>
      <p:sp>
        <p:nvSpPr>
          <p:cNvPr id="243" name="Shape 243"/>
          <p:cNvSpPr/>
          <p:nvPr>
            <p:ph type="body" sz="quarter" idx="1"/>
          </p:nvPr>
        </p:nvSpPr>
        <p:spPr>
          <a:prstGeom prst="rect">
            <a:avLst/>
          </a:prstGeom>
        </p:spPr>
        <p:txBody>
          <a:bodyPr/>
          <a:lstStyle/>
          <a:p>
            <a:pPr/>
            <a:r>
              <a:t>Most people, once they get past basic playing with ChatGPT, if they do anything more, they go and pay a subscription of $10, $20, up to $200/month to one or more of the Frontier AI companies where all they use is the tool that each company provides.  For example, getting a subscription with Anthropic, then downloading and using Claude Code.  Or subscribing to Open AI and using Codex.</a:t>
            </a:r>
          </a:p>
          <a:p>
            <a:pPr/>
          </a:p>
          <a:p>
            <a:pPr/>
            <a:r>
              <a:t>Some might then move to getting a subscription with a third party that hosts frontier or what are called “open weight” models to try and reduce their costs.  Basically moving the LLM from the frontier AI company datacenters to others who run various models at different rates.</a:t>
            </a:r>
          </a:p>
          <a:p>
            <a:pPr/>
          </a:p>
          <a:p>
            <a:pPr/>
            <a:r>
              <a:t>Others still might run such models in their own datacenters if they have the compute capacity.  And this is where the line crosses from running LLMs you do not control to those over which you do have some or all control.</a:t>
            </a:r>
          </a:p>
          <a:p>
            <a:pPr/>
          </a:p>
          <a:p>
            <a:pPr/>
            <a:r>
              <a:t>And this goes all the way down to running LLMs directly on your own PC/laptop.</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6" name="Shape 246"/>
          <p:cNvSpPr/>
          <p:nvPr>
            <p:ph type="sldImg"/>
          </p:nvPr>
        </p:nvSpPr>
        <p:spPr>
          <a:prstGeom prst="rect">
            <a:avLst/>
          </a:prstGeom>
        </p:spPr>
        <p:txBody>
          <a:bodyPr/>
          <a:lstStyle/>
          <a:p>
            <a:pPr/>
          </a:p>
        </p:txBody>
      </p:sp>
      <p:sp>
        <p:nvSpPr>
          <p:cNvPr id="247" name="Shape 247"/>
          <p:cNvSpPr/>
          <p:nvPr>
            <p:ph type="body" sz="quarter" idx="1"/>
          </p:nvPr>
        </p:nvSpPr>
        <p:spPr>
          <a:prstGeom prst="rect">
            <a:avLst/>
          </a:prstGeom>
        </p:spPr>
        <p:txBody>
          <a:bodyPr/>
          <a:lstStyle/>
          <a:p>
            <a:pPr/>
            <a:r>
              <a:t>I always prefer covering the “why” of something before the “how”.  So why would anyone want to run their own LLMs—locally or otherwise—vs. simply paying a subscription to an AI frontier lab like OpenAI or Anthropic for the likes of ChatGPT/Codex or Claude?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0" name="Shape 250"/>
          <p:cNvSpPr/>
          <p:nvPr>
            <p:ph type="sldImg"/>
          </p:nvPr>
        </p:nvSpPr>
        <p:spPr>
          <a:prstGeom prst="rect">
            <a:avLst/>
          </a:prstGeom>
        </p:spPr>
        <p:txBody>
          <a:bodyPr/>
          <a:lstStyle/>
          <a:p>
            <a:pPr/>
          </a:p>
        </p:txBody>
      </p:sp>
      <p:sp>
        <p:nvSpPr>
          <p:cNvPr id="251" name="Shape 251"/>
          <p:cNvSpPr/>
          <p:nvPr>
            <p:ph type="body" sz="quarter" idx="1"/>
          </p:nvPr>
        </p:nvSpPr>
        <p:spPr>
          <a:prstGeom prst="rect">
            <a:avLst/>
          </a:prstGeom>
        </p:spPr>
        <p:txBody>
          <a:bodyPr/>
          <a:lstStyle/>
          <a:p>
            <a:pPr/>
            <a:r>
              <a:t>Some would argue that the Frontier AI Labs are guilty of the largest copyright theft in human history.  That they stole the content from millions of creators without permission, without attribution, and without compensation, to train their models.</a:t>
            </a:r>
          </a:p>
          <a:p>
            <a:pPr/>
          </a:p>
          <a:p>
            <a:pPr/>
            <a:r>
              <a:t>This is a topic which could take up the entire day all by itself.  But this is not the purpose of this session.</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4" name="Shape 254"/>
          <p:cNvSpPr/>
          <p:nvPr>
            <p:ph type="sldImg"/>
          </p:nvPr>
        </p:nvSpPr>
        <p:spPr>
          <a:prstGeom prst="rect">
            <a:avLst/>
          </a:prstGeom>
        </p:spPr>
        <p:txBody>
          <a:bodyPr/>
          <a:lstStyle/>
          <a:p>
            <a:pPr/>
          </a:p>
        </p:txBody>
      </p:sp>
      <p:sp>
        <p:nvSpPr>
          <p:cNvPr id="255" name="Shape 255"/>
          <p:cNvSpPr/>
          <p:nvPr>
            <p:ph type="body" sz="quarter" idx="1"/>
          </p:nvPr>
        </p:nvSpPr>
        <p:spPr>
          <a:prstGeom prst="rect">
            <a:avLst/>
          </a:prstGeom>
        </p:spPr>
        <p:txBody>
          <a:bodyPr/>
          <a:lstStyle/>
          <a:p>
            <a:pPr/>
            <a:r>
              <a:t>Many folks, for various reasons—personal, professional, legal (compliance/regulations/laws)—do not wish to or simply cannot share data/information, whether simply outside their organization, their country, or their region; e.g.,</a:t>
            </a:r>
          </a:p>
          <a:p>
            <a:pPr marL="637013" indent="-294113">
              <a:buSzPct val="120000"/>
              <a:buChar char="•"/>
            </a:pPr>
            <a:r>
              <a:t>Privacy laws such as the GDPR (General Data Protection Regulations) in Europe</a:t>
            </a:r>
          </a:p>
          <a:p>
            <a:pPr marL="637013" indent="-294113">
              <a:buSzPct val="120000"/>
              <a:buChar char="•"/>
            </a:pPr>
            <a:r>
              <a:t>Corporate governance rules</a:t>
            </a:r>
          </a:p>
          <a:p>
            <a:pPr marL="637013" indent="-294113">
              <a:buSzPct val="120000"/>
              <a:buChar char="•"/>
            </a:pPr>
            <a:r>
              <a:t>NDAs</a:t>
            </a:r>
          </a:p>
          <a:p>
            <a:pPr/>
          </a:p>
          <a:p>
            <a:pPr/>
            <a:r>
              <a:t>Privacy matters.  And as we will see, using the cloud-based AI services is fraught with major concerns.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Shape 258"/>
          <p:cNvSpPr/>
          <p:nvPr>
            <p:ph type="sldImg"/>
          </p:nvPr>
        </p:nvSpPr>
        <p:spPr>
          <a:prstGeom prst="rect">
            <a:avLst/>
          </a:prstGeom>
        </p:spPr>
        <p:txBody>
          <a:bodyPr/>
          <a:lstStyle/>
          <a:p>
            <a:pPr/>
          </a:p>
        </p:txBody>
      </p:sp>
      <p:sp>
        <p:nvSpPr>
          <p:cNvPr id="259" name="Shape 259"/>
          <p:cNvSpPr/>
          <p:nvPr>
            <p:ph type="body" sz="quarter" idx="1"/>
          </p:nvPr>
        </p:nvSpPr>
        <p:spPr>
          <a:prstGeom prst="rect">
            <a:avLst/>
          </a:prstGeom>
        </p:spPr>
        <p:txBody>
          <a:bodyPr/>
          <a:lstStyle/>
          <a:p>
            <a:pPr/>
            <a:r>
              <a:t>Coupled with privacy is security.  Concerns extend well beyond simple privacy to</a:t>
            </a:r>
          </a:p>
          <a:p>
            <a:pPr marL="637013" indent="-294113">
              <a:buSzPct val="120000"/>
              <a:buChar char="•"/>
            </a:pPr>
            <a:r>
              <a:t>leaking corporate trade secrets</a:t>
            </a:r>
          </a:p>
          <a:p>
            <a:pPr marL="637013" indent="-294113">
              <a:buSzPct val="120000"/>
              <a:buChar char="•"/>
            </a:pPr>
            <a:r>
              <a:t>account credentials / passwords</a:t>
            </a:r>
          </a:p>
          <a:p>
            <a:pPr marL="637013" indent="-294113">
              <a:buSzPct val="120000"/>
              <a:buChar char="•"/>
            </a:pPr>
            <a:r>
              <a:t>credit card / banking information</a:t>
            </a:r>
          </a:p>
          <a:p>
            <a:pPr marL="637013" indent="-294113">
              <a:buSzPct val="120000"/>
              <a:buChar char="•"/>
            </a:pPr>
            <a:r>
              <a:t>all manner of information which could be used against you, your organization, or even your country</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4" name="Shape 264"/>
          <p:cNvSpPr/>
          <p:nvPr>
            <p:ph type="sldImg"/>
          </p:nvPr>
        </p:nvSpPr>
        <p:spPr>
          <a:prstGeom prst="rect">
            <a:avLst/>
          </a:prstGeom>
        </p:spPr>
        <p:txBody>
          <a:bodyPr/>
          <a:lstStyle/>
          <a:p>
            <a:pPr/>
          </a:p>
        </p:txBody>
      </p:sp>
      <p:sp>
        <p:nvSpPr>
          <p:cNvPr id="265" name="Shape 265"/>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Quick note:  This presentation is a gross oversimplification of cherry picked items condensed down into hopefully more easily digestible bits.</a:t>
            </a:r>
          </a:p>
          <a:p>
            <a:pPr/>
          </a:p>
          <a:p>
            <a:pPr/>
            <a:r>
              <a:t>Humanity has had a fascination with the human brain for a very long time.  We could back to the early Egyptians and their embalming rituals.  But let’s keep things semi-recent.</a:t>
            </a:r>
          </a:p>
          <a:p>
            <a:pPr/>
          </a:p>
          <a:p>
            <a:pPr/>
            <a:r>
              <a:t>In Mary Shelley’s book “Frankenstein; or, The Modern Prometheus”, a mad scientist puts dead human body parts together and re-animates them.  While the original story does not contain specific reference to the brain, when the book was adapted to a movie in 1931, that bit was added.</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Shape 271"/>
          <p:cNvSpPr/>
          <p:nvPr>
            <p:ph type="sldImg"/>
          </p:nvPr>
        </p:nvSpPr>
        <p:spPr>
          <a:prstGeom prst="rect">
            <a:avLst/>
          </a:prstGeom>
        </p:spPr>
        <p:txBody>
          <a:bodyPr/>
          <a:lstStyle/>
          <a:p>
            <a:pPr/>
          </a:p>
        </p:txBody>
      </p:sp>
      <p:sp>
        <p:nvSpPr>
          <p:cNvPr id="272" name="Shape 272"/>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OVER 75 YEARS AGO… “The Turing test was designed by Alan Turing to assess a machine's ability to exhibit intelligent behaviour equivalent to that of a human by imitating interactive dialogue. In the modern version, a human evaluator judges a text transcript of a natural-language conversation between a human and a machine.”</a:t>
            </a:r>
          </a:p>
          <a:p>
            <a:pPr/>
          </a:p>
          <a:p>
            <a:pPr/>
            <a:r>
              <a:t>“Player C, the interrogator, is tasked with determining which player – A or B – is a computer and which is a human using only the responses to written questions”</a:t>
            </a:r>
          </a:p>
          <a:p>
            <a:pPr/>
          </a:p>
          <a:p>
            <a:pPr/>
            <a:r>
              <a:t>- https://en.wikipedia.org/wiki/Turing_test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7" name="Shape 277"/>
          <p:cNvSpPr/>
          <p:nvPr>
            <p:ph type="sldImg"/>
          </p:nvPr>
        </p:nvSpPr>
        <p:spPr>
          <a:prstGeom prst="rect">
            <a:avLst/>
          </a:prstGeom>
        </p:spPr>
        <p:txBody>
          <a:bodyPr/>
          <a:lstStyle/>
          <a:p>
            <a:pPr/>
          </a:p>
        </p:txBody>
      </p:sp>
      <p:sp>
        <p:nvSpPr>
          <p:cNvPr id="278" name="Shape 278"/>
          <p:cNvSpPr/>
          <p:nvPr>
            <p:ph type="body" sz="quarter" idx="1"/>
          </p:nvPr>
        </p:nvSpPr>
        <p:spPr>
          <a:prstGeom prst="rect">
            <a:avLst/>
          </a:prstGeom>
        </p:spPr>
        <p:txBody>
          <a:bodyPr/>
          <a:lstStyle/>
          <a:p>
            <a:pPr/>
            <a:r>
              <a:t>“Weizenbaum first implemented ELIZA in his own SLIP list-processing language, where, depending upon the initial entries by the user, the illusion of human intelligence could appear, or be dispelled through several interchanges.[2] </a:t>
            </a:r>
            <a:r>
              <a:rPr b="1"/>
              <a:t>Some of ELIZA's responses were so convincing that Weizenbaum and several others have anecdotes of users becoming emotionally attached to the program, occasionally forgetting that they were conversing with a computer.[3][page needed] Weizenbaum's own secretary reportedly asked Weizenbaum to leave the room so that she and ELIZA could have a real conversation. Weizenbaum was surprised by this, later writing: "I had not realized ... that extremely short exposures to a relatively simple computer program could induce powerful delusional thinking in quite normal people.” (Mind you, he wrote that in 1976!)</a:t>
            </a:r>
          </a:p>
          <a:p>
            <a:pPr marL="637013" indent="-294113">
              <a:buSzPct val="120000"/>
              <a:buChar char="-"/>
            </a:pPr>
            <a:r>
              <a:rPr u="sng">
                <a:hlinkClick r:id="rId3" invalidUrl="" action="" tgtFrame="" tooltip="" history="1" highlightClick="0" endSnd="0"/>
              </a:rPr>
              <a:t>https://en.wikipedia.org/wiki/ELIZA</a:t>
            </a:r>
          </a:p>
          <a:p>
            <a:pPr/>
          </a:p>
          <a:p>
            <a:pPr/>
            <a:r>
              <a:t>Now imagine the total computing power in those days.  Even the most powerful computers could not match what you have in any of your IoT devices, let alone the computers sitting in front of you.</a:t>
            </a:r>
          </a:p>
          <a:p>
            <a:pPr/>
          </a:p>
          <a:p>
            <a:pPr/>
            <a:r>
              <a:t>And if someone such as his secretary could react as she did then, imagine with the computing power we have today…</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Shape 284"/>
          <p:cNvSpPr/>
          <p:nvPr>
            <p:ph type="sldImg"/>
          </p:nvPr>
        </p:nvSpPr>
        <p:spPr>
          <a:prstGeom prst="rect">
            <a:avLst/>
          </a:prstGeom>
        </p:spPr>
        <p:txBody>
          <a:bodyPr/>
          <a:lstStyle/>
          <a:p>
            <a:pPr/>
          </a:p>
        </p:txBody>
      </p:sp>
      <p:sp>
        <p:nvSpPr>
          <p:cNvPr id="285" name="Shape 285"/>
          <p:cNvSpPr/>
          <p:nvPr>
            <p:ph type="body" sz="quarter" idx="1"/>
          </p:nvPr>
        </p:nvSpPr>
        <p:spPr>
          <a:prstGeom prst="rect">
            <a:avLst/>
          </a:prstGeom>
        </p:spPr>
        <p:txBody>
          <a:bodyPr/>
          <a:lstStyle/>
          <a:p>
            <a:pPr/>
            <a:r>
              <a:t>In the 1980s, the term you most often heard was “neural networks”.  And often they would describe it this way…</a:t>
            </a:r>
          </a:p>
          <a:p>
            <a:pPr/>
          </a:p>
          <a:p>
            <a:pPr/>
            <a:r>
              <a:t>The brain is made up of neurons and synapses.  Using the image here, the neurons would be the dots, and the synapses would be the lines/links between the dots.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1" name="Shape 291"/>
          <p:cNvSpPr/>
          <p:nvPr>
            <p:ph type="sldImg"/>
          </p:nvPr>
        </p:nvSpPr>
        <p:spPr>
          <a:prstGeom prst="rect">
            <a:avLst/>
          </a:prstGeom>
        </p:spPr>
        <p:txBody>
          <a:bodyPr/>
          <a:lstStyle/>
          <a:p>
            <a:pPr/>
          </a:p>
        </p:txBody>
      </p:sp>
      <p:sp>
        <p:nvSpPr>
          <p:cNvPr id="292" name="Shape 292"/>
          <p:cNvSpPr/>
          <p:nvPr>
            <p:ph type="body" sz="quarter" idx="1"/>
          </p:nvPr>
        </p:nvSpPr>
        <p:spPr>
          <a:prstGeom prst="rect">
            <a:avLst/>
          </a:prstGeom>
        </p:spPr>
        <p:txBody>
          <a:bodyPr/>
          <a:lstStyle/>
          <a:p>
            <a:pPr/>
            <a:r>
              <a:t>So let’s talk about that image…</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Shape 297"/>
          <p:cNvSpPr/>
          <p:nvPr>
            <p:ph type="sldImg"/>
          </p:nvPr>
        </p:nvSpPr>
        <p:spPr>
          <a:prstGeom prst="rect">
            <a:avLst/>
          </a:prstGeom>
        </p:spPr>
        <p:txBody>
          <a:bodyPr/>
          <a:lstStyle/>
          <a:p>
            <a:pPr/>
          </a:p>
        </p:txBody>
      </p:sp>
      <p:sp>
        <p:nvSpPr>
          <p:cNvPr id="298" name="Shape 298"/>
          <p:cNvSpPr/>
          <p:nvPr>
            <p:ph type="body" sz="quarter" idx="1"/>
          </p:nvPr>
        </p:nvSpPr>
        <p:spPr>
          <a:prstGeom prst="rect">
            <a:avLst/>
          </a:prstGeom>
        </p:spPr>
        <p:txBody>
          <a:bodyPr/>
          <a:lstStyle/>
          <a:p>
            <a:pPr/>
            <a:r>
              <a:t>In that image we see the neurons as dots and the synapses as the lines between the dots.  But those lines vary in thickness.  And, of course, the whole collection of neurons and synapses make up the entire brain.</a:t>
            </a:r>
          </a:p>
          <a:p>
            <a:pPr/>
          </a:p>
          <a:p>
            <a:pPr/>
            <a:r>
              <a:t>So now let’s learn our first LLM vocabulary words.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3" name="Shape 303"/>
          <p:cNvSpPr/>
          <p:nvPr>
            <p:ph type="sldImg"/>
          </p:nvPr>
        </p:nvSpPr>
        <p:spPr>
          <a:prstGeom prst="rect">
            <a:avLst/>
          </a:prstGeom>
        </p:spPr>
        <p:txBody>
          <a:bodyPr/>
          <a:lstStyle/>
          <a:p>
            <a:pPr/>
          </a:p>
        </p:txBody>
      </p:sp>
      <p:sp>
        <p:nvSpPr>
          <p:cNvPr id="304" name="Shape 304"/>
          <p:cNvSpPr/>
          <p:nvPr>
            <p:ph type="body" sz="quarter" idx="1"/>
          </p:nvPr>
        </p:nvSpPr>
        <p:spPr>
          <a:prstGeom prst="rect">
            <a:avLst/>
          </a:prstGeom>
        </p:spPr>
        <p:txBody>
          <a:bodyPr/>
          <a:lstStyle/>
          <a:p>
            <a:pPr/>
            <a:r>
              <a:t>[~7.5m in]</a:t>
            </a:r>
          </a:p>
          <a:p>
            <a:pPr/>
          </a:p>
          <a:p>
            <a:pPr/>
            <a:r>
              <a:t>To put it another way, when working with Large </a:t>
            </a:r>
            <a:r>
              <a:rPr u="sng"/>
              <a:t>LANGUAGE</a:t>
            </a:r>
            <a:r>
              <a:t> Models, we can think of </a:t>
            </a:r>
            <a:r>
              <a:rPr b="1"/>
              <a:t>tokens</a:t>
            </a:r>
            <a:r>
              <a:t> as </a:t>
            </a:r>
            <a:r>
              <a:rPr b="1"/>
              <a:t>words</a:t>
            </a:r>
            <a:r>
              <a:t>.  (Technically tokens may be words are just parts of words, but for our purposes, let’s just imagine each token is a unique word.)</a:t>
            </a:r>
          </a:p>
          <a:p>
            <a:pPr/>
          </a:p>
          <a:p>
            <a:pPr/>
            <a:r>
              <a:t>We can think of </a:t>
            </a:r>
            <a:r>
              <a:rPr b="1"/>
              <a:t>parameters</a:t>
            </a:r>
            <a:r>
              <a:t> as a tuple consisting of two (2) tokens and a weight, which represents the thickness of the line between those two tokens.</a:t>
            </a:r>
          </a:p>
          <a:p>
            <a:pPr/>
          </a:p>
          <a:p>
            <a:pPr/>
            <a:r>
              <a:t>The </a:t>
            </a:r>
            <a:r>
              <a:rPr b="1"/>
              <a:t>weight</a:t>
            </a:r>
            <a:r>
              <a:t> can be a 32-bit floating point number which represents the thickness of the line, or the strength of the association if you will, between two tokens.</a:t>
            </a:r>
          </a:p>
          <a:p>
            <a:pPr/>
          </a:p>
          <a:p>
            <a:pPr/>
            <a:r>
              <a:t>And the </a:t>
            </a:r>
            <a:r>
              <a:rPr b="1"/>
              <a:t>model</a:t>
            </a:r>
            <a:r>
              <a:t>—which is the entire collection of all the tokens, parameters, and weights—is given a name, which we will discuss in a moment.</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2" name="Shape 312"/>
          <p:cNvSpPr/>
          <p:nvPr>
            <p:ph type="sldImg"/>
          </p:nvPr>
        </p:nvSpPr>
        <p:spPr>
          <a:prstGeom prst="rect">
            <a:avLst/>
          </a:prstGeom>
        </p:spPr>
        <p:txBody>
          <a:bodyPr/>
          <a:lstStyle/>
          <a:p>
            <a:pPr/>
          </a:p>
        </p:txBody>
      </p:sp>
      <p:sp>
        <p:nvSpPr>
          <p:cNvPr id="313" name="Shape 313"/>
          <p:cNvSpPr/>
          <p:nvPr>
            <p:ph type="body" sz="quarter" idx="1"/>
          </p:nvPr>
        </p:nvSpPr>
        <p:spPr>
          <a:prstGeom prst="rect">
            <a:avLst/>
          </a:prstGeom>
        </p:spPr>
        <p:txBody>
          <a:bodyPr/>
          <a:lstStyle/>
          <a:p>
            <a:pPr/>
            <a:r>
              <a:t>Now with those 4 terms, you have the basics of understanding folks discussing LLMs.  But let’s go further.</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7" name="Shape 327"/>
          <p:cNvSpPr/>
          <p:nvPr>
            <p:ph type="sldImg"/>
          </p:nvPr>
        </p:nvSpPr>
        <p:spPr>
          <a:prstGeom prst="rect">
            <a:avLst/>
          </a:prstGeom>
        </p:spPr>
        <p:txBody>
          <a:bodyPr/>
          <a:lstStyle/>
          <a:p>
            <a:pPr/>
          </a:p>
        </p:txBody>
      </p:sp>
      <p:sp>
        <p:nvSpPr>
          <p:cNvPr id="328" name="Shape 328"/>
          <p:cNvSpPr/>
          <p:nvPr>
            <p:ph type="body" sz="quarter" idx="1"/>
          </p:nvPr>
        </p:nvSpPr>
        <p:spPr>
          <a:prstGeom prst="rect">
            <a:avLst/>
          </a:prstGeom>
        </p:spPr>
        <p:txBody>
          <a:bodyPr/>
          <a:lstStyle/>
          <a:p>
            <a:pPr/>
            <a:r>
              <a:t>So we now have tokens (neurons) and parameters with weights (synapses).  Just as a point of reference, if we think of this like graph theory, let’s see what happens as the number of tokens/neurons increases.</a:t>
            </a:r>
          </a:p>
          <a:p>
            <a:pPr/>
          </a:p>
          <a:p>
            <a:pPr/>
            <a:r>
              <a:t>With just 2 tokens/neurons, there can really only be 1 parameter/synapse.  Add 1 more token/neuron, and you can have up to 2 more parameters/synapses.  Add 1 more again and you can have up to 3 more for a total of 6 parameters/synapses.</a:t>
            </a:r>
          </a:p>
          <a:p>
            <a:pPr/>
          </a:p>
          <a:p>
            <a:pPr/>
            <a:r>
              <a:t>Basically n*(n-1)/2 for n tokens/neurons.  You can see how this will grow very quickly.</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2" name="Shape 332"/>
          <p:cNvSpPr/>
          <p:nvPr>
            <p:ph type="sldImg"/>
          </p:nvPr>
        </p:nvSpPr>
        <p:spPr>
          <a:prstGeom prst="rect">
            <a:avLst/>
          </a:prstGeom>
        </p:spPr>
        <p:txBody>
          <a:bodyPr/>
          <a:lstStyle/>
          <a:p>
            <a:pPr/>
          </a:p>
        </p:txBody>
      </p:sp>
      <p:sp>
        <p:nvSpPr>
          <p:cNvPr id="333" name="Shape 333"/>
          <p:cNvSpPr/>
          <p:nvPr>
            <p:ph type="body" sz="quarter" idx="1"/>
          </p:nvPr>
        </p:nvSpPr>
        <p:spPr>
          <a:prstGeom prst="rect">
            <a:avLst/>
          </a:prstGeom>
        </p:spPr>
        <p:txBody>
          <a:bodyPr/>
          <a:lstStyle/>
          <a:p>
            <a:pPr/>
            <a:r>
              <a:t>Now in the real world, generally speaking, brains with more neurons and synapses are considered more intelligent.</a:t>
            </a:r>
          </a:p>
          <a:p>
            <a:pPr/>
          </a:p>
          <a:p>
            <a:pPr/>
            <a:r>
              <a:t>For example, a fly’s brain has ~140K neurons and ~50M synapses.  (A full mesh would have nearly 10B synapses!)</a:t>
            </a:r>
          </a:p>
          <a:p>
            <a:pPr/>
            <a:r>
              <a:t>By comparison, the human brain has somewhere between 86B and 100B neurons and roughly 100 to 500 TRILLION synapses!</a:t>
            </a:r>
          </a:p>
          <a:p>
            <a:pPr/>
          </a:p>
          <a:p>
            <a:pPr/>
            <a:r>
              <a:t>To put things in perspective, currently the largest open weight models have somewhere on the order of &lt; 3T parameters.  (Kimi K3 weighs in at ~2.4T.)  And that is for LLMs running on datacenters worth of compute!</a:t>
            </a:r>
          </a:p>
          <a:p>
            <a:pPr/>
          </a:p>
          <a:p>
            <a:pPr/>
            <a:r>
              <a:t>Fun fact:  the human brain runs on about 20W of metabolic power.  Keep that in mind when listening to how much power these LLMs consume.</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2" name="Shape 352"/>
          <p:cNvSpPr/>
          <p:nvPr>
            <p:ph type="sldImg"/>
          </p:nvPr>
        </p:nvSpPr>
        <p:spPr>
          <a:prstGeom prst="rect">
            <a:avLst/>
          </a:prstGeom>
        </p:spPr>
        <p:txBody>
          <a:bodyPr/>
          <a:lstStyle/>
          <a:p>
            <a:pPr/>
          </a:p>
        </p:txBody>
      </p:sp>
      <p:sp>
        <p:nvSpPr>
          <p:cNvPr id="353" name="Shape 353"/>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So what does it mean to train a model?  While we do not have time to go into the specifics here, just look at it this way.  A model is simply a set of files which contain</a:t>
            </a:r>
          </a:p>
          <a:p>
            <a:pPr marL="637013" indent="-294113">
              <a:buSzPct val="120000"/>
              <a:buChar char="•"/>
            </a:pPr>
            <a:r>
              <a:t>all the tokens</a:t>
            </a:r>
          </a:p>
          <a:p>
            <a:pPr marL="637013" indent="-294113">
              <a:buSzPct val="120000"/>
              <a:buChar char="•"/>
            </a:pPr>
            <a:r>
              <a:t>all the parameters</a:t>
            </a:r>
          </a:p>
          <a:p>
            <a:pPr marL="637013" indent="-294113">
              <a:buSzPct val="120000"/>
              <a:buChar char="•"/>
            </a:pPr>
            <a:r>
              <a:t>all the weights</a:t>
            </a:r>
          </a:p>
          <a:p>
            <a:pPr/>
          </a:p>
          <a:p>
            <a:pPr/>
            <a:r>
              <a:t>Imagine a system wherein you feed an immense amount of data into an algorithm that chews on that data, splitting up the content into tokens (tokenization), then running a lot of math to determine the weights of the parameters between a set of tokens, adjusting those weights as more content is fed in and patterns repeat.</a:t>
            </a:r>
          </a:p>
          <a:p>
            <a:pPr/>
          </a:p>
          <a:p>
            <a:pPr/>
            <a:r>
              <a:t>Feed a certain amount of data in, and you get a certain sized set of tokens and parameters.  If you add more content with more unique words, the set of tokens and parameters continues to grow.  Even once there are no new tokens to be had, because you have already provided all the words, new parameters might still be possible.  And those parameters which already exist can have their weights adjusted over time to reflect how strongly they are connected/associated.</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0" name="Shape 360"/>
          <p:cNvSpPr/>
          <p:nvPr>
            <p:ph type="sldImg"/>
          </p:nvPr>
        </p:nvSpPr>
        <p:spPr>
          <a:prstGeom prst="rect">
            <a:avLst/>
          </a:prstGeom>
        </p:spPr>
        <p:txBody>
          <a:bodyPr/>
          <a:lstStyle/>
          <a:p>
            <a:pPr/>
          </a:p>
        </p:txBody>
      </p:sp>
      <p:sp>
        <p:nvSpPr>
          <p:cNvPr id="361" name="Shape 361"/>
          <p:cNvSpPr/>
          <p:nvPr>
            <p:ph type="body" sz="quarter" idx="1"/>
          </p:nvPr>
        </p:nvSpPr>
        <p:spPr>
          <a:prstGeom prst="rect">
            <a:avLst/>
          </a:prstGeom>
        </p:spPr>
        <p:txBody>
          <a:bodyPr/>
          <a:lstStyle/>
          <a:p>
            <a:pPr/>
            <a:r>
              <a:t>For those of you familiar with Charles Dickens, you will recognize this as the opening sentence of “A Tale of Two Cities”.</a:t>
            </a:r>
          </a:p>
          <a:p>
            <a:pPr/>
          </a:p>
          <a:p>
            <a:pPr/>
            <a:r>
              <a:t>Congratulations.  You are an LLM!  This is how LLMs work.</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6" name="Shape 396"/>
          <p:cNvSpPr/>
          <p:nvPr>
            <p:ph type="sldImg"/>
          </p:nvPr>
        </p:nvSpPr>
        <p:spPr>
          <a:prstGeom prst="rect">
            <a:avLst/>
          </a:prstGeom>
        </p:spPr>
        <p:txBody>
          <a:bodyPr/>
          <a:lstStyle/>
          <a:p>
            <a:pPr/>
          </a:p>
        </p:txBody>
      </p:sp>
      <p:sp>
        <p:nvSpPr>
          <p:cNvPr id="397" name="Shape 397"/>
          <p:cNvSpPr/>
          <p:nvPr>
            <p:ph type="body" sz="quarter" idx="1"/>
          </p:nvPr>
        </p:nvSpPr>
        <p:spPr>
          <a:prstGeom prst="rect">
            <a:avLst/>
          </a:prstGeom>
        </p:spPr>
        <p:txBody>
          <a:bodyPr/>
          <a:lstStyle/>
          <a:p>
            <a:pPr/>
            <a:r>
              <a:t>Think of it like a conveyor belt.  Tokens/words are loaded up on the belt and fed into the LLM.</a:t>
            </a:r>
          </a:p>
          <a:p>
            <a:pPr/>
            <a:r>
              <a:t>The LLM performs a bunch of math on all the tokens and figures out what the next token should be.</a:t>
            </a:r>
          </a:p>
          <a:p>
            <a:pPr/>
            <a:r>
              <a:t>The LLM then spits out the next token.</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1" name="Shape 431"/>
          <p:cNvSpPr/>
          <p:nvPr>
            <p:ph type="sldImg"/>
          </p:nvPr>
        </p:nvSpPr>
        <p:spPr>
          <a:prstGeom prst="rect">
            <a:avLst/>
          </a:prstGeom>
        </p:spPr>
        <p:txBody>
          <a:bodyPr/>
          <a:lstStyle/>
          <a:p>
            <a:pPr/>
          </a:p>
        </p:txBody>
      </p:sp>
      <p:sp>
        <p:nvSpPr>
          <p:cNvPr id="432" name="Shape 432"/>
          <p:cNvSpPr/>
          <p:nvPr>
            <p:ph type="body" sz="quarter" idx="1"/>
          </p:nvPr>
        </p:nvSpPr>
        <p:spPr>
          <a:prstGeom prst="rect">
            <a:avLst/>
          </a:prstGeom>
        </p:spPr>
        <p:txBody>
          <a:bodyPr/>
          <a:lstStyle/>
          <a:p>
            <a:pPr/>
            <a:r>
              <a:t>Next, the LLM takes your original text + the output token and feeds it right back in again.  Rinse/repeat for each token generated.</a:t>
            </a:r>
          </a:p>
          <a:p>
            <a:pPr/>
          </a:p>
          <a:p>
            <a:pPr/>
            <a:r>
              <a:t>It should be noted that all LLMs are stateless.  That is, once they process a prompt and generate their single output token, the process to create the next output token is like starting all over again for every.single.token.</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2" name="Shape 472"/>
          <p:cNvSpPr/>
          <p:nvPr>
            <p:ph type="sldImg"/>
          </p:nvPr>
        </p:nvSpPr>
        <p:spPr>
          <a:prstGeom prst="rect">
            <a:avLst/>
          </a:prstGeom>
        </p:spPr>
        <p:txBody>
          <a:bodyPr/>
          <a:lstStyle/>
          <a:p>
            <a:pPr/>
          </a:p>
        </p:txBody>
      </p:sp>
      <p:sp>
        <p:nvSpPr>
          <p:cNvPr id="473" name="Shape 473"/>
          <p:cNvSpPr/>
          <p:nvPr>
            <p:ph type="body" sz="quarter" idx="1"/>
          </p:nvPr>
        </p:nvSpPr>
        <p:spPr>
          <a:prstGeom prst="rect">
            <a:avLst/>
          </a:prstGeom>
        </p:spPr>
        <p:txBody>
          <a:bodyPr/>
          <a:lstStyle/>
          <a:p>
            <a:pPr/>
            <a:r>
              <a:t>The stage of loading the prompt/tokens into the LLM is called “prefill” and is done in one parallel pass.  This stage computes what is called the Key-Value (KV) cache, which stores the internal attention states of the prompt.</a:t>
            </a:r>
          </a:p>
          <a:p>
            <a:pPr/>
          </a:p>
          <a:p>
            <a:pPr/>
            <a:r>
              <a:t>Next is the decode stage, also referred to as token generation, where the model generates a response one token at a time.  When you hear about most LLMs with respect to performance, they typically talk about tokens per second (tps) which is this decode stage.  This stage is memory-bandwidth-bound, since generating each output token requires, for each new token, transferring the entire model into the GPU for processing.  The larger the model, the slower the decode.  You can calculate the max. theoretical tps with</a:t>
            </a:r>
          </a:p>
          <a:p>
            <a:pPr/>
          </a:p>
          <a:p>
            <a:pPr/>
            <a:r>
              <a:t>Max Tokens/sec = Memory Bandwidth (bytes/sec) / Active Model Size (bytes)</a:t>
            </a:r>
          </a:p>
          <a:p>
            <a:pPr/>
          </a:p>
          <a:p>
            <a:pPr/>
            <a:r>
              <a:t>This is why the memory bandwidth of a GPU is so important, and why high end systems tend to use HBM (High Bandwidth Memory).</a:t>
            </a:r>
          </a:p>
          <a:p>
            <a:pPr/>
          </a:p>
          <a:p>
            <a:pPr/>
            <a:r>
              <a:t>The TTFT (Time To First Token) is equal to the time it takes to perform the prefill + generate the first output token.</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6" name="Shape 516"/>
          <p:cNvSpPr/>
          <p:nvPr>
            <p:ph type="sldImg"/>
          </p:nvPr>
        </p:nvSpPr>
        <p:spPr>
          <a:prstGeom prst="rect">
            <a:avLst/>
          </a:prstGeom>
        </p:spPr>
        <p:txBody>
          <a:bodyPr/>
          <a:lstStyle/>
          <a:p>
            <a:pPr/>
          </a:p>
        </p:txBody>
      </p:sp>
      <p:sp>
        <p:nvSpPr>
          <p:cNvPr id="517" name="Shape 517"/>
          <p:cNvSpPr/>
          <p:nvPr>
            <p:ph type="body" sz="quarter" idx="1"/>
          </p:nvPr>
        </p:nvSpPr>
        <p:spPr>
          <a:prstGeom prst="rect">
            <a:avLst/>
          </a:prstGeom>
        </p:spPr>
        <p:txBody>
          <a:bodyPr/>
          <a:lstStyle/>
          <a:p>
            <a:pPr/>
            <a:r>
              <a:t>[~15m]</a:t>
            </a:r>
          </a:p>
          <a:p>
            <a:pPr/>
          </a:p>
          <a:p>
            <a:pPr/>
            <a:r>
              <a:t>The context window is the max. number of tokens the model can hold, process, and reference in a single request.</a:t>
            </a:r>
          </a:p>
          <a:p>
            <a:pPr/>
          </a:p>
          <a:p>
            <a:pPr/>
            <a:r>
              <a:t>For those familiar with the Pixar animation “Finding Nemo”, think of LLMs like Dory, the blue tang fish with the very short attention span.</a:t>
            </a:r>
          </a:p>
          <a:p>
            <a:pPr/>
          </a:p>
          <a:p>
            <a:pPr/>
            <a:r>
              <a:t>The context window is a fixed size, FIFO memory block.  This can be anything from a very small window such as 8K tokens to 32K, 128K, 256K, or even 1M or 2M tokens, though the latter is often only found on frontier models running on major compute platforms.</a:t>
            </a:r>
          </a:p>
          <a:p>
            <a:pPr/>
          </a:p>
          <a:p>
            <a:pPr/>
            <a:r>
              <a:t>Using the conveyor belt, think of the context window length as how many tokens can fit on the belt.  Once the context window is full, as new tokens are added on the right, the oldest tokens on the left “fall off”.</a:t>
            </a:r>
          </a:p>
          <a:p>
            <a:pPr/>
          </a:p>
          <a:p>
            <a:pPr/>
            <a:r>
              <a:t>(For those who remember the famous “I Love Lucy” episode where Lucy and Ethel work in a chocolate wrapping factory, remember how once Lucy could not keep up with the wrapping, chocolates starting falling off the end, where she tried to scoop them up, put them in her pockets and elsewhere?  Only here once a token “falls out”, it is simply gone.)</a:t>
            </a:r>
          </a:p>
          <a:p>
            <a:pPr/>
          </a:p>
          <a:p>
            <a:pPr/>
            <a:r>
              <a:t>Think of this as a digital form of Alzheimer’s.  In fact, when folks talk about LLMs suddenly becoming “stupid”, this is often the reason that occurs.  There are various techniques for preventing this, such as compressing the context window content every so often, or otherwise summarizing what was in the context window in a shorter form to free up enough space for new tokens.  But ultimately this is a limiting factor, much as it is for humans.  When asked to remember a sequence of numbers, most people can only really remember 7-13 single digit numbers at any given time.</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4" name="Shape 544"/>
          <p:cNvSpPr/>
          <p:nvPr>
            <p:ph type="sldImg"/>
          </p:nvPr>
        </p:nvSpPr>
        <p:spPr>
          <a:prstGeom prst="rect">
            <a:avLst/>
          </a:prstGeom>
        </p:spPr>
        <p:txBody>
          <a:bodyPr/>
          <a:lstStyle/>
          <a:p>
            <a:pPr/>
          </a:p>
        </p:txBody>
      </p:sp>
      <p:sp>
        <p:nvSpPr>
          <p:cNvPr id="545" name="Shape 545"/>
          <p:cNvSpPr/>
          <p:nvPr>
            <p:ph type="body" sz="quarter" idx="1"/>
          </p:nvPr>
        </p:nvSpPr>
        <p:spPr>
          <a:prstGeom prst="rect">
            <a:avLst/>
          </a:prstGeom>
        </p:spPr>
        <p:txBody>
          <a:bodyPr/>
          <a:lstStyle/>
          <a:p>
            <a:pPr/>
            <a:r>
              <a:t>Let’s say you are a network engineer who works on Cisco gear. And you want to use an LLM to help you troubleshoot an issue.  But you have all these Cisco PDF manuals and documents, and you’d like the LLM to be more than just a “generic brain” and rather have it read/use that information to help inform its answer.  This is referred to as Retrieval-Augmented Generation (or RAG for short).</a:t>
            </a:r>
          </a:p>
          <a:p>
            <a:pPr/>
          </a:p>
          <a:p>
            <a:pPr/>
            <a:r>
              <a:t>RAG lets you make your LLM more focused / “smarter”.  The process involves taking your documentation, processing it, typically into the form of what is known as a vector database, and then letting you have your LLM access those documents while doing its calculations.  Doing so results in the output often being more tuned to the task at hand.</a:t>
            </a:r>
          </a:p>
          <a:p>
            <a:pPr/>
          </a:p>
          <a:p>
            <a:pPr/>
            <a:r>
              <a:t>For those familiar with Google’s NotebookLM, which I believe now is called Gemini Notebook, this is an example of RAG.</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1" name="Shape 571"/>
          <p:cNvSpPr/>
          <p:nvPr>
            <p:ph type="sldImg"/>
          </p:nvPr>
        </p:nvSpPr>
        <p:spPr>
          <a:prstGeom prst="rect">
            <a:avLst/>
          </a:prstGeom>
        </p:spPr>
        <p:txBody>
          <a:bodyPr/>
          <a:lstStyle/>
          <a:p>
            <a:pPr/>
          </a:p>
        </p:txBody>
      </p:sp>
      <p:sp>
        <p:nvSpPr>
          <p:cNvPr id="572" name="Shape 572"/>
          <p:cNvSpPr/>
          <p:nvPr>
            <p:ph type="body" sz="quarter" idx="1"/>
          </p:nvPr>
        </p:nvSpPr>
        <p:spPr>
          <a:prstGeom prst="rect">
            <a:avLst/>
          </a:prstGeom>
        </p:spPr>
        <p:txBody>
          <a:bodyPr/>
          <a:lstStyle/>
          <a:p>
            <a:pPr/>
            <a:r>
              <a:t>An LLM temperature is a hyperparameter that controls the randomness and creativity of text generated by a large language model.</a:t>
            </a:r>
          </a:p>
          <a:p>
            <a:pPr/>
          </a:p>
          <a:p>
            <a:pPr/>
            <a:r>
              <a:t>LLMs basically perform token prediction based on a probability distribution.  Think of temperature as a randomization factor.</a:t>
            </a:r>
          </a:p>
          <a:p>
            <a:pPr/>
            <a:r>
              <a:t>A low temperature (0.0 to 0.3) means the outcomes tend to be more predictable, repeatable, and closer to deterministic.</a:t>
            </a:r>
          </a:p>
          <a:p>
            <a:pPr/>
            <a:r>
              <a:t>A medium temperature (0.4 to 0.7) balances consistency with natural conversational variety.</a:t>
            </a:r>
          </a:p>
          <a:p>
            <a:pPr/>
            <a:r>
              <a:t>A high temperature (0.8 to 1.0+) flattens the distribution, giving less likely tokens/words a stronger chance to be chosen.  Outputs become more “creative”, diverse, and unpredictable.</a:t>
            </a:r>
          </a:p>
          <a:p>
            <a:pPr/>
          </a:p>
          <a:p>
            <a:pPr/>
            <a:r>
              <a:t>Why would you choose a higher temperature?  Well if you are using an LLM to help you write a fictional story…</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7" name="Shape 587"/>
          <p:cNvSpPr/>
          <p:nvPr>
            <p:ph type="sldImg"/>
          </p:nvPr>
        </p:nvSpPr>
        <p:spPr>
          <a:prstGeom prst="rect">
            <a:avLst/>
          </a:prstGeom>
        </p:spPr>
        <p:txBody>
          <a:bodyPr/>
          <a:lstStyle/>
          <a:p>
            <a:pPr/>
          </a:p>
        </p:txBody>
      </p:sp>
      <p:sp>
        <p:nvSpPr>
          <p:cNvPr id="588" name="Shape 588"/>
          <p:cNvSpPr/>
          <p:nvPr>
            <p:ph type="body" sz="quarter" idx="1"/>
          </p:nvPr>
        </p:nvSpPr>
        <p:spPr>
          <a:prstGeom prst="rect">
            <a:avLst/>
          </a:prstGeom>
        </p:spPr>
        <p:txBody>
          <a:bodyPr/>
          <a:lstStyle/>
          <a:p>
            <a:pPr/>
            <a:r>
              <a:t>Up until now, everything we have covered applies to any LLM, whether cloud-based, local, or otherwise.</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6" name="Shape 606"/>
          <p:cNvSpPr/>
          <p:nvPr>
            <p:ph type="sldImg"/>
          </p:nvPr>
        </p:nvSpPr>
        <p:spPr>
          <a:prstGeom prst="rect">
            <a:avLst/>
          </a:prstGeom>
        </p:spPr>
        <p:txBody>
          <a:bodyPr/>
          <a:lstStyle/>
          <a:p>
            <a:pPr/>
          </a:p>
        </p:txBody>
      </p:sp>
      <p:sp>
        <p:nvSpPr>
          <p:cNvPr id="607" name="Shape 607"/>
          <p:cNvSpPr/>
          <p:nvPr>
            <p:ph type="body" sz="quarter" idx="1"/>
          </p:nvPr>
        </p:nvSpPr>
        <p:spPr>
          <a:prstGeom prst="rect">
            <a:avLst/>
          </a:prstGeom>
        </p:spPr>
        <p:txBody>
          <a:bodyPr/>
          <a:lstStyle/>
          <a:p>
            <a:pPr/>
            <a:r>
              <a:t>An LLM is nothing but a set of files containing tokens, parameters, and weights.  By itself it can do nothing.  It is like a brain without a head.  Think a pile of MS Word documents.  They are useless without a program like MS Word or LibreOffice to open/use them.</a:t>
            </a:r>
          </a:p>
          <a:p>
            <a:pPr/>
          </a:p>
          <a:p>
            <a:pPr/>
            <a:r>
              <a:t>So going back to our monster scenario, what we need is some kind of “head” to put the “brain” into.  This is the role of an inference library or engine.  Just a few examples here are things like </a:t>
            </a:r>
            <a:r>
              <a:rPr b="1" u="sng">
                <a:hlinkClick r:id="rId3" invalidUrl="" action="" tgtFrame="" tooltip="" history="1" highlightClick="0" endSnd="0"/>
              </a:rPr>
              <a:t>llama.cpp</a:t>
            </a:r>
            <a:r>
              <a:t>—the “OG” of local LLM inferencing—and </a:t>
            </a:r>
            <a:r>
              <a:rPr b="1"/>
              <a:t>oMLX</a:t>
            </a:r>
            <a:r>
              <a:t>—which runs LLMs designed to run on Apple Silicon’s Metal GPU framework.</a:t>
            </a:r>
          </a:p>
          <a:p>
            <a:pPr/>
          </a:p>
          <a:p>
            <a:pPr/>
            <a:r>
              <a:t>And since we mentioned those, let’s knock out a few more terms.  When working with offline LLMs, you will often see references to</a:t>
            </a:r>
          </a:p>
          <a:p>
            <a:pPr marL="637013" indent="-294113">
              <a:buSzPct val="120000"/>
              <a:buChar char="•"/>
            </a:pPr>
            <a:r>
              <a:rPr b="1"/>
              <a:t>GGUF</a:t>
            </a:r>
            <a:r>
              <a:t> (</a:t>
            </a:r>
            <a:r>
              <a:rPr b="1" u="sng"/>
              <a:t>GG</a:t>
            </a:r>
            <a:r>
              <a:t>ML </a:t>
            </a:r>
            <a:r>
              <a:rPr b="1" u="sng"/>
              <a:t>U</a:t>
            </a:r>
            <a:r>
              <a:t>niversal </a:t>
            </a:r>
            <a:r>
              <a:rPr b="1" u="sng"/>
              <a:t>F</a:t>
            </a:r>
            <a:r>
              <a:t>ile), where GGML == Georgi Gerganov Machine Learning. Introduced by llama.cpp project.  Think of this as the standard in LLM model file formats.</a:t>
            </a:r>
          </a:p>
          <a:p>
            <a:pPr marL="637013" indent="-294113">
              <a:buSzPct val="120000"/>
              <a:buChar char="•"/>
            </a:pPr>
            <a:r>
              <a:rPr b="1"/>
              <a:t>MLX</a:t>
            </a:r>
            <a:r>
              <a:t> (Apple’s Machine Learning framework)</a:t>
            </a:r>
          </a:p>
          <a:p>
            <a:pPr/>
          </a:p>
          <a:p>
            <a:pPr/>
            <a:r>
              <a:t>These are binary file formats that store both tensors and metadata in a single file and are designed for fast saving and loading of model data.</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12" name="Shape 612"/>
          <p:cNvSpPr/>
          <p:nvPr>
            <p:ph type="sldImg"/>
          </p:nvPr>
        </p:nvSpPr>
        <p:spPr>
          <a:prstGeom prst="rect">
            <a:avLst/>
          </a:prstGeom>
        </p:spPr>
        <p:txBody>
          <a:bodyPr/>
          <a:lstStyle/>
          <a:p>
            <a:pPr/>
          </a:p>
        </p:txBody>
      </p:sp>
      <p:sp>
        <p:nvSpPr>
          <p:cNvPr id="613" name="Shape 613"/>
          <p:cNvSpPr/>
          <p:nvPr>
            <p:ph type="body" sz="quarter" idx="1"/>
          </p:nvPr>
        </p:nvSpPr>
        <p:spPr>
          <a:prstGeom prst="rect">
            <a:avLst/>
          </a:prstGeom>
        </p:spPr>
        <p:txBody>
          <a:bodyPr/>
          <a:lstStyle/>
          <a:p>
            <a:pPr/>
            <a:r>
              <a:t>But even a head with a brain is a bit useless.  I mean you can talk to it, like talking to a head in a jar in some sci-fi movie.  But that’s about it.</a:t>
            </a:r>
          </a:p>
          <a:p>
            <a:pPr/>
          </a:p>
          <a:p>
            <a:pPr/>
            <a:r>
              <a:t>What we really need is a “body” for that “brain” to control.</a:t>
            </a:r>
          </a:p>
          <a:p>
            <a:pPr/>
          </a:p>
          <a:p>
            <a:pPr/>
            <a:r>
              <a:t>This is what is referred to as a “harness.”</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8" name="Shape 638"/>
          <p:cNvSpPr/>
          <p:nvPr>
            <p:ph type="sldImg"/>
          </p:nvPr>
        </p:nvSpPr>
        <p:spPr>
          <a:prstGeom prst="rect">
            <a:avLst/>
          </a:prstGeom>
        </p:spPr>
        <p:txBody>
          <a:bodyPr/>
          <a:lstStyle/>
          <a:p>
            <a:pPr/>
          </a:p>
        </p:txBody>
      </p:sp>
      <p:sp>
        <p:nvSpPr>
          <p:cNvPr id="639" name="Shape 639"/>
          <p:cNvSpPr/>
          <p:nvPr>
            <p:ph type="body" sz="quarter" idx="1"/>
          </p:nvPr>
        </p:nvSpPr>
        <p:spPr>
          <a:prstGeom prst="rect">
            <a:avLst/>
          </a:prstGeom>
        </p:spPr>
        <p:txBody>
          <a:bodyPr/>
          <a:lstStyle/>
          <a:p>
            <a:pPr/>
            <a:r>
              <a:t>This is what most people are initially familiar with:  a web interface to interact with an LLM.</a:t>
            </a:r>
          </a:p>
          <a:p>
            <a:pPr/>
          </a:p>
          <a:p>
            <a:pPr/>
            <a:r>
              <a:t>Examples of a web-based harness include</a:t>
            </a:r>
          </a:p>
          <a:p>
            <a:pPr marL="637013" indent="-294113">
              <a:buSzPct val="120000"/>
              <a:buChar char="•"/>
            </a:pPr>
            <a:r>
              <a:rPr b="1" u="sng">
                <a:hlinkClick r:id="rId3" invalidUrl="" action="" tgtFrame="" tooltip="" history="1" highlightClick="0" endSnd="0"/>
              </a:rPr>
              <a:t>ChatGPT</a:t>
            </a:r>
          </a:p>
          <a:p>
            <a:pPr marL="637013" indent="-294113">
              <a:buSzPct val="120000"/>
              <a:buChar char="•"/>
            </a:pPr>
            <a:r>
              <a:rPr b="1" u="sng">
                <a:hlinkClick r:id="rId4" invalidUrl="" action="" tgtFrame="" tooltip="" history="1" highlightClick="0" endSnd="0"/>
              </a:rPr>
              <a:t>Claude</a:t>
            </a:r>
          </a:p>
          <a:p>
            <a:pPr marL="637013" indent="-294113">
              <a:buSzPct val="120000"/>
              <a:buChar char="•"/>
            </a:pPr>
            <a:r>
              <a:rPr b="1" u="sng">
                <a:hlinkClick r:id="rId5" invalidUrl="" action="" tgtFrame="" tooltip="" history="1" highlightClick="0" endSnd="0"/>
              </a:rPr>
              <a:t>Google Gemini</a:t>
            </a:r>
            <a:endParaRPr b="1"/>
          </a:p>
          <a:p>
            <a:pPr marL="637013" indent="-294113">
              <a:buSzPct val="120000"/>
              <a:buChar char="•"/>
            </a:pPr>
            <a:r>
              <a:rPr b="1" u="sng">
                <a:hlinkClick r:id="rId6" invalidUrl="" action="" tgtFrame="" tooltip="" history="1" highlightClick="0" endSnd="0"/>
              </a:rPr>
              <a:t>Perplexity</a:t>
            </a:r>
          </a:p>
          <a:p>
            <a:pPr marL="637013" indent="-294113">
              <a:buSzPct val="120000"/>
              <a:buChar char="•"/>
            </a:pPr>
            <a:r>
              <a:rPr b="1" u="sng">
                <a:hlinkClick r:id="rId7" invalidUrl="" action="" tgtFrame="" tooltip="" history="1" highlightClick="0" endSnd="0"/>
              </a:rPr>
              <a:t>LiteLLM</a:t>
            </a:r>
            <a:r>
              <a:t> (self-hosted)</a:t>
            </a:r>
          </a:p>
          <a:p>
            <a:pPr marL="637013" indent="-294113">
              <a:buSzPct val="120000"/>
              <a:buChar char="•"/>
            </a:pPr>
            <a:r>
              <a:rPr b="1" u="sng">
                <a:hlinkClick r:id="rId8" invalidUrl="" action="" tgtFrame="" tooltip="" history="1" highlightClick="0" endSnd="0"/>
              </a:rPr>
              <a:t>Open WebUI</a:t>
            </a:r>
            <a:r>
              <a:t> (self-hosted)</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3" name="Shape 663"/>
          <p:cNvSpPr/>
          <p:nvPr>
            <p:ph type="sldImg"/>
          </p:nvPr>
        </p:nvSpPr>
        <p:spPr>
          <a:prstGeom prst="rect">
            <a:avLst/>
          </a:prstGeom>
        </p:spPr>
        <p:txBody>
          <a:bodyPr/>
          <a:lstStyle/>
          <a:p>
            <a:pPr/>
          </a:p>
        </p:txBody>
      </p:sp>
      <p:sp>
        <p:nvSpPr>
          <p:cNvPr id="664" name="Shape 664"/>
          <p:cNvSpPr/>
          <p:nvPr>
            <p:ph type="body" sz="quarter" idx="1"/>
          </p:nvPr>
        </p:nvSpPr>
        <p:spPr>
          <a:prstGeom prst="rect">
            <a:avLst/>
          </a:prstGeom>
        </p:spPr>
        <p:txBody>
          <a:bodyPr/>
          <a:lstStyle/>
          <a:p>
            <a:pPr/>
            <a:r>
              <a:t>Examples of an IDE harness include</a:t>
            </a:r>
          </a:p>
          <a:p>
            <a:pPr marL="637013" indent="-294113">
              <a:buSzPct val="120000"/>
              <a:buChar char="•"/>
            </a:pPr>
            <a:r>
              <a:rPr b="1" u="sng">
                <a:hlinkClick r:id="rId3" invalidUrl="" action="" tgtFrame="" tooltip="" history="1" highlightClick="0" endSnd="0"/>
              </a:rPr>
              <a:t>Cursor</a:t>
            </a:r>
          </a:p>
          <a:p>
            <a:pPr marL="637013" indent="-294113">
              <a:buSzPct val="120000"/>
              <a:buChar char="•"/>
            </a:pPr>
            <a:r>
              <a:rPr b="1" u="sng">
                <a:hlinkClick r:id="rId4" invalidUrl="" action="" tgtFrame="" tooltip="" history="1" highlightClick="0" endSnd="0"/>
              </a:rPr>
              <a:t>Cline</a:t>
            </a:r>
          </a:p>
          <a:p>
            <a:pPr marL="637013" indent="-294113">
              <a:buSzPct val="120000"/>
              <a:buChar char="•"/>
            </a:pPr>
            <a:r>
              <a:rPr b="1" u="sng">
                <a:hlinkClick r:id="rId5" invalidUrl="" action="" tgtFrame="" tooltip="" history="1" highlightClick="0" endSnd="0"/>
              </a:rPr>
              <a:t>GitHub Copilot</a:t>
            </a:r>
            <a:endParaRPr b="1"/>
          </a:p>
          <a:p>
            <a:pPr marL="637013" indent="-294113">
              <a:buSzPct val="120000"/>
              <a:buChar char="•"/>
            </a:pPr>
            <a:r>
              <a:rPr b="1" u="sng">
                <a:hlinkClick r:id="rId6" invalidUrl="" action="" tgtFrame="" tooltip="" history="1" highlightClick="0" endSnd="0"/>
              </a:rPr>
              <a:t>Visual Studio Code (VSCode)</a:t>
            </a:r>
            <a:r>
              <a:t> + GitHub Copilot or Cline or </a:t>
            </a:r>
            <a:r>
              <a:rPr b="1" u="sng">
                <a:hlinkClick r:id="rId7" invalidUrl="" action="" tgtFrame="" tooltip="" history="1" highlightClick="0" endSnd="0"/>
              </a:rPr>
              <a:t>Continue.dev</a:t>
            </a:r>
            <a:r>
              <a:t> (now part of Cursor)</a:t>
            </a:r>
          </a:p>
          <a:p>
            <a:pPr marL="637013" indent="-294113">
              <a:buSzPct val="120000"/>
              <a:buChar char="•"/>
            </a:pPr>
            <a:r>
              <a:rPr b="1" u="sng">
                <a:hlinkClick r:id="rId8" invalidUrl="" action="" tgtFrame="" tooltip="" history="1" highlightClick="0" endSnd="0"/>
              </a:rPr>
              <a:t>Zed</a:t>
            </a:r>
            <a:r>
              <a:t> (my personal favorite; written in Rust by creators of Atom)</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4" name="Shape 704"/>
          <p:cNvSpPr/>
          <p:nvPr>
            <p:ph type="sldImg"/>
          </p:nvPr>
        </p:nvSpPr>
        <p:spPr>
          <a:prstGeom prst="rect">
            <a:avLst/>
          </a:prstGeom>
        </p:spPr>
        <p:txBody>
          <a:bodyPr/>
          <a:lstStyle/>
          <a:p>
            <a:pPr/>
          </a:p>
        </p:txBody>
      </p:sp>
      <p:sp>
        <p:nvSpPr>
          <p:cNvPr id="705" name="Shape 705"/>
          <p:cNvSpPr/>
          <p:nvPr>
            <p:ph type="body" sz="quarter" idx="1"/>
          </p:nvPr>
        </p:nvSpPr>
        <p:spPr>
          <a:prstGeom prst="rect">
            <a:avLst/>
          </a:prstGeom>
        </p:spPr>
        <p:txBody>
          <a:bodyPr/>
          <a:lstStyle/>
          <a:p>
            <a:pPr/>
            <a:r>
              <a:t>Examples of a harness include</a:t>
            </a:r>
          </a:p>
          <a:p>
            <a:pPr/>
          </a:p>
          <a:p>
            <a:pPr/>
            <a:r>
              <a:t>CLI tools: </a:t>
            </a:r>
            <a:r>
              <a:rPr b="1"/>
              <a:t>  </a:t>
            </a:r>
            <a:r>
              <a:rPr b="1" u="sng">
                <a:hlinkClick r:id="rId3" invalidUrl="" action="" tgtFrame="" tooltip="" history="1" highlightClick="0" endSnd="0"/>
              </a:rPr>
              <a:t>Claude Code</a:t>
            </a:r>
            <a:r>
              <a:t>, </a:t>
            </a:r>
            <a:r>
              <a:rPr b="1" u="sng">
                <a:hlinkClick r:id="rId4" invalidUrl="" action="" tgtFrame="" tooltip="" history="1" highlightClick="0" endSnd="0"/>
              </a:rPr>
              <a:t>Ollama</a:t>
            </a:r>
            <a:r>
              <a:t>,</a:t>
            </a:r>
            <a:r>
              <a:rPr b="1"/>
              <a:t> </a:t>
            </a:r>
            <a:r>
              <a:rPr b="1" u="sng">
                <a:hlinkClick r:id="rId5" invalidUrl="" action="" tgtFrame="" tooltip="" history="1" highlightClick="0" endSnd="0"/>
              </a:rPr>
              <a:t>OpenCode</a:t>
            </a:r>
            <a:r>
              <a:t>,</a:t>
            </a:r>
            <a:r>
              <a:rPr b="1"/>
              <a:t> </a:t>
            </a:r>
            <a:r>
              <a:rPr b="1" u="sng">
                <a:hlinkClick r:id="rId6" invalidUrl="" action="" tgtFrame="" tooltip="" history="1" highlightClick="0" endSnd="0"/>
              </a:rPr>
              <a:t>Crush</a:t>
            </a:r>
          </a:p>
          <a:p>
            <a:pPr/>
            <a:r>
              <a:t>Desktop tools:  </a:t>
            </a:r>
            <a:r>
              <a:rPr b="1"/>
              <a:t>Claude Desktop</a:t>
            </a:r>
            <a:r>
              <a:t>,</a:t>
            </a:r>
            <a:r>
              <a:rPr b="1"/>
              <a:t> </a:t>
            </a:r>
            <a:r>
              <a:rPr b="1" u="sng">
                <a:hlinkClick r:id="rId7" invalidUrl="" action="" tgtFrame="" tooltip="" history="1" highlightClick="0" endSnd="0"/>
              </a:rPr>
              <a:t>ChatGPT for Desktop</a:t>
            </a:r>
            <a:r>
              <a:t>, and</a:t>
            </a:r>
            <a:r>
              <a:rPr b="1"/>
              <a:t> </a:t>
            </a:r>
            <a:r>
              <a:rPr b="1" u="sng">
                <a:hlinkClick r:id="rId8" invalidUrl="" action="" tgtFrame="" tooltip="" history="1" highlightClick="0" endSnd="0"/>
              </a:rPr>
              <a:t>Google Antigravity</a:t>
            </a:r>
            <a:r>
              <a:t>;</a:t>
            </a:r>
            <a:r>
              <a:rPr b="1"/>
              <a:t> </a:t>
            </a:r>
            <a:r>
              <a:rPr b="1" u="sng">
                <a:hlinkClick r:id="rId9" invalidUrl="" action="" tgtFrame="" tooltip="" history="1" highlightClick="0" endSnd="0"/>
              </a:rPr>
              <a:t>Block Goose</a:t>
            </a:r>
            <a:r>
              <a:t>,</a:t>
            </a:r>
            <a:r>
              <a:rPr b="1"/>
              <a:t> </a:t>
            </a:r>
            <a:r>
              <a:rPr b="1" u="sng">
                <a:hlinkClick r:id="rId10" invalidUrl="" action="" tgtFrame="" tooltip="" history="1" highlightClick="0" endSnd="0"/>
              </a:rPr>
              <a:t>Unsloth Desktop</a:t>
            </a:r>
            <a:r>
              <a:t>,</a:t>
            </a:r>
            <a:r>
              <a:rPr b="1"/>
              <a:t> </a:t>
            </a:r>
            <a:r>
              <a:rPr b="1" u="sng">
                <a:hlinkClick r:id="rId11" invalidUrl="" action="" tgtFrame="" tooltip="" history="1" highlightClick="0" endSnd="0"/>
              </a:rPr>
              <a:t>LM Studio &amp; Bionic</a:t>
            </a:r>
            <a:r>
              <a:t>, </a:t>
            </a:r>
            <a:r>
              <a:rPr b="1" u="sng">
                <a:hlinkClick r:id="rId12" invalidUrl="" action="" tgtFrame="" tooltip="" history="1" highlightClick="0" endSnd="0"/>
              </a:rPr>
              <a:t>AnythingLLM</a:t>
            </a:r>
          </a:p>
          <a:p>
            <a:pPr/>
            <a:r>
              <a:t>Web interface tools: </a:t>
            </a:r>
            <a:r>
              <a:rPr b="1"/>
              <a:t> </a:t>
            </a:r>
            <a:r>
              <a:rPr b="1" u="sng">
                <a:hlinkClick r:id="rId13" invalidUrl="" action="" tgtFrame="" tooltip="" history="1" highlightClick="0" endSnd="0"/>
              </a:rPr>
              <a:t>LLama</a:t>
            </a:r>
            <a:r>
              <a:t> (formerly LLamaBarn; macOS only)</a:t>
            </a:r>
          </a:p>
          <a:p>
            <a:pPr/>
          </a:p>
          <a:p>
            <a:pPr/>
            <a:r>
              <a:t>NOTE:  Some of these programs act as both inference engine (loading/running models) AND harness (e.g., providing a chat interface, RAG features, coding agent, etc.).</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37" name="Shape 737"/>
          <p:cNvSpPr/>
          <p:nvPr>
            <p:ph type="sldImg"/>
          </p:nvPr>
        </p:nvSpPr>
        <p:spPr>
          <a:prstGeom prst="rect">
            <a:avLst/>
          </a:prstGeom>
        </p:spPr>
        <p:txBody>
          <a:bodyPr/>
          <a:lstStyle/>
          <a:p>
            <a:pPr/>
          </a:p>
        </p:txBody>
      </p:sp>
      <p:sp>
        <p:nvSpPr>
          <p:cNvPr id="738" name="Shape 738"/>
          <p:cNvSpPr/>
          <p:nvPr>
            <p:ph type="body" sz="quarter" idx="1"/>
          </p:nvPr>
        </p:nvSpPr>
        <p:spPr>
          <a:prstGeom prst="rect">
            <a:avLst/>
          </a:prstGeom>
        </p:spPr>
        <p:txBody>
          <a:bodyPr/>
          <a:lstStyle/>
          <a:p>
            <a:pPr/>
            <a:r>
              <a:t>Examples of an AI agent harness (i.e., “an agentic harness” where the agent is like your assistant) include but surely are not limited to</a:t>
            </a:r>
          </a:p>
          <a:p>
            <a:pPr marL="637013" indent="-294113">
              <a:buSzPct val="120000"/>
              <a:buChar char="•"/>
            </a:pPr>
            <a:r>
              <a:rPr u="sng">
                <a:hlinkClick r:id="rId3" invalidUrl="" action="" tgtFrame="" tooltip="" history="1" highlightClick="0" endSnd="0"/>
              </a:rPr>
              <a:t>OpenClaw</a:t>
            </a:r>
            <a:r>
              <a:t> (written in TypeScript) — the “OG” of agentic AI tools</a:t>
            </a:r>
          </a:p>
          <a:p>
            <a:pPr marL="637013" indent="-294113">
              <a:buSzPct val="120000"/>
              <a:buChar char="•"/>
            </a:pPr>
            <a:r>
              <a:rPr u="sng">
                <a:hlinkClick r:id="rId4" invalidUrl="" action="" tgtFrame="" tooltip="" history="1" highlightClick="0" endSnd="0"/>
              </a:rPr>
              <a:t>nanobot</a:t>
            </a:r>
            <a:r>
              <a:t> (written in Python)</a:t>
            </a:r>
          </a:p>
          <a:p>
            <a:pPr marL="637013" indent="-294113">
              <a:buSzPct val="120000"/>
              <a:buChar char="•"/>
            </a:pPr>
            <a:r>
              <a:rPr u="sng">
                <a:hlinkClick r:id="rId5" invalidUrl="" action="" tgtFrame="" tooltip="" history="1" highlightClick="0" endSnd="0"/>
              </a:rPr>
              <a:t>PicoClaw</a:t>
            </a:r>
            <a:r>
              <a:t> (written in Go)</a:t>
            </a:r>
          </a:p>
          <a:p>
            <a:pPr marL="637013" indent="-294113">
              <a:buSzPct val="120000"/>
              <a:buChar char="•"/>
            </a:pPr>
            <a:r>
              <a:rPr u="sng">
                <a:hlinkClick r:id="rId6" invalidUrl="" action="" tgtFrame="" tooltip="" history="1" highlightClick="0" endSnd="0"/>
              </a:rPr>
              <a:t>NanoClaw</a:t>
            </a:r>
            <a:r>
              <a:t> (written in TypeScript)</a:t>
            </a:r>
          </a:p>
          <a:p>
            <a:pPr marL="637013" indent="-294113">
              <a:buSzPct val="120000"/>
              <a:buChar char="•"/>
            </a:pPr>
            <a:r>
              <a:rPr u="sng">
                <a:hlinkClick r:id="rId7" invalidUrl="" action="" tgtFrame="" tooltip="" history="1" highlightClick="0" endSnd="0"/>
              </a:rPr>
              <a:t>MicroClaw</a:t>
            </a:r>
            <a:r>
              <a:t> (written in Rust)</a:t>
            </a:r>
          </a:p>
          <a:p>
            <a:pPr marL="637013" indent="-294113">
              <a:buSzPct val="120000"/>
              <a:buChar char="•"/>
            </a:pPr>
            <a:r>
              <a:rPr u="sng">
                <a:hlinkClick r:id="rId8" invalidUrl="" action="" tgtFrame="" tooltip="" history="1" highlightClick="0" endSnd="0"/>
              </a:rPr>
              <a:t>ZeroClaw</a:t>
            </a:r>
            <a:r>
              <a:t> (written in Rust)</a:t>
            </a:r>
          </a:p>
          <a:p>
            <a:pPr marL="637013" indent="-294113">
              <a:buSzPct val="120000"/>
              <a:buChar char="•"/>
            </a:pPr>
            <a:r>
              <a:rPr u="sng">
                <a:hlinkClick r:id="rId9" invalidUrl="" action="" tgtFrame="" tooltip="" history="1" highlightClick="0" endSnd="0"/>
              </a:rPr>
              <a:t>Pi</a:t>
            </a:r>
            <a:r>
              <a:t> (written in TypeScript) — what OpenClaw is wrapped around.  A minimal agent loop.</a:t>
            </a:r>
          </a:p>
          <a:p>
            <a:pPr marL="637013" indent="-294113">
              <a:buSzPct val="120000"/>
              <a:buChar char="•"/>
            </a:pPr>
            <a:r>
              <a:rPr u="sng">
                <a:hlinkClick r:id="rId10" invalidUrl="" action="" tgtFrame="" tooltip="" history="1" highlightClick="0" endSnd="0"/>
              </a:rPr>
              <a:t>Hermes Agent</a:t>
            </a:r>
            <a:r>
              <a:t> (written in Python)</a:t>
            </a:r>
          </a:p>
          <a:p>
            <a:pPr/>
          </a:p>
          <a:p>
            <a:pPr/>
            <a:r>
              <a:t>In the news recently you may have seen information/ads for Meta Muse or Grok Bot.  The big companies are, in fact, behind in this regard, as OpenClaw, written by one person as an open-source project, is the “OG” in this space.  In fact, OpenClaw’s creator, Peter Steinberger, was hired by OpenAI to work on personal agents. </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49" name="Shape 749"/>
          <p:cNvSpPr/>
          <p:nvPr>
            <p:ph type="sldImg"/>
          </p:nvPr>
        </p:nvSpPr>
        <p:spPr>
          <a:prstGeom prst="rect">
            <a:avLst/>
          </a:prstGeom>
        </p:spPr>
        <p:txBody>
          <a:bodyPr/>
          <a:lstStyle/>
          <a:p>
            <a:pPr/>
          </a:p>
        </p:txBody>
      </p:sp>
      <p:sp>
        <p:nvSpPr>
          <p:cNvPr id="750" name="Shape 750"/>
          <p:cNvSpPr/>
          <p:nvPr>
            <p:ph type="body" sz="quarter" idx="1"/>
          </p:nvPr>
        </p:nvSpPr>
        <p:spPr>
          <a:prstGeom prst="rect">
            <a:avLst/>
          </a:prstGeom>
        </p:spPr>
        <p:txBody>
          <a:bodyPr/>
          <a:lstStyle/>
          <a:p>
            <a:pPr/>
            <a:r>
              <a:t>So now you can see how an AI setup is like your own personal </a:t>
            </a:r>
            <a:r>
              <a:rPr strike="sngStrike"/>
              <a:t>monster</a:t>
            </a:r>
            <a:r>
              <a:t> AI assistant, with a brain (LLM) and a body (harness).  And where each of those are located varies.</a:t>
            </a:r>
          </a:p>
          <a:p>
            <a:pPr/>
          </a:p>
          <a:p>
            <a:pPr/>
            <a:r>
              <a:t>But what is important to remember is that it is the “body” that does the actions.  Anything/everything that is done such as reading/writing files, connecting through a network, etc., that is all from the harness.  If you run a harness on your computer, keep that in mind as it could access your files/etc.</a:t>
            </a:r>
          </a:p>
          <a:p>
            <a:pPr/>
          </a:p>
          <a:p>
            <a:pPr/>
            <a:r>
              <a:t>And it is the “brain” that processes all that data.  So it matters where the LLM is located, as all information flows through it, even though it is the harness that performs the actions.  So if you use a coding agent on your laptop that ties into Anthropic or OpenAI’s cloud-based LLMs, then anything/everything your coding agent has access to / “sees” is being transmitted to those LLM servers out in the cloud.</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53" name="Shape 753"/>
          <p:cNvSpPr/>
          <p:nvPr>
            <p:ph type="sldImg"/>
          </p:nvPr>
        </p:nvSpPr>
        <p:spPr>
          <a:prstGeom prst="rect">
            <a:avLst/>
          </a:prstGeom>
        </p:spPr>
        <p:txBody>
          <a:bodyPr/>
          <a:lstStyle/>
          <a:p>
            <a:pPr/>
          </a:p>
        </p:txBody>
      </p:sp>
      <p:sp>
        <p:nvSpPr>
          <p:cNvPr id="754" name="Shape 754"/>
          <p:cNvSpPr/>
          <p:nvPr>
            <p:ph type="body" sz="quarter" idx="1"/>
          </p:nvPr>
        </p:nvSpPr>
        <p:spPr>
          <a:prstGeom prst="rect">
            <a:avLst/>
          </a:prstGeom>
        </p:spPr>
        <p:txBody>
          <a:bodyPr/>
          <a:lstStyle/>
          <a:p>
            <a:pPr/>
            <a:r>
              <a:t>[~25m]</a:t>
            </a:r>
          </a:p>
          <a:p>
            <a:pPr/>
          </a:p>
          <a:p>
            <a:pPr/>
            <a:r>
              <a:t>Next up we need to talk about the various AI model families.</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58" name="Shape 758"/>
          <p:cNvSpPr/>
          <p:nvPr>
            <p:ph type="sldImg"/>
          </p:nvPr>
        </p:nvSpPr>
        <p:spPr>
          <a:prstGeom prst="rect">
            <a:avLst/>
          </a:prstGeom>
        </p:spPr>
        <p:txBody>
          <a:bodyPr/>
          <a:lstStyle/>
          <a:p>
            <a:pPr/>
          </a:p>
        </p:txBody>
      </p:sp>
      <p:sp>
        <p:nvSpPr>
          <p:cNvPr id="759" name="Shape 759"/>
          <p:cNvSpPr/>
          <p:nvPr>
            <p:ph type="body" sz="quarter" idx="1"/>
          </p:nvPr>
        </p:nvSpPr>
        <p:spPr>
          <a:prstGeom prst="rect">
            <a:avLst/>
          </a:prstGeom>
        </p:spPr>
        <p:txBody>
          <a:bodyPr/>
          <a:lstStyle/>
          <a:p>
            <a:pPr/>
            <a:r>
              <a:t>Most folks know the names of the major companies involved.  The key thing to note here is when you hear of one of these families of models, each is tied to a specific vendor.</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63" name="Shape 763"/>
          <p:cNvSpPr/>
          <p:nvPr>
            <p:ph type="sldImg"/>
          </p:nvPr>
        </p:nvSpPr>
        <p:spPr>
          <a:prstGeom prst="rect">
            <a:avLst/>
          </a:prstGeom>
        </p:spPr>
        <p:txBody>
          <a:bodyPr/>
          <a:lstStyle/>
          <a:p>
            <a:pPr/>
          </a:p>
        </p:txBody>
      </p:sp>
      <p:sp>
        <p:nvSpPr>
          <p:cNvPr id="764" name="Shape 764"/>
          <p:cNvSpPr/>
          <p:nvPr>
            <p:ph type="body" sz="quarter" idx="1"/>
          </p:nvPr>
        </p:nvSpPr>
        <p:spPr>
          <a:prstGeom prst="rect">
            <a:avLst/>
          </a:prstGeom>
        </p:spPr>
        <p:txBody>
          <a:bodyPr/>
          <a:lstStyle/>
          <a:p>
            <a:pPr/>
            <a:r>
              <a:t>Remember when I mentioned that models have names?  Well these are the names you will most likely see when working with LLMs locally.  So if someone says “I am running Qwen3.8 27B”, they are saying that that they are using a model from Alibaba.  The name typically reveals a bit about the model, including the version and the number of parameters it has.</a:t>
            </a:r>
          </a:p>
          <a:p>
            <a:pPr/>
          </a:p>
          <a:p>
            <a:pPr/>
            <a:r>
              <a:t>Now the term “open source” in the LLM world is a bit misleading.  With the exception of Apertus, which is a specific initiative to create a truly open source LLM where anyone not only has access to the weights and parameters but also all of the original content used to train the model, most LLMs you can download are really what are called “open weight” models, meaning you have access to the weights and parameters.  But you do NOT have access to the actual content used to train the model, meaning you have no idea what was used to “teach” that “brain”.</a:t>
            </a:r>
          </a:p>
          <a:p>
            <a:pPr/>
          </a:p>
          <a:p>
            <a:pPr/>
            <a:r>
              <a:t>But again here the point is simply to say that when you hear someone saying they use a certain model, you understand that the model comes from a specific vendor.</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68" name="Shape 768"/>
          <p:cNvSpPr/>
          <p:nvPr>
            <p:ph type="sldImg"/>
          </p:nvPr>
        </p:nvSpPr>
        <p:spPr>
          <a:prstGeom prst="rect">
            <a:avLst/>
          </a:prstGeom>
        </p:spPr>
        <p:txBody>
          <a:bodyPr/>
          <a:lstStyle/>
          <a:p>
            <a:pPr/>
          </a:p>
        </p:txBody>
      </p:sp>
      <p:sp>
        <p:nvSpPr>
          <p:cNvPr id="769" name="Shape 769"/>
          <p:cNvSpPr/>
          <p:nvPr>
            <p:ph type="body" sz="quarter" idx="1"/>
          </p:nvPr>
        </p:nvSpPr>
        <p:spPr>
          <a:prstGeom prst="rect">
            <a:avLst/>
          </a:prstGeom>
        </p:spPr>
        <p:txBody>
          <a:bodyPr/>
          <a:lstStyle/>
          <a:p>
            <a:pPr/>
            <a:r>
              <a:t>Now when it comes to these frontier AI models, the numbers are staggering.  Which then begs the question…</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72" name="Shape 772"/>
          <p:cNvSpPr/>
          <p:nvPr>
            <p:ph type="sldImg"/>
          </p:nvPr>
        </p:nvSpPr>
        <p:spPr>
          <a:prstGeom prst="rect">
            <a:avLst/>
          </a:prstGeom>
        </p:spPr>
        <p:txBody>
          <a:bodyPr/>
          <a:lstStyle/>
          <a:p>
            <a:pPr/>
          </a:p>
        </p:txBody>
      </p:sp>
      <p:sp>
        <p:nvSpPr>
          <p:cNvPr id="773" name="Shape 773"/>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Hang on.  The “majors” like OpenAI and Anthropic spend BILLIONS of dollars to train their models.  Estimates for Anthropic’s Mythos model cite</a:t>
            </a:r>
          </a:p>
          <a:p>
            <a:pPr marL="637013" indent="-294113">
              <a:buSzPct val="120000"/>
              <a:buChar char="•"/>
            </a:pPr>
            <a:r>
              <a:t>training costs around $10B</a:t>
            </a:r>
          </a:p>
          <a:p>
            <a:pPr marL="637013" indent="-294113">
              <a:buSzPct val="120000"/>
              <a:buChar char="•"/>
            </a:pPr>
            <a:r>
              <a:t>training data sets in the range of 15.5 TRILLION tokens</a:t>
            </a:r>
          </a:p>
          <a:p>
            <a:pPr marL="637013" indent="-294113">
              <a:buSzPct val="120000"/>
              <a:buChar char="•"/>
            </a:pPr>
            <a:r>
              <a:t>a storage requirement of “several terabytes” just to hold the raw weights</a:t>
            </a:r>
          </a:p>
          <a:p>
            <a:pPr/>
          </a:p>
          <a:p>
            <a:pPr/>
            <a:r>
              <a:t>Why would anyone who spends that kind of money and effort then offer up versions of their models for others to run/use?</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77" name="Shape 777"/>
          <p:cNvSpPr/>
          <p:nvPr>
            <p:ph type="sldImg"/>
          </p:nvPr>
        </p:nvSpPr>
        <p:spPr>
          <a:prstGeom prst="rect">
            <a:avLst/>
          </a:prstGeom>
        </p:spPr>
        <p:txBody>
          <a:bodyPr/>
          <a:lstStyle/>
          <a:p>
            <a:pPr/>
          </a:p>
        </p:txBody>
      </p:sp>
      <p:sp>
        <p:nvSpPr>
          <p:cNvPr id="778" name="Shape 778"/>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Suffice it to say there are many reasons why a company might share their models as outlined here.</a:t>
            </a:r>
          </a:p>
          <a:p>
            <a:pPr/>
          </a:p>
          <a:p>
            <a:pPr/>
            <a:r>
              <a:t>Consider “First mover advantage”, for example.</a:t>
            </a:r>
          </a:p>
          <a:p>
            <a:pPr/>
          </a:p>
          <a:p>
            <a:pPr/>
            <a:r>
              <a:t>And sometimes the competitive advantage is in offering something for free simply to drive down the cost in the market to make it harder for your competitors to charge as much as they do.</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82" name="Shape 782"/>
          <p:cNvSpPr/>
          <p:nvPr>
            <p:ph type="sldImg"/>
          </p:nvPr>
        </p:nvSpPr>
        <p:spPr>
          <a:prstGeom prst="rect">
            <a:avLst/>
          </a:prstGeom>
        </p:spPr>
        <p:txBody>
          <a:bodyPr/>
          <a:lstStyle/>
          <a:p>
            <a:pPr/>
          </a:p>
        </p:txBody>
      </p:sp>
      <p:sp>
        <p:nvSpPr>
          <p:cNvPr id="783" name="Shape 783"/>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Examples:</a:t>
            </a:r>
          </a:p>
          <a:p>
            <a:pPr marL="637013" indent="-294113">
              <a:buSzPct val="120000"/>
              <a:buChar char="•"/>
            </a:pPr>
            <a:r>
              <a:rPr u="sng">
                <a:hlinkClick r:id="rId3" invalidUrl="" action="" tgtFrame="" tooltip="" history="1" highlightClick="0" endSnd="0"/>
              </a:rPr>
              <a:t>https://developers.openai.com/api/reference/overview</a:t>
            </a:r>
          </a:p>
          <a:p>
            <a:pPr marL="637013" indent="-294113">
              <a:buSzPct val="120000"/>
              <a:buChar char="•"/>
            </a:pPr>
            <a:r>
              <a:rPr u="sng">
                <a:hlinkClick r:id="rId4" invalidUrl="" action="" tgtFrame="" tooltip="" history="1" highlightClick="0" endSnd="0"/>
              </a:rPr>
              <a:t>https://platform.claude.com/docs/en/cli-sdks-libraries/libraries/openai-sdk</a:t>
            </a:r>
          </a:p>
          <a:p>
            <a:p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00" name="Shape 800"/>
          <p:cNvSpPr/>
          <p:nvPr>
            <p:ph type="sldImg"/>
          </p:nvPr>
        </p:nvSpPr>
        <p:spPr>
          <a:prstGeom prst="rect">
            <a:avLst/>
          </a:prstGeom>
        </p:spPr>
        <p:txBody>
          <a:bodyPr/>
          <a:lstStyle/>
          <a:p>
            <a:pPr/>
          </a:p>
        </p:txBody>
      </p:sp>
      <p:sp>
        <p:nvSpPr>
          <p:cNvPr id="801" name="Shape 801"/>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Side note:  This led to an entire new category called AI Gateways.  One of the most popular is </a:t>
            </a:r>
            <a:r>
              <a:rPr u="sng">
                <a:hlinkClick r:id="rId3" invalidUrl="" action="" tgtFrame="" tooltip="" history="1" highlightClick="0" endSnd="0"/>
              </a:rPr>
              <a:t>OpenRouter</a:t>
            </a:r>
            <a:r>
              <a:t>, which we will discuss later.  But there are also self-hosted ones such as </a:t>
            </a:r>
            <a:r>
              <a:rPr u="sng">
                <a:hlinkClick r:id="rId4" invalidUrl="" action="" tgtFrame="" tooltip="" history="1" highlightClick="0" endSnd="0"/>
              </a:rPr>
              <a:t>LiteLLM</a:t>
            </a:r>
            <a:r>
              <a:t>, </a:t>
            </a:r>
            <a:r>
              <a:rPr u="sng">
                <a:hlinkClick r:id="rId5" invalidUrl="" action="" tgtFrame="" tooltip="" history="1" highlightClick="0" endSnd="0"/>
              </a:rPr>
              <a:t>GoModel</a:t>
            </a:r>
            <a:r>
              <a:t>, and others.</a:t>
            </a: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04" name="Shape 804"/>
          <p:cNvSpPr/>
          <p:nvPr>
            <p:ph type="sldImg"/>
          </p:nvPr>
        </p:nvSpPr>
        <p:spPr>
          <a:prstGeom prst="rect">
            <a:avLst/>
          </a:prstGeom>
        </p:spPr>
        <p:txBody>
          <a:bodyPr/>
          <a:lstStyle/>
          <a:p>
            <a:pPr/>
          </a:p>
        </p:txBody>
      </p:sp>
      <p:sp>
        <p:nvSpPr>
          <p:cNvPr id="805" name="Shape 805"/>
          <p:cNvSpPr/>
          <p:nvPr>
            <p:ph type="body" sz="quarter" idx="1"/>
          </p:nvPr>
        </p:nvSpPr>
        <p:spPr>
          <a:prstGeom prst="rect">
            <a:avLst/>
          </a:prstGeom>
        </p:spPr>
        <p:txBody>
          <a:bodyPr/>
          <a:lstStyle/>
          <a:p>
            <a:pPr/>
            <a:r>
              <a:t>But even if some vendors (notably the Chinese AI companies) offered a stripped down version of their frontier models, how could anyone USE them?  The storage and compute requirements alone are massive!  Well…</a:t>
            </a: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09" name="Shape 809"/>
          <p:cNvSpPr/>
          <p:nvPr>
            <p:ph type="sldImg"/>
          </p:nvPr>
        </p:nvSpPr>
        <p:spPr>
          <a:prstGeom prst="rect">
            <a:avLst/>
          </a:prstGeom>
        </p:spPr>
        <p:txBody>
          <a:bodyPr/>
          <a:lstStyle/>
          <a:p>
            <a:pPr/>
          </a:p>
        </p:txBody>
      </p:sp>
      <p:sp>
        <p:nvSpPr>
          <p:cNvPr id="810" name="Shape 810"/>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I began tinkering with AI/LLMs like most, trying out ChatGPT a few years ago.  Basically asking it simple things, like “Rewrite this text as the Swedish Chef from The Muppet Show”. 😀</a:t>
            </a:r>
          </a:p>
          <a:p>
            <a:pPr/>
          </a:p>
          <a:p>
            <a:pPr/>
            <a:r>
              <a:t>Then around May 2025, I began running LLMs locally.  And this led me down this rabbit hole.</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13" name="Shape 813"/>
          <p:cNvSpPr/>
          <p:nvPr>
            <p:ph type="sldImg"/>
          </p:nvPr>
        </p:nvSpPr>
        <p:spPr>
          <a:prstGeom prst="rect">
            <a:avLst/>
          </a:prstGeom>
        </p:spPr>
        <p:txBody>
          <a:bodyPr/>
          <a:lstStyle/>
          <a:p>
            <a:pPr/>
          </a:p>
        </p:txBody>
      </p:sp>
      <p:sp>
        <p:nvSpPr>
          <p:cNvPr id="814" name="Shape 814"/>
          <p:cNvSpPr/>
          <p:nvPr>
            <p:ph type="body" sz="quarter" idx="1"/>
          </p:nvPr>
        </p:nvSpPr>
        <p:spPr>
          <a:prstGeom prst="rect">
            <a:avLst/>
          </a:prstGeom>
        </p:spPr>
        <p:txBody>
          <a:bodyPr/>
          <a:lstStyle/>
          <a:p>
            <a:pPr/>
            <a:r>
              <a:t>Now let’s REALLY get into the “How”…</a:t>
            </a: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21" name="Shape 821"/>
          <p:cNvSpPr/>
          <p:nvPr>
            <p:ph type="sldImg"/>
          </p:nvPr>
        </p:nvSpPr>
        <p:spPr>
          <a:prstGeom prst="rect">
            <a:avLst/>
          </a:prstGeom>
        </p:spPr>
        <p:txBody>
          <a:bodyPr/>
          <a:lstStyle/>
          <a:p>
            <a:pPr/>
          </a:p>
        </p:txBody>
      </p:sp>
      <p:sp>
        <p:nvSpPr>
          <p:cNvPr id="822" name="Shape 822"/>
          <p:cNvSpPr/>
          <p:nvPr>
            <p:ph type="body" sz="quarter" idx="1"/>
          </p:nvPr>
        </p:nvSpPr>
        <p:spPr>
          <a:prstGeom prst="rect">
            <a:avLst/>
          </a:prstGeom>
        </p:spPr>
        <p:txBody>
          <a:bodyPr/>
          <a:lstStyle/>
          <a:p>
            <a:pPr/>
            <a:r>
              <a:t>Hugging Face is “the” Go-To location for finding/downloading/sharing LLMs for local use.  There is an entire ecosystem of folks out there who take the open-weight frontier models, then crunch them down into something capable of being run on smaller systems.  This is where the term “quantization” comes in, which we will cover in a minute.</a:t>
            </a:r>
          </a:p>
          <a:p>
            <a:pPr/>
          </a:p>
          <a:p>
            <a:pPr/>
            <a:r>
              <a:t>But for now simply note that this is the site almost every local LLM tool out there goes to in order to download models that you can use.</a:t>
            </a:r>
          </a:p>
          <a:p>
            <a:pPr/>
          </a:p>
          <a:p>
            <a:pPr/>
          </a:p>
          <a:p>
            <a:pPr/>
            <a:r>
              <a:t>Side note:  In September 2026, Nvidia announced that they had agreed to acquire Hugging Face for nearly $13B!</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32" name="Shape 832"/>
          <p:cNvSpPr/>
          <p:nvPr>
            <p:ph type="sldImg"/>
          </p:nvPr>
        </p:nvSpPr>
        <p:spPr>
          <a:prstGeom prst="rect">
            <a:avLst/>
          </a:prstGeom>
        </p:spPr>
        <p:txBody>
          <a:bodyPr/>
          <a:lstStyle/>
          <a:p>
            <a:pPr/>
          </a:p>
        </p:txBody>
      </p:sp>
      <p:sp>
        <p:nvSpPr>
          <p:cNvPr id="833" name="Shape 833"/>
          <p:cNvSpPr/>
          <p:nvPr>
            <p:ph type="body" sz="quarter" idx="1"/>
          </p:nvPr>
        </p:nvSpPr>
        <p:spPr>
          <a:prstGeom prst="rect">
            <a:avLst/>
          </a:prstGeom>
        </p:spPr>
        <p:txBody>
          <a:bodyPr/>
          <a:lstStyle/>
          <a:p>
            <a:pPr/>
            <a:r>
              <a:t>The real answer is “You can’t.”  You need datacenters worth of GPUs to be able to run true frontier models at full precision.</a:t>
            </a: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38" name="Shape 838"/>
          <p:cNvSpPr/>
          <p:nvPr>
            <p:ph type="sldImg"/>
          </p:nvPr>
        </p:nvSpPr>
        <p:spPr>
          <a:prstGeom prst="rect">
            <a:avLst/>
          </a:prstGeom>
        </p:spPr>
        <p:txBody>
          <a:bodyPr/>
          <a:lstStyle/>
          <a:p>
            <a:pPr/>
          </a:p>
        </p:txBody>
      </p:sp>
      <p:sp>
        <p:nvSpPr>
          <p:cNvPr id="839" name="Shape 839"/>
          <p:cNvSpPr/>
          <p:nvPr>
            <p:ph type="body" sz="quarter" idx="1"/>
          </p:nvPr>
        </p:nvSpPr>
        <p:spPr>
          <a:prstGeom prst="rect">
            <a:avLst/>
          </a:prstGeom>
        </p:spPr>
        <p:txBody>
          <a:bodyPr/>
          <a:lstStyle/>
          <a:p>
            <a:pPr/>
            <a:r>
              <a:t>So we need something that can take this frontier-sized “brain”… and turn it into something small like this…</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62" name="Shape 862"/>
          <p:cNvSpPr/>
          <p:nvPr>
            <p:ph type="sldImg"/>
          </p:nvPr>
        </p:nvSpPr>
        <p:spPr>
          <a:prstGeom prst="rect">
            <a:avLst/>
          </a:prstGeom>
        </p:spPr>
        <p:txBody>
          <a:bodyPr/>
          <a:lstStyle/>
          <a:p>
            <a:pPr/>
          </a:p>
        </p:txBody>
      </p:sp>
      <p:sp>
        <p:nvSpPr>
          <p:cNvPr id="863" name="Shape 863"/>
          <p:cNvSpPr/>
          <p:nvPr>
            <p:ph type="body" sz="quarter" idx="1"/>
          </p:nvPr>
        </p:nvSpPr>
        <p:spPr>
          <a:prstGeom prst="rect">
            <a:avLst/>
          </a:prstGeom>
        </p:spPr>
        <p:txBody>
          <a:bodyPr/>
          <a:lstStyle/>
          <a:p>
            <a:pPr/>
            <a:r>
              <a:t>So that we can run it on local hardware.</a:t>
            </a:r>
          </a:p>
          <a:p>
            <a:pPr/>
          </a:p>
          <a:p>
            <a:pPr/>
            <a:r>
              <a:t>This might range from, say,</a:t>
            </a:r>
          </a:p>
          <a:p>
            <a:pPr marL="637013" indent="-294113">
              <a:buSzPct val="120000"/>
              <a:buChar char="•"/>
            </a:pPr>
            <a:r>
              <a:t>an </a:t>
            </a:r>
            <a:r>
              <a:rPr b="1"/>
              <a:t>Nvidia H100</a:t>
            </a:r>
            <a:r>
              <a:t> (~$30K originally)</a:t>
            </a:r>
          </a:p>
          <a:p>
            <a:pPr marL="637013" indent="-294113">
              <a:buSzPct val="120000"/>
              <a:buChar char="•"/>
            </a:pPr>
            <a:r>
              <a:t>to a </a:t>
            </a:r>
            <a:r>
              <a:rPr b="1"/>
              <a:t>DGX Spark</a:t>
            </a:r>
            <a:r>
              <a:t>, which is powered by an NVIDIA GB10 Grace Blackwell Superchip featuring a 20-core Arm CPU (10 Cortex-X925 and 10 Cortex-A725) and a Blackwell GPU (originally ~$4K but now selling for ~$7K a year later for the same hardware!)</a:t>
            </a:r>
          </a:p>
          <a:p>
            <a:pPr marL="637013" indent="-294113">
              <a:buSzPct val="120000"/>
              <a:buChar char="•"/>
            </a:pPr>
            <a:r>
              <a:t>or an </a:t>
            </a:r>
            <a:r>
              <a:rPr b="1"/>
              <a:t>Apple Mac Studio</a:t>
            </a:r>
            <a:r>
              <a:t> w/ M5 MAX or M5 Ultra chip</a:t>
            </a:r>
          </a:p>
          <a:p>
            <a:pPr marL="637013" indent="-294113">
              <a:buSzPct val="120000"/>
              <a:buChar char="•"/>
            </a:pPr>
            <a:r>
              <a:t>or a PC with one or more of the various </a:t>
            </a:r>
            <a:r>
              <a:rPr b="1"/>
              <a:t>RTX GPU cards</a:t>
            </a:r>
            <a:r>
              <a:t> like the 3090, 4090, 5090, etc.</a:t>
            </a:r>
          </a:p>
          <a:p>
            <a:pPr marL="637013" indent="-294113">
              <a:buSzPct val="120000"/>
              <a:buChar char="•"/>
            </a:pPr>
            <a:r>
              <a:t>down to an </a:t>
            </a:r>
            <a:r>
              <a:rPr b="1"/>
              <a:t>Apple Mac Mini</a:t>
            </a:r>
            <a:endParaRPr b="1"/>
          </a:p>
          <a:p>
            <a:pPr marL="637013" indent="-294113">
              <a:buSzPct val="120000"/>
              <a:buChar char="•"/>
            </a:pPr>
            <a:r>
              <a:t>or even a </a:t>
            </a:r>
            <a:r>
              <a:rPr b="1"/>
              <a:t>laptop</a:t>
            </a: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67" name="Shape 867"/>
          <p:cNvSpPr/>
          <p:nvPr>
            <p:ph type="sldImg"/>
          </p:nvPr>
        </p:nvSpPr>
        <p:spPr>
          <a:prstGeom prst="rect">
            <a:avLst/>
          </a:prstGeom>
        </p:spPr>
        <p:txBody>
          <a:bodyPr/>
          <a:lstStyle/>
          <a:p>
            <a:pPr/>
          </a:p>
        </p:txBody>
      </p:sp>
      <p:sp>
        <p:nvSpPr>
          <p:cNvPr id="868" name="Shape 868"/>
          <p:cNvSpPr/>
          <p:nvPr>
            <p:ph type="body" sz="quarter" idx="1"/>
          </p:nvPr>
        </p:nvSpPr>
        <p:spPr>
          <a:prstGeom prst="rect">
            <a:avLst/>
          </a:prstGeom>
        </p:spPr>
        <p:txBody>
          <a:bodyPr/>
          <a:lstStyle/>
          <a:p>
            <a:pPr/>
            <a:r>
              <a:t>Here is a quick comparison of large frontier AI models vs. smaller open-weight models with just one example.</a:t>
            </a:r>
          </a:p>
          <a:p>
            <a:pPr/>
          </a:p>
          <a:p>
            <a:pPr/>
            <a:r>
              <a:t>As you can see here, frontier models are measured in TRILLIONS of parameters vs. open-weight models in BILLIONS of parameters.  This in essence means the frontier models are a bit “lobotomized” in order to help bring their size down.</a:t>
            </a:r>
          </a:p>
          <a:p>
            <a:pPr/>
          </a:p>
          <a:p>
            <a:pPr/>
            <a:r>
              <a:t>Also, the frontier model weights are stored as 16- or 32-bit floating point precision numbers, while the open-weight models typically store them as 8- down to 1- bit integers.  So regarding the “thickness” of the synapses/lines, we are going from a range of up to 4 billion possible values down to 256 or less.  Obviously this means a loss of specificity.</a:t>
            </a:r>
          </a:p>
          <a:p>
            <a:pPr/>
          </a:p>
          <a:p>
            <a:pPr/>
            <a:r>
              <a:t>Next each model has a context window limit.  Frontier models typically tap out at 1-2M tokens, while open-weight models typically have a max. of 256K tokens at best.</a:t>
            </a:r>
          </a:p>
          <a:p>
            <a:pPr/>
          </a:p>
          <a:p>
            <a:pPr/>
            <a:r>
              <a:t>And as just one example, let’s take the Qwen3.8-Max family frontier model here vs. the currently popular Qwen3.8-27B model.  The frontier model has 2.4 TRILLION parameters vs. the open-weight model having just 27 BILLION.  That is, the frontier model is nearly 100X larger, or the open-weight model is just 1% of the frontier model!</a:t>
            </a:r>
          </a:p>
          <a:p>
            <a:pPr/>
          </a:p>
          <a:p>
            <a:pPr/>
            <a:r>
              <a:t>And a quick note.  Those names all have meanings, and we will get to that.</a:t>
            </a: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06" name="Shape 906"/>
          <p:cNvSpPr/>
          <p:nvPr>
            <p:ph type="sldImg"/>
          </p:nvPr>
        </p:nvSpPr>
        <p:spPr>
          <a:prstGeom prst="rect">
            <a:avLst/>
          </a:prstGeom>
        </p:spPr>
        <p:txBody>
          <a:bodyPr/>
          <a:lstStyle/>
          <a:p>
            <a:pPr/>
          </a:p>
        </p:txBody>
      </p:sp>
      <p:sp>
        <p:nvSpPr>
          <p:cNvPr id="907" name="Shape 907"/>
          <p:cNvSpPr/>
          <p:nvPr>
            <p:ph type="body" sz="quarter" idx="1"/>
          </p:nvPr>
        </p:nvSpPr>
        <p:spPr>
          <a:prstGeom prst="rect">
            <a:avLst/>
          </a:prstGeom>
        </p:spPr>
        <p:txBody>
          <a:bodyPr/>
          <a:lstStyle/>
          <a:p>
            <a:pPr/>
            <a:r>
              <a:t>Model names follow a pattern which, once seen, become much easier to digest.</a:t>
            </a:r>
          </a:p>
          <a:p>
            <a:pPr/>
          </a:p>
          <a:p>
            <a:pPr/>
            <a:r>
              <a:t>First you have the model family (e.g., Qwen from Alibaba, Gemma from Google, LLama from Meta, etc.)</a:t>
            </a:r>
          </a:p>
          <a:p>
            <a:pPr/>
            <a:r>
              <a:t>Next you have the model version.  So if you see Qwen 3.5 and Qwen 3.8, you know the latter is newer than the former.</a:t>
            </a:r>
          </a:p>
          <a:p>
            <a:pPr/>
            <a:r>
              <a:t>Then you have the total number of parameters, represented as a number followed by “M”, “B”, or “T”, to indicate millions, billions, or trillions respectively.</a:t>
            </a:r>
          </a:p>
          <a:p>
            <a:pPr/>
            <a:r>
              <a:t>And finally, if there, you get the total number of active parameters per forward pass.  This only appears when dealing with a Mixture-Of-Experts (MoE) model.</a:t>
            </a: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10" name="Shape 910"/>
          <p:cNvSpPr/>
          <p:nvPr>
            <p:ph type="sldImg"/>
          </p:nvPr>
        </p:nvSpPr>
        <p:spPr>
          <a:prstGeom prst="rect">
            <a:avLst/>
          </a:prstGeom>
        </p:spPr>
        <p:txBody>
          <a:bodyPr/>
          <a:lstStyle/>
          <a:p>
            <a:pPr/>
          </a:p>
        </p:txBody>
      </p:sp>
      <p:sp>
        <p:nvSpPr>
          <p:cNvPr id="911" name="Shape 911"/>
          <p:cNvSpPr/>
          <p:nvPr>
            <p:ph type="body" sz="quarter" idx="1"/>
          </p:nvPr>
        </p:nvSpPr>
        <p:spPr>
          <a:prstGeom prst="rect">
            <a:avLst/>
          </a:prstGeom>
        </p:spPr>
        <p:txBody>
          <a:bodyPr/>
          <a:lstStyle/>
          <a:p>
            <a:pPr/>
            <a:r>
              <a:t>Which brings us to two types of models:  Dense and Mixture-of-Experts (MoE)</a:t>
            </a: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15" name="Shape 915"/>
          <p:cNvSpPr/>
          <p:nvPr>
            <p:ph type="sldImg"/>
          </p:nvPr>
        </p:nvSpPr>
        <p:spPr>
          <a:prstGeom prst="rect">
            <a:avLst/>
          </a:prstGeom>
        </p:spPr>
        <p:txBody>
          <a:bodyPr/>
          <a:lstStyle/>
          <a:p>
            <a:pPr/>
          </a:p>
        </p:txBody>
      </p:sp>
      <p:sp>
        <p:nvSpPr>
          <p:cNvPr id="916" name="Shape 916"/>
          <p:cNvSpPr/>
          <p:nvPr>
            <p:ph type="body" sz="quarter" idx="1"/>
          </p:nvPr>
        </p:nvSpPr>
        <p:spPr>
          <a:prstGeom prst="rect">
            <a:avLst/>
          </a:prstGeom>
        </p:spPr>
        <p:txBody>
          <a:bodyPr/>
          <a:lstStyle/>
          <a:p>
            <a:pPr/>
            <a:r>
              <a:t>The key thing to note is that, regardless of type, any model requires enough memory to load it in its entirely.  So whether you are using the Qwen3.8-27B dense model or the Qwen35B-A3B (MoE model that only activates 3B parameters for each token), first you must load the entire model into vRAM.  Then it comes down to how many parameters you “fire” (i.e., do calculations on) for each token generated.</a:t>
            </a: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19" name="Shape 919"/>
          <p:cNvSpPr/>
          <p:nvPr>
            <p:ph type="sldImg"/>
          </p:nvPr>
        </p:nvSpPr>
        <p:spPr>
          <a:prstGeom prst="rect">
            <a:avLst/>
          </a:prstGeom>
        </p:spPr>
        <p:txBody>
          <a:bodyPr/>
          <a:lstStyle/>
          <a:p>
            <a:pPr/>
          </a:p>
        </p:txBody>
      </p:sp>
      <p:sp>
        <p:nvSpPr>
          <p:cNvPr id="920" name="Shape 920"/>
          <p:cNvSpPr/>
          <p:nvPr>
            <p:ph type="body" sz="quarter" idx="1"/>
          </p:nvPr>
        </p:nvSpPr>
        <p:spPr>
          <a:prstGeom prst="rect">
            <a:avLst/>
          </a:prstGeom>
        </p:spPr>
        <p:txBody>
          <a:bodyPr/>
          <a:lstStyle/>
          <a:p>
            <a:pPr/>
            <a:r>
              <a:t>AND NOW for one of the biggest terms you will hear when talking about open-weight models that you run locally:  “quantization”.</a:t>
            </a: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32" name="Shape 932"/>
          <p:cNvSpPr/>
          <p:nvPr>
            <p:ph type="sldImg"/>
          </p:nvPr>
        </p:nvSpPr>
        <p:spPr>
          <a:prstGeom prst="rect">
            <a:avLst/>
          </a:prstGeom>
        </p:spPr>
        <p:txBody>
          <a:bodyPr/>
          <a:lstStyle/>
          <a:p>
            <a:pPr/>
          </a:p>
        </p:txBody>
      </p:sp>
      <p:sp>
        <p:nvSpPr>
          <p:cNvPr id="933" name="Shape 933"/>
          <p:cNvSpPr/>
          <p:nvPr>
            <p:ph type="body" sz="quarter" idx="1"/>
          </p:nvPr>
        </p:nvSpPr>
        <p:spPr>
          <a:prstGeom prst="rect">
            <a:avLst/>
          </a:prstGeom>
        </p:spPr>
        <p:txBody>
          <a:bodyPr/>
          <a:lstStyle/>
          <a:p>
            <a:pPr/>
            <a:r>
              <a:t>Quantizing a 32-bit FP number down to an 8-bit integer means going from a granularity of 4 billion possible values to a max. of 256.  You might also quantize it down to 6-, 4-, 2-, or even 1-bit depending.</a:t>
            </a:r>
          </a:p>
          <a:p>
            <a:pPr/>
          </a:p>
          <a:p>
            <a:pPr/>
            <a:r>
              <a:t>The key thing here is to notice how this impacts the total storage requirement of the model.  Reducing all the parameters from 32-bits to just 8-bits means you reduce the storage to just 25% (or reduced it from the frontier size by 75%).  Quantize to 4-bits and you’ve reduced the parameter storage by 87.5%.  Quantize to 2-bits and you’ve reduced storage by nearly 94%!</a:t>
            </a:r>
          </a:p>
          <a:p>
            <a:pPr/>
          </a:p>
          <a:p>
            <a:pPr/>
            <a:r>
              <a:t>Of course with each reduction you lose some specificity.  But amazingly, some models quantized down to just 4-bits perform remarkably well vs. their frontier versions.</a:t>
            </a:r>
          </a:p>
          <a:p>
            <a:pPr/>
          </a:p>
          <a:p>
            <a:pPr/>
            <a:r>
              <a:t>And now you can see that when you see Q8, Q4, etc., the ‘Q’ refers to quantizing, and the number represents how many bits.</a:t>
            </a: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54" name="Shape 954"/>
          <p:cNvSpPr/>
          <p:nvPr>
            <p:ph type="sldImg"/>
          </p:nvPr>
        </p:nvSpPr>
        <p:spPr>
          <a:prstGeom prst="rect">
            <a:avLst/>
          </a:prstGeom>
        </p:spPr>
        <p:txBody>
          <a:bodyPr/>
          <a:lstStyle/>
          <a:p>
            <a:pPr/>
          </a:p>
        </p:txBody>
      </p:sp>
      <p:sp>
        <p:nvSpPr>
          <p:cNvPr id="955" name="Shape 955"/>
          <p:cNvSpPr/>
          <p:nvPr>
            <p:ph type="body" sz="quarter" idx="1"/>
          </p:nvPr>
        </p:nvSpPr>
        <p:spPr>
          <a:prstGeom prst="rect">
            <a:avLst/>
          </a:prstGeom>
        </p:spPr>
        <p:txBody>
          <a:bodyPr/>
          <a:lstStyle/>
          <a:p>
            <a:pPr/>
            <a:r>
              <a:t>Generally speaking, we think of computers as having CPU, RAM, and maybe storage disk space (HDDs, SSDs).  But for the purposes of running LLMs, the focus shifts to GPUs and the total vRAM (video memory, or in some cases high-bandwidth memory (HBM)).</a:t>
            </a:r>
          </a:p>
          <a:p>
            <a:pPr/>
          </a:p>
          <a:p>
            <a:pPr/>
            <a:r>
              <a:t>Simply put, the total amount of vRAM available determines how large a model you can load/run.  If you have a PC laptop with 128GB RAM and a GPU with only 8GB vRAM, then you can only load a model that fits in 8GB.  And you also need to account for the fact that the context window and KV cache will also consume some of that vRAM.</a:t>
            </a:r>
          </a:p>
          <a:p>
            <a:pPr/>
          </a:p>
          <a:p>
            <a:pPr/>
            <a:r>
              <a:t>You load/fire up your OS and an inference library/engine in your standard RAM. And the inference engine, in turn, loads up your model into vRAM.  That also includes space for your context window and KV cache, the latter of which grows as you do more with the LLM.</a:t>
            </a:r>
          </a:p>
          <a:p>
            <a:pPr/>
          </a:p>
          <a:p>
            <a:pPr/>
            <a:r>
              <a:t>Now if you are using an inference engine, it typically then presents a port to which you connect your harness, which may or may not be running on that same system.</a:t>
            </a: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77" name="Shape 977"/>
          <p:cNvSpPr/>
          <p:nvPr>
            <p:ph type="sldImg"/>
          </p:nvPr>
        </p:nvSpPr>
        <p:spPr>
          <a:prstGeom prst="rect">
            <a:avLst/>
          </a:prstGeom>
        </p:spPr>
        <p:txBody>
          <a:bodyPr/>
          <a:lstStyle/>
          <a:p>
            <a:pPr/>
          </a:p>
        </p:txBody>
      </p:sp>
      <p:sp>
        <p:nvSpPr>
          <p:cNvPr id="978" name="Shape 978"/>
          <p:cNvSpPr/>
          <p:nvPr>
            <p:ph type="body" sz="quarter" idx="1"/>
          </p:nvPr>
        </p:nvSpPr>
        <p:spPr>
          <a:prstGeom prst="rect">
            <a:avLst/>
          </a:prstGeom>
        </p:spPr>
        <p:txBody>
          <a:bodyPr/>
          <a:lstStyle/>
          <a:p>
            <a:pPr/>
            <a:r>
              <a:t>Now let’s look at Apple Silicon and similar architectures like the AMD Strix Halo.</a:t>
            </a:r>
          </a:p>
          <a:p>
            <a:pPr/>
          </a:p>
          <a:p>
            <a:pPr/>
            <a:r>
              <a:t>These systems have what is called “unified memory.”  That is, the same memory is shared/accessed between the CPU and the GPU.  This has one distinct advantage.  It means it is possible to load larger models.</a:t>
            </a:r>
          </a:p>
          <a:p>
            <a:pPr/>
          </a:p>
          <a:p>
            <a:pPr/>
            <a:r>
              <a:t>For example, given the choice between a PC with 256GB RAM and a GPU with 8GB RAM or an AMD Strix Halo with 128GB of unified memory, the latter would let you load far larger models even though it has only half the total RAM.  (But it has 8x the vRAM.)</a:t>
            </a:r>
          </a:p>
          <a:p>
            <a:pPr/>
          </a:p>
          <a:p>
            <a:pPr/>
            <a:r>
              <a:t>The second is cost.  Typically unified memory is more like standard RAM, vs. the HBM used on graphics card.  However, the key here is the memory bandwidth, as this determines the max. decode/token generation possible.</a:t>
            </a: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05" name="Shape 1005"/>
          <p:cNvSpPr/>
          <p:nvPr>
            <p:ph type="sldImg"/>
          </p:nvPr>
        </p:nvSpPr>
        <p:spPr>
          <a:prstGeom prst="rect">
            <a:avLst/>
          </a:prstGeom>
        </p:spPr>
        <p:txBody>
          <a:bodyPr/>
          <a:lstStyle/>
          <a:p>
            <a:pPr/>
          </a:p>
        </p:txBody>
      </p:sp>
      <p:sp>
        <p:nvSpPr>
          <p:cNvPr id="1006" name="Shape 1006"/>
          <p:cNvSpPr/>
          <p:nvPr>
            <p:ph type="body" sz="quarter" idx="1"/>
          </p:nvPr>
        </p:nvSpPr>
        <p:spPr>
          <a:prstGeom prst="rect">
            <a:avLst/>
          </a:prstGeom>
        </p:spPr>
        <p:txBody>
          <a:bodyPr/>
          <a:lstStyle/>
          <a:p>
            <a:pPr/>
            <a:r>
              <a:t>At this point we have covered all of these terms!</a:t>
            </a: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09" name="Shape 1009"/>
          <p:cNvSpPr/>
          <p:nvPr>
            <p:ph type="sldImg"/>
          </p:nvPr>
        </p:nvSpPr>
        <p:spPr>
          <a:prstGeom prst="rect">
            <a:avLst/>
          </a:prstGeom>
        </p:spPr>
        <p:txBody>
          <a:bodyPr/>
          <a:lstStyle/>
          <a:p>
            <a:pPr/>
          </a:p>
        </p:txBody>
      </p:sp>
      <p:sp>
        <p:nvSpPr>
          <p:cNvPr id="1010" name="Shape 1010"/>
          <p:cNvSpPr/>
          <p:nvPr>
            <p:ph type="body" sz="quarter" idx="1"/>
          </p:nvPr>
        </p:nvSpPr>
        <p:spPr>
          <a:prstGeom prst="rect">
            <a:avLst/>
          </a:prstGeom>
        </p:spPr>
        <p:txBody>
          <a:bodyPr/>
          <a:lstStyle>
            <a:lvl1pPr>
              <a:defRPr b="1">
                <a:solidFill>
                  <a:schemeClr val="accent5">
                    <a:hueOff val="-82419"/>
                    <a:satOff val="-9513"/>
                    <a:lumOff val="-16343"/>
                  </a:schemeClr>
                </a:solidFill>
              </a:defRPr>
            </a:lvl1pPr>
          </a:lstStyle>
          <a:p>
            <a:pPr/>
            <a:r>
              <a:t>—SKIP FOR PRESENTATION—</a:t>
            </a: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15" name="Shape 1015"/>
          <p:cNvSpPr/>
          <p:nvPr>
            <p:ph type="sldImg"/>
          </p:nvPr>
        </p:nvSpPr>
        <p:spPr>
          <a:prstGeom prst="rect">
            <a:avLst/>
          </a:prstGeom>
        </p:spPr>
        <p:txBody>
          <a:bodyPr/>
          <a:lstStyle/>
          <a:p>
            <a:pPr/>
          </a:p>
        </p:txBody>
      </p:sp>
      <p:sp>
        <p:nvSpPr>
          <p:cNvPr id="1016" name="Shape 1016"/>
          <p:cNvSpPr/>
          <p:nvPr>
            <p:ph type="body" sz="quarter" idx="1"/>
          </p:nvPr>
        </p:nvSpPr>
        <p:spPr>
          <a:prstGeom prst="rect">
            <a:avLst/>
          </a:prstGeom>
        </p:spPr>
        <p:txBody>
          <a:bodyPr/>
          <a:lstStyle>
            <a:lvl1pPr>
              <a:defRPr b="1">
                <a:solidFill>
                  <a:schemeClr val="accent5">
                    <a:hueOff val="-82419"/>
                    <a:satOff val="-9513"/>
                    <a:lumOff val="-16343"/>
                  </a:schemeClr>
                </a:solidFill>
              </a:defRPr>
            </a:lvl1pPr>
          </a:lstStyle>
          <a:p>
            <a:pPr/>
            <a:r>
              <a:t>—SKIP FOR PRESENTATION—</a:t>
            </a: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57" name="Shape 1057"/>
          <p:cNvSpPr/>
          <p:nvPr>
            <p:ph type="sldImg"/>
          </p:nvPr>
        </p:nvSpPr>
        <p:spPr>
          <a:prstGeom prst="rect">
            <a:avLst/>
          </a:prstGeom>
        </p:spPr>
        <p:txBody>
          <a:bodyPr/>
          <a:lstStyle/>
          <a:p>
            <a:pPr/>
          </a:p>
        </p:txBody>
      </p:sp>
      <p:sp>
        <p:nvSpPr>
          <p:cNvPr id="1058" name="Shape 1058"/>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What do we call the fundamental piece of information (hint: “neuron”) in LLMs?  A token.</a:t>
            </a:r>
          </a:p>
          <a:p>
            <a:pPr/>
            <a:r>
              <a:t>What do we call the sequence of tokens we load into an LLM?  A prompt.</a:t>
            </a:r>
          </a:p>
          <a:p>
            <a:pPr/>
            <a:r>
              <a:t>What do we call the first stage where we load the prompt into the LLM?  Prefill</a:t>
            </a:r>
          </a:p>
          <a:p>
            <a:pPr/>
            <a:r>
              <a:t>And what do we call the place where we store the internal attention state of the prompt?  KV cache.</a:t>
            </a:r>
          </a:p>
          <a:p>
            <a:pPr/>
            <a:r>
              <a:t>What does “KV” stand for?  Key-Value.</a:t>
            </a:r>
          </a:p>
          <a:p>
            <a:pPr/>
            <a:r>
              <a:t>What do we call the second stage where the LLM does the math and spits out the next token?  The decode/token generation stage.</a:t>
            </a:r>
          </a:p>
          <a:p>
            <a:pPr/>
            <a:r>
              <a:t>And what do we call the total time it takes for the prefill + the first output token?  TTFT (Time To First Token).</a:t>
            </a: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00" name="Shape 1100"/>
          <p:cNvSpPr/>
          <p:nvPr>
            <p:ph type="sldImg"/>
          </p:nvPr>
        </p:nvSpPr>
        <p:spPr>
          <a:prstGeom prst="rect">
            <a:avLst/>
          </a:prstGeom>
        </p:spPr>
        <p:txBody>
          <a:bodyPr/>
          <a:lstStyle/>
          <a:p>
            <a:pPr/>
          </a:p>
        </p:txBody>
      </p:sp>
      <p:sp>
        <p:nvSpPr>
          <p:cNvPr id="1101" name="Shape 1101"/>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What do we call the total amount of space that an LLM can hold as a prompt (i.e., the “conveyor belt”)?  The context window.</a:t>
            </a:r>
          </a:p>
          <a:p>
            <a:pPr/>
            <a:r>
              <a:t>What happens when the context window is full?  The oldest tokens drop out in FIFO order.</a:t>
            </a: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08" name="Shape 1108"/>
          <p:cNvSpPr/>
          <p:nvPr>
            <p:ph type="sldImg"/>
          </p:nvPr>
        </p:nvSpPr>
        <p:spPr>
          <a:prstGeom prst="rect">
            <a:avLst/>
          </a:prstGeom>
        </p:spPr>
        <p:txBody>
          <a:bodyPr/>
          <a:lstStyle/>
          <a:p>
            <a:pPr/>
          </a:p>
        </p:txBody>
      </p:sp>
      <p:sp>
        <p:nvSpPr>
          <p:cNvPr id="1109" name="Shape 1109"/>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I began tinkering with AI/LLMs like most, trying out ChatGPT a few years ago.</a:t>
            </a:r>
          </a:p>
          <a:p>
            <a:pPr/>
          </a:p>
          <a:p>
            <a:pPr/>
            <a:r>
              <a:t>Then around May 2025, I began running LLMs locally.  Now I try to be “OS agnostic” and aim for programs which run on all 3 major OSes—MS Windows, macOS, and Linux—whenever possible.  So first I downloaded </a:t>
            </a:r>
            <a:r>
              <a:rPr b="1"/>
              <a:t>LM Studio</a:t>
            </a:r>
            <a:r>
              <a:t>, as it was the simplest/easiest GUI to work with. It hooks into Hugging Face, recommends models, checks your hardware and lets you know whether the model can fully offload into vRAM or not, etc.  The only thing is that LM Studio, while free, is NOT open-source like the others.</a:t>
            </a:r>
          </a:p>
          <a:p>
            <a:pPr/>
          </a:p>
          <a:p>
            <a:pPr/>
            <a:r>
              <a:t>Then I tried </a:t>
            </a:r>
            <a:r>
              <a:rPr b="1"/>
              <a:t>Ollama</a:t>
            </a:r>
            <a:r>
              <a:t>, a command line tool which is akin to using </a:t>
            </a:r>
            <a:r>
              <a:rPr b="1"/>
              <a:t>docker</a:t>
            </a:r>
            <a:r>
              <a:t> commands.  If you know Docker, you will feel right at home using Ollama.</a:t>
            </a:r>
          </a:p>
          <a:p>
            <a:pPr/>
          </a:p>
          <a:p>
            <a:pPr/>
            <a:r>
              <a:t>Eventually I went to pure </a:t>
            </a:r>
            <a:r>
              <a:rPr b="1"/>
              <a:t>llama.cpp</a:t>
            </a:r>
            <a:r>
              <a:t>, “the OG of inference engines” written in… surprise surprise… C++. It offered concurrent session support, which at the time neither Ollama nor LM Studio did. And they had added a web UI.  </a:t>
            </a:r>
            <a:r>
              <a:rPr b="1"/>
              <a:t>llama.cpp</a:t>
            </a:r>
            <a:r>
              <a:t> is just a binary, meaning the onus is on you to find/download the LLM model files, and to clean them up after the fact. At one point I had written scripts to streamline the process.</a:t>
            </a:r>
          </a:p>
          <a:p>
            <a:pPr/>
          </a:p>
          <a:p>
            <a:pPr/>
            <a:r>
              <a:t>In fact, almost all of the other apps such as Ollama and LM Studio use llama.cpp under the hood.  And they exist specifically to handle the things that llama.cpp did/does not do itself.</a:t>
            </a:r>
          </a:p>
          <a:p>
            <a:pPr/>
          </a:p>
          <a:p>
            <a:pPr/>
            <a:r>
              <a:t>Then I found </a:t>
            </a:r>
            <a:r>
              <a:rPr b="1"/>
              <a:t>LlamaBarn</a:t>
            </a:r>
            <a:r>
              <a:t> (now simply </a:t>
            </a:r>
            <a:r>
              <a:rPr b="1"/>
              <a:t>Llama</a:t>
            </a:r>
            <a:r>
              <a:t>), a small macOS-only app which made my scripts unneeded. It is a simple program that sits in the macOS menubar, includes its own instance of llama.cpp, and offers a curated set of models.</a:t>
            </a:r>
          </a:p>
          <a:p>
            <a:pPr/>
          </a:p>
          <a:p>
            <a:pPr/>
            <a:r>
              <a:t>Later I went back to LM Studio once they added concurrent session report. And since then they added MLX support and came out with another product, Bionic, which is like their coding agent/assistant.</a:t>
            </a:r>
          </a:p>
          <a:p>
            <a:pPr/>
          </a:p>
          <a:p>
            <a:pPr/>
            <a:r>
              <a:t>The reason I explain all this is that just in the past year and a half, things have moved so quickly that I have changed inference engines 4-5x, along with changing my IDE and other aspects of my work.  So just understand that things move pretty quickly in this space.</a:t>
            </a: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13" name="Shape 1113"/>
          <p:cNvSpPr/>
          <p:nvPr>
            <p:ph type="sldImg"/>
          </p:nvPr>
        </p:nvSpPr>
        <p:spPr>
          <a:prstGeom prst="rect">
            <a:avLst/>
          </a:prstGeom>
        </p:spPr>
        <p:txBody>
          <a:bodyPr/>
          <a:lstStyle/>
          <a:p>
            <a:pPr/>
          </a:p>
        </p:txBody>
      </p:sp>
      <p:sp>
        <p:nvSpPr>
          <p:cNvPr id="1114" name="Shape 1114"/>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Just a quick note regarding inferencing engines.  Almost all provide an OpenAI-compatible API.  But each tends to listen on a different default port.  You can, of course, change that if needed.</a:t>
            </a: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17" name="Shape 1117"/>
          <p:cNvSpPr/>
          <p:nvPr>
            <p:ph type="sldImg"/>
          </p:nvPr>
        </p:nvSpPr>
        <p:spPr>
          <a:prstGeom prst="rect">
            <a:avLst/>
          </a:prstGeom>
        </p:spPr>
        <p:txBody>
          <a:bodyPr/>
          <a:lstStyle/>
          <a:p>
            <a:pPr/>
          </a:p>
        </p:txBody>
      </p:sp>
      <p:sp>
        <p:nvSpPr>
          <p:cNvPr id="1118" name="Shape 1118"/>
          <p:cNvSpPr/>
          <p:nvPr>
            <p:ph type="body" sz="quarter" idx="1"/>
          </p:nvPr>
        </p:nvSpPr>
        <p:spPr>
          <a:prstGeom prst="rect">
            <a:avLst/>
          </a:prstGeom>
        </p:spPr>
        <p:txBody>
          <a:bodyPr/>
          <a:lstStyle/>
          <a:p>
            <a:pPr/>
            <a:r>
              <a:t>So here we go.  The first program I almost always recommend to people is LM Studio.</a:t>
            </a: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24" name="Shape 1124"/>
          <p:cNvSpPr/>
          <p:nvPr>
            <p:ph type="sldImg"/>
          </p:nvPr>
        </p:nvSpPr>
        <p:spPr>
          <a:prstGeom prst="rect">
            <a:avLst/>
          </a:prstGeom>
        </p:spPr>
        <p:txBody>
          <a:bodyPr/>
          <a:lstStyle/>
          <a:p>
            <a:pPr/>
          </a:p>
        </p:txBody>
      </p:sp>
      <p:sp>
        <p:nvSpPr>
          <p:cNvPr id="1125" name="Shape 1125"/>
          <p:cNvSpPr/>
          <p:nvPr>
            <p:ph type="body" sz="quarter" idx="1"/>
          </p:nvPr>
        </p:nvSpPr>
        <p:spPr>
          <a:prstGeom prst="rect">
            <a:avLst/>
          </a:prstGeom>
        </p:spPr>
        <p:txBody>
          <a:bodyPr/>
          <a:lstStyle/>
          <a:p>
            <a:pPr/>
            <a:r>
              <a:rPr b="1"/>
              <a:t>LM Studio</a:t>
            </a:r>
            <a:r>
              <a:t> is both an inference engine and a chat harness.  It offers more granular control over LLM settings.  Think temperature, context window size, etc.  LM Studio presents the models from HuggingFace in a nice UI where you can filter by recommended picks, file formats like GGUF and MLX, and more.  For each model, it shows how large it is on disk, as well as whether that model can fully offload into vRAM on your hardware.  It weighs in ~1.6GB fully installed.</a:t>
            </a:r>
          </a:p>
          <a:p>
            <a:pPr/>
          </a:p>
          <a:p>
            <a:pPr/>
            <a:r>
              <a:rPr b="1"/>
              <a:t>Bionic</a:t>
            </a:r>
            <a:r>
              <a:t> is “LM Studio’s agent for open models.”  It offers basic inference engine features like LM Studio, will use any models you have installed for LM Studio (i.e., they share the same directory for models), and offers a basic ability to download models from HuggingFace.  But it offers more features as a harness, going beyond chat to doing more agentic coding work, etc.  It weighs in ~2.2GB fully installed.</a:t>
            </a:r>
          </a:p>
          <a:p>
            <a:pPr/>
          </a:p>
          <a:p>
            <a:pPr/>
            <a:r>
              <a:t>They do not so much as compete as complement, though their overlapping features can make folks wonder if they only need one or the other.  The real question lies in what your needs are.</a:t>
            </a: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28" name="Shape 1128"/>
          <p:cNvSpPr/>
          <p:nvPr>
            <p:ph type="sldImg"/>
          </p:nvPr>
        </p:nvSpPr>
        <p:spPr>
          <a:prstGeom prst="rect">
            <a:avLst/>
          </a:prstGeom>
        </p:spPr>
        <p:txBody>
          <a:bodyPr/>
          <a:lstStyle/>
          <a:p>
            <a:pPr/>
          </a:p>
        </p:txBody>
      </p:sp>
      <p:sp>
        <p:nvSpPr>
          <p:cNvPr id="1129" name="Shape 1129"/>
          <p:cNvSpPr/>
          <p:nvPr>
            <p:ph type="body" sz="quarter" idx="1"/>
          </p:nvPr>
        </p:nvSpPr>
        <p:spPr>
          <a:prstGeom prst="rect">
            <a:avLst/>
          </a:prstGeom>
        </p:spPr>
        <p:txBody>
          <a:bodyPr/>
          <a:lstStyle/>
          <a:p>
            <a:pPr/>
            <a:r>
              <a:t>Next we have Ollama for those who prefer working from the shell/terminal.</a:t>
            </a: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33" name="Shape 1133"/>
          <p:cNvSpPr/>
          <p:nvPr>
            <p:ph type="sldImg"/>
          </p:nvPr>
        </p:nvSpPr>
        <p:spPr>
          <a:prstGeom prst="rect">
            <a:avLst/>
          </a:prstGeom>
        </p:spPr>
        <p:txBody>
          <a:bodyPr/>
          <a:lstStyle/>
          <a:p>
            <a:pPr/>
          </a:p>
        </p:txBody>
      </p:sp>
      <p:sp>
        <p:nvSpPr>
          <p:cNvPr id="1134" name="Shape 1134"/>
          <p:cNvSpPr/>
          <p:nvPr>
            <p:ph type="body" sz="quarter" idx="1"/>
          </p:nvPr>
        </p:nvSpPr>
        <p:spPr>
          <a:prstGeom prst="rect">
            <a:avLst/>
          </a:prstGeom>
        </p:spPr>
        <p:txBody>
          <a:bodyPr/>
          <a:lstStyle/>
          <a:p>
            <a:pPr/>
            <a:r>
              <a:t>Ollama works very similarly to the Docker CLI tool.  If you are comfortable using Docker in the terminal, you will be right at home with Ollama.</a:t>
            </a: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40" name="Shape 1140"/>
          <p:cNvSpPr/>
          <p:nvPr>
            <p:ph type="sldImg"/>
          </p:nvPr>
        </p:nvSpPr>
        <p:spPr>
          <a:prstGeom prst="rect">
            <a:avLst/>
          </a:prstGeom>
        </p:spPr>
        <p:txBody>
          <a:bodyPr/>
          <a:lstStyle/>
          <a:p>
            <a:pPr/>
          </a:p>
        </p:txBody>
      </p:sp>
      <p:sp>
        <p:nvSpPr>
          <p:cNvPr id="1141" name="Shape 1141"/>
          <p:cNvSpPr/>
          <p:nvPr>
            <p:ph type="body" sz="quarter" idx="1"/>
          </p:nvPr>
        </p:nvSpPr>
        <p:spPr>
          <a:prstGeom prst="rect">
            <a:avLst/>
          </a:prstGeom>
        </p:spPr>
        <p:txBody>
          <a:bodyPr/>
          <a:lstStyle/>
          <a:p>
            <a:pPr/>
            <a:r>
              <a:t>Actually, what today is called OpenCode is NOT the original OpenCode at all.  The original OpenCode program was written in Go by a single developer.  But there is a bit of Internet drama around this.</a:t>
            </a:r>
          </a:p>
          <a:p>
            <a:pPr/>
          </a:p>
          <a:p>
            <a:pPr/>
            <a:r>
              <a:t>Two other developers convinced the original developer that they could bring more visibility to the project.  Fast forward a bit, and the original developer was offered and took a job at Charm, who makes many of the TUI libraries that were used in the project. The other two developers forked the project, and later there was dispute over who owned the project name.</a:t>
            </a:r>
          </a:p>
          <a:p>
            <a:pPr/>
          </a:p>
          <a:p>
            <a:pPr/>
            <a:r>
              <a:t>In the end, the original developer changed the name of his project from OpenCode to Crush.  And the two other developers ended up taking what HAD been OpenCode and rewriting it entirely in TypeScript (the same languages used in Claude Code). So what today is called OpenCode is nothing like what started as OpenCode.</a:t>
            </a: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45" name="Shape 1145"/>
          <p:cNvSpPr/>
          <p:nvPr>
            <p:ph type="sldImg"/>
          </p:nvPr>
        </p:nvSpPr>
        <p:spPr>
          <a:prstGeom prst="rect">
            <a:avLst/>
          </a:prstGeom>
        </p:spPr>
        <p:txBody>
          <a:bodyPr/>
          <a:lstStyle/>
          <a:p>
            <a:pPr/>
          </a:p>
        </p:txBody>
      </p:sp>
      <p:sp>
        <p:nvSpPr>
          <p:cNvPr id="1146" name="Shape 1146"/>
          <p:cNvSpPr/>
          <p:nvPr>
            <p:ph type="body" sz="quarter" idx="1"/>
          </p:nvPr>
        </p:nvSpPr>
        <p:spPr>
          <a:prstGeom prst="rect">
            <a:avLst/>
          </a:prstGeom>
        </p:spPr>
        <p:txBody>
          <a:bodyPr/>
          <a:lstStyle/>
          <a:p>
            <a:pPr/>
            <a:r>
              <a:t>Which brings us to the original OpenCode, now renamed Crush.</a:t>
            </a: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51" name="Shape 1151"/>
          <p:cNvSpPr/>
          <p:nvPr>
            <p:ph type="sldImg"/>
          </p:nvPr>
        </p:nvSpPr>
        <p:spPr>
          <a:prstGeom prst="rect">
            <a:avLst/>
          </a:prstGeom>
        </p:spPr>
        <p:txBody>
          <a:bodyPr/>
          <a:lstStyle/>
          <a:p>
            <a:pPr/>
          </a:p>
        </p:txBody>
      </p:sp>
      <p:sp>
        <p:nvSpPr>
          <p:cNvPr id="1152" name="Shape 1152"/>
          <p:cNvSpPr/>
          <p:nvPr>
            <p:ph type="body" sz="quarter" idx="1"/>
          </p:nvPr>
        </p:nvSpPr>
        <p:spPr>
          <a:prstGeom prst="rect">
            <a:avLst/>
          </a:prstGeom>
        </p:spPr>
        <p:txBody>
          <a:bodyPr/>
          <a:lstStyle/>
          <a:p>
            <a:pPr/>
            <a:r>
              <a:t>“The original OpenCode”, I personally find Crush refreshing to use.  It is open source, written in Go, has a very polished TUI, and I just prefer it.</a:t>
            </a: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55" name="Shape 1155"/>
          <p:cNvSpPr/>
          <p:nvPr>
            <p:ph type="sldImg"/>
          </p:nvPr>
        </p:nvSpPr>
        <p:spPr>
          <a:prstGeom prst="rect">
            <a:avLst/>
          </a:prstGeom>
        </p:spPr>
        <p:txBody>
          <a:bodyPr/>
          <a:lstStyle/>
          <a:p>
            <a:pPr/>
          </a:p>
        </p:txBody>
      </p:sp>
      <p:sp>
        <p:nvSpPr>
          <p:cNvPr id="1156" name="Shape 1156"/>
          <p:cNvSpPr/>
          <p:nvPr>
            <p:ph type="body" sz="quarter" idx="1"/>
          </p:nvPr>
        </p:nvSpPr>
        <p:spPr>
          <a:prstGeom prst="rect">
            <a:avLst/>
          </a:prstGeom>
        </p:spPr>
        <p:txBody>
          <a:bodyPr/>
          <a:lstStyle/>
          <a:p>
            <a:pPr/>
            <a:r>
              <a:t>Here is an example screenshot of Crush.  When you first enter, if you click the slash (‘/‘) key, it brings up the settings.  If you then select “Switch Model”, you land on this dialog.  If you look carefully, you will see that it shows “(*) Large Task  ( ) Small Task” in the upper right.  Looking across the bottom of the dialog, you see what you need to do to switch between configuring the model for large tasks vs. the model for small tasks.</a:t>
            </a:r>
          </a:p>
          <a:p>
            <a:pPr/>
          </a:p>
          <a:p>
            <a:pPr/>
            <a:r>
              <a:t>This is a nice feature in Crush. You typically have help right in front of you, thus not requiring memorizing all the key combinations needs to perform tasks.</a:t>
            </a: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0" name="Shape 1160"/>
          <p:cNvSpPr/>
          <p:nvPr>
            <p:ph type="sldImg"/>
          </p:nvPr>
        </p:nvSpPr>
        <p:spPr>
          <a:prstGeom prst="rect">
            <a:avLst/>
          </a:prstGeom>
        </p:spPr>
        <p:txBody>
          <a:bodyPr/>
          <a:lstStyle/>
          <a:p>
            <a:pPr/>
          </a:p>
        </p:txBody>
      </p:sp>
      <p:sp>
        <p:nvSpPr>
          <p:cNvPr id="1161" name="Shape 1161"/>
          <p:cNvSpPr/>
          <p:nvPr>
            <p:ph type="body" sz="quarter" idx="1"/>
          </p:nvPr>
        </p:nvSpPr>
        <p:spPr>
          <a:prstGeom prst="rect">
            <a:avLst/>
          </a:prstGeom>
        </p:spPr>
        <p:txBody>
          <a:bodyPr/>
          <a:lstStyle/>
          <a:p>
            <a:pPr/>
            <a:r>
              <a:t>“Crush is configured with Bash via a set of Crush-specific builtin commands.</a:t>
            </a:r>
          </a:p>
          <a:p>
            <a:pPr/>
            <a:r>
              <a:t>…</a:t>
            </a:r>
          </a:p>
          <a:p>
            <a:pPr/>
            <a:r>
              <a:t>Since it’s Bash, so you can use logic, source other files, and so on. It’s really handy.</a:t>
            </a:r>
            <a:br/>
            <a:r>
              <a:t>…</a:t>
            </a:r>
            <a:br/>
            <a:r>
              <a:t>Why Bash?</a:t>
            </a:r>
          </a:p>
          <a:p>
            <a:pPr/>
          </a:p>
          <a:p>
            <a:pPr/>
            <a:r>
              <a:t>Two reasons:</a:t>
            </a:r>
          </a:p>
          <a:p>
            <a:pPr marL="436562" indent="-436562">
              <a:buSzPct val="100000"/>
              <a:buAutoNum type="arabicPeriod" startAt="1"/>
            </a:pPr>
            <a:r>
              <a:t>Crush ships with a first-class Bash interpreter, so we get the logic for free.</a:t>
            </a:r>
          </a:p>
          <a:p>
            <a:pPr marL="436562" indent="-436562">
              <a:buSzPct val="100000"/>
              <a:buAutoNum type="arabicPeriod" startAt="1"/>
            </a:pPr>
            <a:r>
              <a:t>Ultimately, Crush needs to be able to configure itself, and command-based config allows both users and the agent to use the same tools.”</a:t>
            </a:r>
          </a:p>
          <a:p>
            <a:pPr/>
          </a:p>
          <a:p>
            <a:pPr/>
            <a:r>
              <a:t>From </a:t>
            </a:r>
            <a:r>
              <a:rPr u="sng">
                <a:hlinkClick r:id="rId3" invalidUrl="" action="" tgtFrame="" tooltip="" history="1" highlightClick="0" endSnd="0"/>
              </a:rPr>
              <a:t>https://github.com/charmbracelet/crush/tree/main/docs/config</a:t>
            </a:r>
            <a:r>
              <a:t>  (See page for more details on Crush’s crushrc file settings.)</a:t>
            </a:r>
          </a:p>
          <a:p>
            <a:pPr/>
          </a:p>
          <a:p>
            <a:pPr/>
            <a:r>
              <a:t>As you can see in the example, you can load in LSPs (Language Server Protocols) for any programming languages you use.  And you can add different LLM providers, whether local or hosted elsewhere.</a:t>
            </a:r>
          </a:p>
          <a:p>
            <a:pPr/>
          </a:p>
          <a:p>
            <a:pPr/>
            <a:r>
              <a:t>Regarding the I2 vLLM setup, note a few things:</a:t>
            </a:r>
          </a:p>
          <a:p>
            <a:pPr marL="637013" indent="-294113">
              <a:buSzPct val="120000"/>
              <a:buChar char="•"/>
            </a:pPr>
            <a:r>
              <a:rPr b="1"/>
              <a:t>$vLLM_KEY</a:t>
            </a:r>
            <a:r>
              <a:t> is an environment variable, meaning the config doesn’t have to have hard-coded secrets.  You could use your various password managers to populate such keys as well.</a:t>
            </a:r>
          </a:p>
          <a:p>
            <a:pPr marL="637013" indent="-294113">
              <a:buSzPct val="120000"/>
              <a:buChar char="•"/>
            </a:pPr>
            <a:r>
              <a:t>It was discovered that </a:t>
            </a:r>
            <a:r>
              <a:rPr b="1"/>
              <a:t>openai-compat</a:t>
            </a:r>
            <a:r>
              <a:t> models arrive with an unknown (0) context window, which hides Crush's context meter and disables auto-summarize. Both GPUs serve --max-model-len 262144 (verified 2026-10-16), so we simply declare the model context windows as such.</a:t>
            </a: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4" name="Shape 1164"/>
          <p:cNvSpPr/>
          <p:nvPr>
            <p:ph type="sldImg"/>
          </p:nvPr>
        </p:nvSpPr>
        <p:spPr>
          <a:prstGeom prst="rect">
            <a:avLst/>
          </a:prstGeom>
        </p:spPr>
        <p:txBody>
          <a:bodyPr/>
          <a:lstStyle/>
          <a:p>
            <a:pPr/>
          </a:p>
        </p:txBody>
      </p:sp>
      <p:sp>
        <p:nvSpPr>
          <p:cNvPr id="1165" name="Shape 1165"/>
          <p:cNvSpPr/>
          <p:nvPr>
            <p:ph type="body" sz="quarter" idx="1"/>
          </p:nvPr>
        </p:nvSpPr>
        <p:spPr>
          <a:prstGeom prst="rect">
            <a:avLst/>
          </a:prstGeom>
        </p:spPr>
        <p:txBody>
          <a:bodyPr/>
          <a:lstStyle/>
          <a:p>
            <a:pPr/>
            <a:r>
              <a:t>For IDEs, no one can deny that Microsoft’s Visual Studio Code (VS Code) is one of the most popular out there.</a:t>
            </a: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9" name="Shape 1169"/>
          <p:cNvSpPr/>
          <p:nvPr>
            <p:ph type="sldImg"/>
          </p:nvPr>
        </p:nvSpPr>
        <p:spPr>
          <a:prstGeom prst="rect">
            <a:avLst/>
          </a:prstGeom>
        </p:spPr>
        <p:txBody>
          <a:bodyPr/>
          <a:lstStyle/>
          <a:p>
            <a:pPr/>
          </a:p>
        </p:txBody>
      </p:sp>
      <p:sp>
        <p:nvSpPr>
          <p:cNvPr id="1170" name="Shape 1170"/>
          <p:cNvSpPr/>
          <p:nvPr>
            <p:ph type="body" sz="quarter" idx="1"/>
          </p:nvPr>
        </p:nvSpPr>
        <p:spPr>
          <a:prstGeom prst="rect">
            <a:avLst/>
          </a:prstGeom>
        </p:spPr>
        <p:txBody>
          <a:bodyPr/>
          <a:lstStyle/>
          <a:p>
            <a:pPr/>
            <a:r>
              <a:t>And coupled with an extension like Continue.dev, you can use VS Code connected to almost any LLM provider you like and have an experience similar to using Cursor or other IDEs built with AI/LLMs in mind.</a:t>
            </a: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73" name="Shape 1173"/>
          <p:cNvSpPr/>
          <p:nvPr>
            <p:ph type="sldImg"/>
          </p:nvPr>
        </p:nvSpPr>
        <p:spPr>
          <a:prstGeom prst="rect">
            <a:avLst/>
          </a:prstGeom>
        </p:spPr>
        <p:txBody>
          <a:bodyPr/>
          <a:lstStyle/>
          <a:p>
            <a:pPr/>
          </a:p>
        </p:txBody>
      </p:sp>
      <p:sp>
        <p:nvSpPr>
          <p:cNvPr id="1174" name="Shape 1174"/>
          <p:cNvSpPr/>
          <p:nvPr>
            <p:ph type="body" sz="quarter" idx="1"/>
          </p:nvPr>
        </p:nvSpPr>
        <p:spPr>
          <a:prstGeom prst="rect">
            <a:avLst/>
          </a:prstGeom>
        </p:spPr>
        <p:txBody>
          <a:bodyPr/>
          <a:lstStyle/>
          <a:p>
            <a:pPr/>
            <a:r>
              <a:t>For those looking for an IDE who do not want to use VS Code, my preferred one these days is Zed.</a:t>
            </a: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78" name="Shape 1178"/>
          <p:cNvSpPr/>
          <p:nvPr>
            <p:ph type="sldImg"/>
          </p:nvPr>
        </p:nvSpPr>
        <p:spPr>
          <a:prstGeom prst="rect">
            <a:avLst/>
          </a:prstGeom>
        </p:spPr>
        <p:txBody>
          <a:bodyPr/>
          <a:lstStyle/>
          <a:p>
            <a:pPr/>
          </a:p>
        </p:txBody>
      </p:sp>
      <p:sp>
        <p:nvSpPr>
          <p:cNvPr id="1179" name="Shape 1179"/>
          <p:cNvSpPr/>
          <p:nvPr>
            <p:ph type="body" sz="quarter" idx="1"/>
          </p:nvPr>
        </p:nvSpPr>
        <p:spPr>
          <a:prstGeom prst="rect">
            <a:avLst/>
          </a:prstGeom>
        </p:spPr>
        <p:txBody>
          <a:bodyPr/>
          <a:lstStyle/>
          <a:p>
            <a:pPr/>
            <a:r>
              <a:t>In the past year there have been several stories of supply chain attacks against programming language repos.  Among the worst hit has been </a:t>
            </a:r>
            <a:r>
              <a:rPr b="1"/>
              <a:t>npm</a:t>
            </a:r>
            <a:r>
              <a:t>, the Node Package Manager, with repeated attacks from versions of the </a:t>
            </a:r>
            <a:r>
              <a:rPr u="sng">
                <a:hlinkClick r:id="rId3" invalidUrl="" action="" tgtFrame="" tooltip="" history="1" highlightClick="0" endSnd="0"/>
              </a:rPr>
              <a:t>Shai-Hulud worm</a:t>
            </a:r>
            <a:r>
              <a:t>.  Noting that npm packages offer pre- and post-script installers which were exploited in these attacks, the simple act of installing a package could infect your computer.</a:t>
            </a:r>
          </a:p>
          <a:p>
            <a:pPr/>
          </a:p>
          <a:p>
            <a:pPr/>
            <a:r>
              <a:t>Noting that VSCode is written in TypeScript and relies extensively on npm, notably for all the extensions in their ecosystem, it occurred to me that the simple act of VSCode updating one of my extensions, where one of those extensions had been compromised, could infect my machine without my even realizing it.  This set me down a path to finding an alternative IDE.</a:t>
            </a:r>
          </a:p>
          <a:p>
            <a:pPr/>
          </a:p>
          <a:p>
            <a:pPr/>
            <a:r>
              <a:t>The end result was </a:t>
            </a:r>
            <a:r>
              <a:rPr b="1"/>
              <a:t>Zed</a:t>
            </a:r>
            <a:r>
              <a:t>.  Zed was written in Rust by the same developers who originally created the GitHub Atom IDE (which itself was where the Electron framework got its start).  Atom was the IDE I used before moving to VS Code many years ago because I found Atom to be just too slow (and they both used the same “LEGO pieces” of the Electron framework and JavaScript).  But the point is these developers know what they’re doing.  And this new editor, besides being blazingly fast, has many features built in that you would need to install various extensions for in VSCode and others.</a:t>
            </a:r>
          </a:p>
          <a:p>
            <a:pPr/>
          </a:p>
          <a:p>
            <a:pPr/>
            <a:r>
              <a:t>In fact, currently I have only have 3 extensions installed:  HTML, TOML, and XML.  For everything else, I just use what is built into Zed.  And after giving myself a few weeks to get used to small muscle memory adjustments, I found no reason to go back.  But YMMV.</a:t>
            </a: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3" name="Shape 1183"/>
          <p:cNvSpPr/>
          <p:nvPr>
            <p:ph type="sldImg"/>
          </p:nvPr>
        </p:nvSpPr>
        <p:spPr>
          <a:prstGeom prst="rect">
            <a:avLst/>
          </a:prstGeom>
        </p:spPr>
        <p:txBody>
          <a:bodyPr/>
          <a:lstStyle/>
          <a:p>
            <a:pPr/>
          </a:p>
        </p:txBody>
      </p:sp>
      <p:sp>
        <p:nvSpPr>
          <p:cNvPr id="1184" name="Shape 1184"/>
          <p:cNvSpPr/>
          <p:nvPr>
            <p:ph type="body" sz="quarter" idx="1"/>
          </p:nvPr>
        </p:nvSpPr>
        <p:spPr>
          <a:prstGeom prst="rect">
            <a:avLst/>
          </a:prstGeom>
        </p:spPr>
        <p:txBody>
          <a:bodyPr/>
          <a:lstStyle/>
          <a:p>
            <a:pPr/>
            <a:r>
              <a:t>When you first install and run Zed, it walks you through a setup process where you can even designate that you want to use things like VSCode key bindings, for example.</a:t>
            </a:r>
          </a:p>
          <a:p>
            <a:pPr/>
          </a:p>
          <a:p>
            <a:pPr/>
            <a:r>
              <a:t>Once running, if you go into the settings, you will see that as part of the basic IDE, they have an entire section devoted to AI tooling.  This includes everything from code completion and LLM providers to using ACP (Agent Client Protocol) with external agents or MCP (Model Context Protocol) servers.</a:t>
            </a: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8" name="Shape 1188"/>
          <p:cNvSpPr/>
          <p:nvPr>
            <p:ph type="sldImg"/>
          </p:nvPr>
        </p:nvSpPr>
        <p:spPr>
          <a:prstGeom prst="rect">
            <a:avLst/>
          </a:prstGeom>
        </p:spPr>
        <p:txBody>
          <a:bodyPr/>
          <a:lstStyle/>
          <a:p>
            <a:pPr/>
          </a:p>
        </p:txBody>
      </p:sp>
      <p:sp>
        <p:nvSpPr>
          <p:cNvPr id="1189" name="Shape 1189"/>
          <p:cNvSpPr/>
          <p:nvPr>
            <p:ph type="body" sz="quarter" idx="1"/>
          </p:nvPr>
        </p:nvSpPr>
        <p:spPr>
          <a:prstGeom prst="rect">
            <a:avLst/>
          </a:prstGeom>
        </p:spPr>
        <p:txBody>
          <a:bodyPr/>
          <a:lstStyle/>
          <a:p>
            <a:pPr/>
            <a:r>
              <a:t>Clicking the LLM Providers “Configure” button, we are taken to a section where you can see they have options for almost every known LLM provider.  This includes</a:t>
            </a:r>
          </a:p>
          <a:p>
            <a:pPr marL="637013" indent="-294113">
              <a:buSzPct val="120000"/>
              <a:buChar char="•"/>
            </a:pPr>
            <a:r>
              <a:rPr b="1"/>
              <a:t>Zed</a:t>
            </a:r>
            <a:r>
              <a:t>’s own subscription offering (i.e., pay subscription, get code completion/etc.)</a:t>
            </a:r>
          </a:p>
          <a:p>
            <a:pPr marL="637013" indent="-294113">
              <a:buSzPct val="120000"/>
              <a:buChar char="•"/>
            </a:pPr>
            <a:r>
              <a:t>All the frontier labs such as </a:t>
            </a:r>
            <a:r>
              <a:rPr b="1"/>
              <a:t>Anthropic</a:t>
            </a:r>
            <a:r>
              <a:t> (API key), </a:t>
            </a:r>
            <a:r>
              <a:rPr b="1"/>
              <a:t>DeepSeek</a:t>
            </a:r>
            <a:r>
              <a:t>, </a:t>
            </a:r>
            <a:r>
              <a:rPr b="1"/>
              <a:t>Google</a:t>
            </a:r>
            <a:r>
              <a:t> AI (API key), </a:t>
            </a:r>
            <a:r>
              <a:rPr b="1"/>
              <a:t>Mistral</a:t>
            </a:r>
            <a:r>
              <a:t>, </a:t>
            </a:r>
            <a:r>
              <a:rPr b="1"/>
              <a:t>OpenAI</a:t>
            </a:r>
            <a:r>
              <a:t>, </a:t>
            </a:r>
            <a:r>
              <a:rPr b="1"/>
              <a:t>ChatGPT subscription</a:t>
            </a:r>
            <a:r>
              <a:t>, </a:t>
            </a:r>
            <a:r>
              <a:rPr b="1"/>
              <a:t>xAI</a:t>
            </a:r>
            <a:r>
              <a:t>, </a:t>
            </a:r>
            <a:r>
              <a:rPr b="1"/>
              <a:t>SuperGrok</a:t>
            </a:r>
            <a:r>
              <a:t>, etc.</a:t>
            </a:r>
          </a:p>
          <a:p>
            <a:pPr marL="637013" indent="-294113">
              <a:buSzPct val="120000"/>
              <a:buChar char="•"/>
            </a:pPr>
            <a:r>
              <a:rPr b="1"/>
              <a:t>GitHub Copilot subscription</a:t>
            </a:r>
          </a:p>
          <a:p>
            <a:pPr marL="637013" indent="-294113">
              <a:buSzPct val="120000"/>
              <a:buChar char="•"/>
            </a:pPr>
            <a:r>
              <a:rPr b="1"/>
              <a:t>llama.cpp</a:t>
            </a:r>
          </a:p>
          <a:p>
            <a:pPr marL="637013" indent="-294113">
              <a:buSzPct val="120000"/>
              <a:buChar char="•"/>
            </a:pPr>
            <a:r>
              <a:rPr b="1"/>
              <a:t>LM Studio</a:t>
            </a:r>
          </a:p>
          <a:p>
            <a:pPr marL="637013" indent="-294113">
              <a:buSzPct val="120000"/>
              <a:buChar char="•"/>
            </a:pPr>
            <a:r>
              <a:rPr b="1"/>
              <a:t>Ollama</a:t>
            </a:r>
          </a:p>
          <a:p>
            <a:pPr marL="637013" indent="-294113">
              <a:buSzPct val="120000"/>
              <a:buChar char="•"/>
            </a:pPr>
            <a:r>
              <a:rPr b="1"/>
              <a:t>OpenCode</a:t>
            </a:r>
          </a:p>
          <a:p>
            <a:pPr marL="637013" indent="-294113">
              <a:buSzPct val="120000"/>
              <a:buChar char="•"/>
            </a:pPr>
            <a:r>
              <a:rPr b="1"/>
              <a:t>OpenRouter</a:t>
            </a:r>
          </a:p>
          <a:p>
            <a:pPr marL="637013" indent="-294113">
              <a:buSzPct val="120000"/>
              <a:buChar char="•"/>
            </a:pPr>
            <a:r>
              <a:rPr b="1"/>
              <a:t>Vercel AI Gateway</a:t>
            </a: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92" name="Shape 1192"/>
          <p:cNvSpPr/>
          <p:nvPr>
            <p:ph type="sldImg"/>
          </p:nvPr>
        </p:nvSpPr>
        <p:spPr>
          <a:prstGeom prst="rect">
            <a:avLst/>
          </a:prstGeom>
        </p:spPr>
        <p:txBody>
          <a:bodyPr/>
          <a:lstStyle/>
          <a:p>
            <a:pPr/>
          </a:p>
        </p:txBody>
      </p:sp>
      <p:sp>
        <p:nvSpPr>
          <p:cNvPr id="1193" name="Shape 1193"/>
          <p:cNvSpPr/>
          <p:nvPr>
            <p:ph type="body" sz="quarter" idx="1"/>
          </p:nvPr>
        </p:nvSpPr>
        <p:spPr>
          <a:prstGeom prst="rect">
            <a:avLst/>
          </a:prstGeom>
        </p:spPr>
        <p:txBody>
          <a:bodyPr/>
          <a:lstStyle/>
          <a:p>
            <a:pPr/>
            <a:r>
              <a:t>If you do not have the GPU capacity to run the LLMs you want locally, there are still options available.  The following are just a few possibilities.</a:t>
            </a: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96" name="Shape 1196"/>
          <p:cNvSpPr/>
          <p:nvPr>
            <p:ph type="sldImg"/>
          </p:nvPr>
        </p:nvSpPr>
        <p:spPr>
          <a:prstGeom prst="rect">
            <a:avLst/>
          </a:prstGeom>
        </p:spPr>
        <p:txBody>
          <a:bodyPr/>
          <a:lstStyle/>
          <a:p>
            <a:pPr/>
          </a:p>
        </p:txBody>
      </p:sp>
      <p:sp>
        <p:nvSpPr>
          <p:cNvPr id="1197" name="Shape 1197"/>
          <p:cNvSpPr/>
          <p:nvPr>
            <p:ph type="body" sz="quarter" idx="1"/>
          </p:nvPr>
        </p:nvSpPr>
        <p:spPr>
          <a:prstGeom prst="rect">
            <a:avLst/>
          </a:prstGeom>
        </p:spPr>
        <p:txBody>
          <a:bodyPr/>
          <a:lstStyle/>
          <a:p>
            <a:pPr/>
            <a:r>
              <a:t>Many universities have signed up with one or more of the the major AI companies.  While this does not provide any of the benefits of offline LLM use, most universities have a form of “enterprise license” with those companies where the latter “pinky promise” not to use/train on the data.</a:t>
            </a:r>
          </a:p>
          <a:p>
            <a:pPr/>
          </a:p>
          <a:p>
            <a:pPr/>
            <a:r>
              <a:t>However, many research institutions have their own GPU clusters.  And it may well be possible for you to get access to one of those.  That at least may bring the LLM on-prem, where you have more control over things.</a:t>
            </a: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03" name="Shape 1203"/>
          <p:cNvSpPr/>
          <p:nvPr>
            <p:ph type="sldImg"/>
          </p:nvPr>
        </p:nvSpPr>
        <p:spPr>
          <a:prstGeom prst="rect">
            <a:avLst/>
          </a:prstGeom>
        </p:spPr>
        <p:txBody>
          <a:bodyPr/>
          <a:lstStyle/>
          <a:p>
            <a:pPr/>
          </a:p>
        </p:txBody>
      </p:sp>
      <p:sp>
        <p:nvSpPr>
          <p:cNvPr id="1204" name="Shape 1204"/>
          <p:cNvSpPr/>
          <p:nvPr>
            <p:ph type="body" sz="quarter" idx="1"/>
          </p:nvPr>
        </p:nvSpPr>
        <p:spPr>
          <a:prstGeom prst="rect">
            <a:avLst/>
          </a:prstGeom>
        </p:spPr>
        <p:txBody>
          <a:bodyPr/>
          <a:lstStyle/>
          <a:p>
            <a:pPr/>
            <a:r>
              <a:t>The National Research Platform is as the site says.  Funded by the NSF, if the work you’re doing fits in with what they list, be sure to tap into this.  No, it’s not an on-prem, local LLM setup.  But this is compute hosted by folks whose goals/motivations are to advance research, not make a profit.</a:t>
            </a: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08" name="Shape 1208"/>
          <p:cNvSpPr/>
          <p:nvPr>
            <p:ph type="sldImg"/>
          </p:nvPr>
        </p:nvSpPr>
        <p:spPr>
          <a:prstGeom prst="rect">
            <a:avLst/>
          </a:prstGeom>
        </p:spPr>
        <p:txBody>
          <a:bodyPr/>
          <a:lstStyle/>
          <a:p>
            <a:pPr/>
          </a:p>
        </p:txBody>
      </p:sp>
      <p:sp>
        <p:nvSpPr>
          <p:cNvPr id="1209" name="Shape 1209"/>
          <p:cNvSpPr/>
          <p:nvPr>
            <p:ph type="body" sz="quarter" idx="1"/>
          </p:nvPr>
        </p:nvSpPr>
        <p:spPr>
          <a:prstGeom prst="rect">
            <a:avLst/>
          </a:prstGeom>
        </p:spPr>
        <p:txBody>
          <a:bodyPr/>
          <a:lstStyle/>
          <a:p>
            <a:pPr/>
            <a:r>
              <a:t>They have a page dedicated to hosting frontier, open-weight LLMs on their platform.</a:t>
            </a: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13" name="Shape 1213"/>
          <p:cNvSpPr/>
          <p:nvPr>
            <p:ph type="sldImg"/>
          </p:nvPr>
        </p:nvSpPr>
        <p:spPr>
          <a:prstGeom prst="rect">
            <a:avLst/>
          </a:prstGeom>
        </p:spPr>
        <p:txBody>
          <a:bodyPr/>
          <a:lstStyle/>
          <a:p>
            <a:pPr/>
          </a:p>
        </p:txBody>
      </p:sp>
      <p:sp>
        <p:nvSpPr>
          <p:cNvPr id="1214" name="Shape 1214"/>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They also have robust documentation.  Begin by getting access to the NRP itself by following their instructions.</a:t>
            </a:r>
          </a:p>
          <a:p>
            <a:pPr/>
          </a:p>
          <a:p>
            <a:pPr/>
            <a:r>
              <a:t>I highly recommend joining their Slack workspace, as the folks there are very supportive.  I had a response within hours of trying to setup an account.</a:t>
            </a:r>
          </a:p>
          <a:p>
            <a:pPr/>
          </a:p>
          <a:p>
            <a:pPr/>
            <a:r>
              <a:t>I won’t lie.  Once you have an account created, the process by which you go about setting up an API token is not the most obvious.  But then I have not yet gone through the tutorials as linked later here, which I am sure would help.</a:t>
            </a: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19" name="Shape 1219"/>
          <p:cNvSpPr/>
          <p:nvPr>
            <p:ph type="sldImg"/>
          </p:nvPr>
        </p:nvSpPr>
        <p:spPr>
          <a:prstGeom prst="rect">
            <a:avLst/>
          </a:prstGeom>
        </p:spPr>
        <p:txBody>
          <a:bodyPr/>
          <a:lstStyle/>
          <a:p>
            <a:pPr/>
          </a:p>
        </p:txBody>
      </p:sp>
      <p:sp>
        <p:nvSpPr>
          <p:cNvPr id="1220" name="Shape 1220"/>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And here is the beginning of the section of documentation specific to LLMs.</a:t>
            </a: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23" name="Shape 1223"/>
          <p:cNvSpPr/>
          <p:nvPr>
            <p:ph type="sldImg"/>
          </p:nvPr>
        </p:nvSpPr>
        <p:spPr>
          <a:prstGeom prst="rect">
            <a:avLst/>
          </a:prstGeom>
        </p:spPr>
        <p:txBody>
          <a:bodyPr/>
          <a:lstStyle/>
          <a:p>
            <a:pPr/>
          </a:p>
        </p:txBody>
      </p:sp>
      <p:sp>
        <p:nvSpPr>
          <p:cNvPr id="1224" name="Shape 1224"/>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When you log into the NRP, you will be taken to a page like this, where, assuming your institution is part of InCommon, you start typing in your institution’s name.  Once selected, you can have it remember this for future logins.  Then you click the “Log On” button, which takes you to…</a:t>
            </a: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27" name="Shape 1227"/>
          <p:cNvSpPr/>
          <p:nvPr>
            <p:ph type="sldImg"/>
          </p:nvPr>
        </p:nvSpPr>
        <p:spPr>
          <a:prstGeom prst="rect">
            <a:avLst/>
          </a:prstGeom>
        </p:spPr>
        <p:txBody>
          <a:bodyPr/>
          <a:lstStyle/>
          <a:p>
            <a:pPr/>
          </a:p>
        </p:txBody>
      </p:sp>
      <p:sp>
        <p:nvSpPr>
          <p:cNvPr id="1228" name="Shape 1228"/>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your institution’s SSO page.</a:t>
            </a: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31" name="Shape 1231"/>
          <p:cNvSpPr/>
          <p:nvPr>
            <p:ph type="sldImg"/>
          </p:nvPr>
        </p:nvSpPr>
        <p:spPr>
          <a:prstGeom prst="rect">
            <a:avLst/>
          </a:prstGeom>
        </p:spPr>
        <p:txBody>
          <a:bodyPr/>
          <a:lstStyle/>
          <a:p>
            <a:pPr/>
          </a:p>
        </p:txBody>
      </p:sp>
      <p:sp>
        <p:nvSpPr>
          <p:cNvPr id="1232" name="Shape 1232"/>
          <p:cNvSpPr/>
          <p:nvPr>
            <p:ph type="body" sz="quarter" idx="1"/>
          </p:nvPr>
        </p:nvSpPr>
        <p:spPr>
          <a:prstGeom prst="rect">
            <a:avLst/>
          </a:prstGeom>
        </p:spPr>
        <p:txBody>
          <a:bodyPr/>
          <a:lstStyle/>
          <a:p>
            <a:pPr>
              <a:defRPr b="1">
                <a:solidFill>
                  <a:schemeClr val="accent5">
                    <a:hueOff val="-82419"/>
                    <a:satOff val="-9513"/>
                    <a:lumOff val="-16343"/>
                  </a:schemeClr>
                </a:solidFill>
              </a:defRPr>
            </a:pPr>
            <a:r>
              <a:t>—SKIP FOR PRESENTATION—</a:t>
            </a:r>
          </a:p>
          <a:p>
            <a:pPr/>
            <a:r>
              <a:t>Be patient here, as it can take a bit to login.  Once completed, you will be back on the home page, only now you should see in the upper right corner that you are logged in.</a:t>
            </a: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36" name="Shape 1236"/>
          <p:cNvSpPr/>
          <p:nvPr>
            <p:ph type="sldImg"/>
          </p:nvPr>
        </p:nvSpPr>
        <p:spPr>
          <a:prstGeom prst="rect">
            <a:avLst/>
          </a:prstGeom>
        </p:spPr>
        <p:txBody>
          <a:bodyPr/>
          <a:lstStyle/>
          <a:p>
            <a:pPr/>
          </a:p>
        </p:txBody>
      </p:sp>
      <p:sp>
        <p:nvSpPr>
          <p:cNvPr id="1237" name="Shape 1237"/>
          <p:cNvSpPr/>
          <p:nvPr>
            <p:ph type="body" sz="quarter" idx="1"/>
          </p:nvPr>
        </p:nvSpPr>
        <p:spPr>
          <a:prstGeom prst="rect">
            <a:avLst/>
          </a:prstGeom>
        </p:spPr>
        <p:txBody>
          <a:bodyPr/>
          <a:lstStyle/>
          <a:p>
            <a:pPr/>
            <a:r>
              <a:t>Here are some of the main links involved for the NRP.</a:t>
            </a:r>
          </a:p>
          <a:p>
            <a:pPr/>
          </a:p>
          <a:p>
            <a:pPr/>
            <a:r>
              <a:t>I would like to thank Daniel Diaz of UCSD for providing the training links via the NRP Slack.</a:t>
            </a: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41" name="Shape 1241"/>
          <p:cNvSpPr/>
          <p:nvPr>
            <p:ph type="sldImg"/>
          </p:nvPr>
        </p:nvSpPr>
        <p:spPr>
          <a:prstGeom prst="rect">
            <a:avLst/>
          </a:prstGeom>
        </p:spPr>
        <p:txBody>
          <a:bodyPr/>
          <a:lstStyle/>
          <a:p>
            <a:pPr/>
          </a:p>
        </p:txBody>
      </p:sp>
      <p:sp>
        <p:nvSpPr>
          <p:cNvPr id="1242" name="Shape 1242"/>
          <p:cNvSpPr/>
          <p:nvPr>
            <p:ph type="body" sz="quarter" idx="1"/>
          </p:nvPr>
        </p:nvSpPr>
        <p:spPr>
          <a:prstGeom prst="rect">
            <a:avLst/>
          </a:prstGeom>
        </p:spPr>
        <p:txBody>
          <a:bodyPr/>
          <a:lstStyle/>
          <a:p>
            <a:pPr/>
            <a:r>
              <a:t>Another option is OpenRouter.  Probably the most popular AI gateway out there, you can sign up with OpenRouter for free.  OpenRouter offers some 25 free models (with token limits) that lets you get a taste for how they work.  Then it’s a pay-as-you-go setup for access to models across the spectrum.  Interestingly enough, one of the free models recently was Qwen3.8 27B.</a:t>
            </a:r>
          </a:p>
          <a:p>
            <a:pPr/>
          </a:p>
          <a:p>
            <a:pPr/>
            <a:r>
              <a:t>There are a lot of nuances to using an AI gateway which we can’t get into right now.  But used properly, it can be a cheaper option than many of the other API setups.</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amp; Subtitle">
    <p:spTree>
      <p:nvGrpSpPr>
        <p:cNvPr id="1" name=""/>
        <p:cNvGrpSpPr/>
        <p:nvPr/>
      </p:nvGrpSpPr>
      <p:grpSpPr>
        <a:xfrm>
          <a:off x="0" y="0"/>
          <a:ext cx="0" cy="0"/>
          <a:chOff x="0" y="0"/>
          <a:chExt cx="0" cy="0"/>
        </a:xfrm>
      </p:grpSpPr>
      <p:sp>
        <p:nvSpPr>
          <p:cNvPr id="12" name="Title Text"/>
          <p:cNvSpPr txBox="1"/>
          <p:nvPr>
            <p:ph type="title"/>
          </p:nvPr>
        </p:nvSpPr>
        <p:spPr>
          <a:xfrm>
            <a:off x="4566046" y="4107656"/>
            <a:ext cx="15251908" cy="3393282"/>
          </a:xfrm>
          <a:prstGeom prst="rect">
            <a:avLst/>
          </a:prstGeom>
        </p:spPr>
        <p:txBody>
          <a:bodyPr anchor="b"/>
          <a:lstStyle>
            <a:lvl1pPr>
              <a:defRPr sz="11200"/>
            </a:lvl1pPr>
          </a:lstStyle>
          <a:p>
            <a:pPr/>
            <a:r>
              <a:t>Title Text</a:t>
            </a:r>
          </a:p>
        </p:txBody>
      </p:sp>
      <p:sp>
        <p:nvSpPr>
          <p:cNvPr id="13" name="Body Level One…"/>
          <p:cNvSpPr txBox="1"/>
          <p:nvPr>
            <p:ph type="body" sz="quarter" idx="1"/>
          </p:nvPr>
        </p:nvSpPr>
        <p:spPr>
          <a:xfrm>
            <a:off x="4566046" y="7536656"/>
            <a:ext cx="15251908" cy="1940720"/>
          </a:xfrm>
          <a:prstGeom prst="rect">
            <a:avLst/>
          </a:prstGeom>
        </p:spPr>
        <p:txBody>
          <a:bodyPr anchor="t"/>
          <a:lstStyle>
            <a:lvl1pPr marL="0" indent="0" algn="ctr">
              <a:spcBef>
                <a:spcPts val="0"/>
              </a:spcBef>
              <a:buSzTx/>
              <a:buNone/>
              <a:defRPr>
                <a:solidFill>
                  <a:srgbClr val="909696"/>
                </a:solidFill>
              </a:defRPr>
            </a:lvl1pPr>
            <a:lvl2pPr marL="0" indent="0" algn="ctr">
              <a:spcBef>
                <a:spcPts val="0"/>
              </a:spcBef>
              <a:buSzTx/>
              <a:buNone/>
              <a:defRPr>
                <a:solidFill>
                  <a:srgbClr val="909696"/>
                </a:solidFill>
              </a:defRPr>
            </a:lvl2pPr>
            <a:lvl3pPr marL="0" indent="0" algn="ctr">
              <a:spcBef>
                <a:spcPts val="0"/>
              </a:spcBef>
              <a:buSzTx/>
              <a:buNone/>
              <a:defRPr>
                <a:solidFill>
                  <a:srgbClr val="909696"/>
                </a:solidFill>
              </a:defRPr>
            </a:lvl3pPr>
            <a:lvl4pPr marL="0" indent="0" algn="ctr">
              <a:spcBef>
                <a:spcPts val="0"/>
              </a:spcBef>
              <a:buSzTx/>
              <a:buNone/>
              <a:defRPr>
                <a:solidFill>
                  <a:srgbClr val="909696"/>
                </a:solidFill>
              </a:defRPr>
            </a:lvl4pPr>
            <a:lvl5pPr marL="0" indent="0" algn="ctr">
              <a:spcBef>
                <a:spcPts val="0"/>
              </a:spcBef>
              <a:buSzTx/>
              <a:buNone/>
              <a:defRPr>
                <a:solidFill>
                  <a:srgbClr val="909696"/>
                </a:solidFill>
              </a:defRPr>
            </a:lvl5pPr>
          </a:lstStyle>
          <a:p>
            <a:pPr/>
            <a:r>
              <a:t>Body Level One</a:t>
            </a:r>
          </a:p>
          <a:p>
            <a:pPr lvl="1"/>
            <a:r>
              <a:t>Body Level Two</a:t>
            </a:r>
          </a:p>
          <a:p>
            <a:pPr lvl="2"/>
            <a:r>
              <a:t>Body Level Three</a:t>
            </a:r>
          </a:p>
          <a:p>
            <a:pPr lvl="3"/>
            <a:r>
              <a:t>Body Level Four</a:t>
            </a:r>
          </a:p>
          <a:p>
            <a:pPr lvl="4"/>
            <a:r>
              <a:t>Body Level Five</a:t>
            </a:r>
          </a:p>
        </p:txBody>
      </p:sp>
      <p:sp>
        <p:nvSpPr>
          <p:cNvPr id="1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Bullets">
    <p:spTree>
      <p:nvGrpSpPr>
        <p:cNvPr id="1" name=""/>
        <p:cNvGrpSpPr/>
        <p:nvPr/>
      </p:nvGrpSpPr>
      <p:grpSpPr>
        <a:xfrm>
          <a:off x="0" y="0"/>
          <a:ext cx="0" cy="0"/>
          <a:chOff x="0" y="0"/>
          <a:chExt cx="0" cy="0"/>
        </a:xfrm>
      </p:grpSpPr>
      <p:sp>
        <p:nvSpPr>
          <p:cNvPr id="21" name="Title Text"/>
          <p:cNvSpPr txBox="1"/>
          <p:nvPr>
            <p:ph type="title"/>
          </p:nvPr>
        </p:nvSpPr>
        <p:spPr>
          <a:prstGeom prst="rect">
            <a:avLst/>
          </a:prstGeom>
        </p:spPr>
        <p:txBody>
          <a:bodyPr/>
          <a:lstStyle/>
          <a:p>
            <a:pPr/>
            <a:r>
              <a:t>Title Text</a:t>
            </a:r>
          </a:p>
        </p:txBody>
      </p:sp>
      <p:sp>
        <p:nvSpPr>
          <p:cNvPr id="22" name="Body Level One…"/>
          <p:cNvSpPr txBox="1"/>
          <p:nvPr>
            <p:ph type="body" sz="half"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Bullets - 2 Column">
    <p:spTree>
      <p:nvGrpSpPr>
        <p:cNvPr id="1" name=""/>
        <p:cNvGrpSpPr/>
        <p:nvPr/>
      </p:nvGrpSpPr>
      <p:grpSpPr>
        <a:xfrm>
          <a:off x="0" y="0"/>
          <a:ext cx="0" cy="0"/>
          <a:chOff x="0" y="0"/>
          <a:chExt cx="0" cy="0"/>
        </a:xfrm>
      </p:grpSpPr>
      <p:sp>
        <p:nvSpPr>
          <p:cNvPr id="30" name="Title Text"/>
          <p:cNvSpPr txBox="1"/>
          <p:nvPr>
            <p:ph type="title"/>
          </p:nvPr>
        </p:nvSpPr>
        <p:spPr>
          <a:prstGeom prst="rect">
            <a:avLst/>
          </a:prstGeom>
        </p:spPr>
        <p:txBody>
          <a:bodyPr/>
          <a:lstStyle/>
          <a:p>
            <a:pPr/>
            <a:r>
              <a:t>Title Text</a:t>
            </a:r>
          </a:p>
        </p:txBody>
      </p:sp>
      <p:sp>
        <p:nvSpPr>
          <p:cNvPr id="31" name="Body Level One…"/>
          <p:cNvSpPr txBox="1"/>
          <p:nvPr>
            <p:ph type="body" sz="half" idx="1"/>
          </p:nvPr>
        </p:nvSpPr>
        <p:spPr>
          <a:prstGeom prst="rect">
            <a:avLst/>
          </a:prstGeom>
        </p:spPr>
        <p:txBody>
          <a:bodyPr numCol="2" spcCol="762595" anchor="t"/>
          <a:lstStyle>
            <a:lvl1pPr marL="975177" indent="-632277">
              <a:defRPr sz="4400"/>
            </a:lvl1pPr>
            <a:lvl2pPr marL="1500110" indent="-632277">
              <a:defRPr sz="4400"/>
            </a:lvl2pPr>
            <a:lvl3pPr marL="2008110" indent="-632277">
              <a:defRPr sz="4400"/>
            </a:lvl3pPr>
            <a:lvl4pPr marL="2533044" indent="-632277">
              <a:defRPr sz="4400"/>
            </a:lvl4pPr>
            <a:lvl5pPr marL="3057977" indent="-632277">
              <a:defRPr sz="4400"/>
            </a:lvl5pPr>
          </a:lstStyle>
          <a:p>
            <a:pPr/>
            <a:r>
              <a:t>Body Level One</a:t>
            </a:r>
          </a:p>
          <a:p>
            <a:pPr lvl="1"/>
            <a:r>
              <a:t>Body Level Two</a:t>
            </a:r>
          </a:p>
          <a:p>
            <a:pPr lvl="2"/>
            <a:r>
              <a:t>Body Level Three</a:t>
            </a:r>
          </a:p>
          <a:p>
            <a:pPr lvl="3"/>
            <a:r>
              <a:t>Body Level Four</a:t>
            </a:r>
          </a:p>
          <a:p>
            <a:pPr lvl="4"/>
            <a:r>
              <a:t>Body Level Five</a:t>
            </a:r>
          </a:p>
        </p:txBody>
      </p:sp>
      <p:sp>
        <p:nvSpPr>
          <p:cNvPr id="3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ullets">
    <p:spTree>
      <p:nvGrpSpPr>
        <p:cNvPr id="1" name=""/>
        <p:cNvGrpSpPr/>
        <p:nvPr/>
      </p:nvGrpSpPr>
      <p:grpSpPr>
        <a:xfrm>
          <a:off x="0" y="0"/>
          <a:ext cx="0" cy="0"/>
          <a:chOff x="0" y="0"/>
          <a:chExt cx="0" cy="0"/>
        </a:xfrm>
      </p:grpSpPr>
      <p:sp>
        <p:nvSpPr>
          <p:cNvPr id="39" name="Body Level One…"/>
          <p:cNvSpPr txBox="1"/>
          <p:nvPr>
            <p:ph type="body" idx="1"/>
          </p:nvPr>
        </p:nvSpPr>
        <p:spPr>
          <a:xfrm>
            <a:off x="4566046" y="1232296"/>
            <a:ext cx="15251908" cy="1125140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4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 Top">
    <p:spTree>
      <p:nvGrpSpPr>
        <p:cNvPr id="1" name=""/>
        <p:cNvGrpSpPr/>
        <p:nvPr/>
      </p:nvGrpSpPr>
      <p:grpSpPr>
        <a:xfrm>
          <a:off x="0" y="0"/>
          <a:ext cx="0" cy="0"/>
          <a:chOff x="0" y="0"/>
          <a:chExt cx="0" cy="0"/>
        </a:xfrm>
      </p:grpSpPr>
      <p:sp>
        <p:nvSpPr>
          <p:cNvPr id="54" name="Title Text"/>
          <p:cNvSpPr txBox="1"/>
          <p:nvPr>
            <p:ph type="title"/>
          </p:nvPr>
        </p:nvSpPr>
        <p:spPr>
          <a:prstGeom prst="rect">
            <a:avLst/>
          </a:prstGeom>
        </p:spPr>
        <p:txBody>
          <a:bodyPr/>
          <a:lstStyle/>
          <a:p>
            <a:pPr/>
            <a:r>
              <a:t>Title Text</a:t>
            </a:r>
          </a:p>
        </p:txBody>
      </p:sp>
      <p:sp>
        <p:nvSpPr>
          <p:cNvPr id="5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 Center">
    <p:spTree>
      <p:nvGrpSpPr>
        <p:cNvPr id="1" name=""/>
        <p:cNvGrpSpPr/>
        <p:nvPr/>
      </p:nvGrpSpPr>
      <p:grpSpPr>
        <a:xfrm>
          <a:off x="0" y="0"/>
          <a:ext cx="0" cy="0"/>
          <a:chOff x="0" y="0"/>
          <a:chExt cx="0" cy="0"/>
        </a:xfrm>
      </p:grpSpPr>
      <p:sp>
        <p:nvSpPr>
          <p:cNvPr id="62" name="Title Text"/>
          <p:cNvSpPr txBox="1"/>
          <p:nvPr>
            <p:ph type="title"/>
          </p:nvPr>
        </p:nvSpPr>
        <p:spPr>
          <a:xfrm>
            <a:off x="4566046" y="4179093"/>
            <a:ext cx="15251908" cy="5357814"/>
          </a:xfrm>
          <a:prstGeom prst="rect">
            <a:avLst/>
          </a:prstGeom>
        </p:spPr>
        <p:txBody>
          <a:bodyPr/>
          <a:lstStyle>
            <a:lvl1pPr>
              <a:defRPr sz="11200"/>
            </a:lvl1pPr>
          </a:lstStyle>
          <a:p>
            <a:pPr/>
            <a:r>
              <a:t>Title Text</a:t>
            </a:r>
          </a:p>
        </p:txBody>
      </p:sp>
      <p:sp>
        <p:nvSpPr>
          <p:cNvPr id="6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 Horizontal">
    <p:spTree>
      <p:nvGrpSpPr>
        <p:cNvPr id="1" name=""/>
        <p:cNvGrpSpPr/>
        <p:nvPr/>
      </p:nvGrpSpPr>
      <p:grpSpPr>
        <a:xfrm>
          <a:off x="0" y="0"/>
          <a:ext cx="0" cy="0"/>
          <a:chOff x="0" y="0"/>
          <a:chExt cx="0" cy="0"/>
        </a:xfrm>
      </p:grpSpPr>
      <p:sp>
        <p:nvSpPr>
          <p:cNvPr id="70" name="Image"/>
          <p:cNvSpPr/>
          <p:nvPr>
            <p:ph type="pic" sz="half" idx="21"/>
          </p:nvPr>
        </p:nvSpPr>
        <p:spPr>
          <a:xfrm>
            <a:off x="5744765" y="1339453"/>
            <a:ext cx="12900365" cy="8572501"/>
          </a:xfrm>
          <a:prstGeom prst="rect">
            <a:avLst/>
          </a:prstGeom>
          <a:ln w="9525">
            <a:round/>
          </a:ln>
          <a:effectLst>
            <a:outerShdw sx="100000" sy="100000" kx="0" ky="0" algn="b" rotWithShape="0" blurRad="355600" dist="355600" dir="5400000">
              <a:srgbClr val="000000">
                <a:alpha val="75000"/>
              </a:srgbClr>
            </a:outerShdw>
          </a:effectLst>
        </p:spPr>
        <p:txBody>
          <a:bodyPr lIns="91439" tIns="45719" rIns="91439" bIns="45719" anchor="t"/>
          <a:lstStyle/>
          <a:p>
            <a:pPr/>
          </a:p>
        </p:txBody>
      </p:sp>
      <p:sp>
        <p:nvSpPr>
          <p:cNvPr id="71" name="Title Text"/>
          <p:cNvSpPr txBox="1"/>
          <p:nvPr>
            <p:ph type="title"/>
          </p:nvPr>
        </p:nvSpPr>
        <p:spPr>
          <a:xfrm>
            <a:off x="4566046" y="10519171"/>
            <a:ext cx="15251908" cy="2053829"/>
          </a:xfrm>
          <a:prstGeom prst="rect">
            <a:avLst/>
          </a:prstGeom>
        </p:spPr>
        <p:txBody>
          <a:bodyPr/>
          <a:lstStyle>
            <a:lvl1pPr>
              <a:defRPr sz="11200"/>
            </a:lvl1pPr>
          </a:lstStyle>
          <a:p>
            <a:pPr/>
            <a:r>
              <a:t>Title Text</a:t>
            </a:r>
          </a:p>
        </p:txBody>
      </p:sp>
      <p:sp>
        <p:nvSpPr>
          <p:cNvPr id="7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 6 Up">
    <p:spTree>
      <p:nvGrpSpPr>
        <p:cNvPr id="1" name=""/>
        <p:cNvGrpSpPr/>
        <p:nvPr/>
      </p:nvGrpSpPr>
      <p:grpSpPr>
        <a:xfrm>
          <a:off x="0" y="0"/>
          <a:ext cx="0" cy="0"/>
          <a:chOff x="0" y="0"/>
          <a:chExt cx="0" cy="0"/>
        </a:xfrm>
      </p:grpSpPr>
      <p:sp>
        <p:nvSpPr>
          <p:cNvPr id="79" name="Image"/>
          <p:cNvSpPr/>
          <p:nvPr>
            <p:ph type="pic" sz="quarter" idx="21"/>
          </p:nvPr>
        </p:nvSpPr>
        <p:spPr>
          <a:xfrm>
            <a:off x="9780984" y="1464468"/>
            <a:ext cx="4822032" cy="3214689"/>
          </a:xfrm>
          <a:prstGeom prst="rect">
            <a:avLst/>
          </a:prstGeom>
          <a:ln w="9525">
            <a:round/>
          </a:ln>
          <a:effectLst>
            <a:outerShdw sx="100000" sy="100000" kx="0" ky="0" algn="b" rotWithShape="0" blurRad="355600" dist="355600" dir="5400000">
              <a:srgbClr val="000000">
                <a:alpha val="75000"/>
              </a:srgbClr>
            </a:outerShdw>
          </a:effectLst>
        </p:spPr>
        <p:txBody>
          <a:bodyPr lIns="91439" tIns="45719" rIns="91439" bIns="45719" anchor="t"/>
          <a:lstStyle/>
          <a:p>
            <a:pPr/>
          </a:p>
        </p:txBody>
      </p:sp>
      <p:sp>
        <p:nvSpPr>
          <p:cNvPr id="80" name="Image"/>
          <p:cNvSpPr/>
          <p:nvPr>
            <p:ph type="pic" sz="quarter" idx="22"/>
          </p:nvPr>
        </p:nvSpPr>
        <p:spPr>
          <a:xfrm>
            <a:off x="4655343" y="1464468"/>
            <a:ext cx="4837638" cy="3214689"/>
          </a:xfrm>
          <a:prstGeom prst="rect">
            <a:avLst/>
          </a:prstGeom>
          <a:ln w="9525">
            <a:round/>
          </a:ln>
          <a:effectLst>
            <a:outerShdw sx="100000" sy="100000" kx="0" ky="0" algn="b" rotWithShape="0" blurRad="355600" dist="355600" dir="5400000">
              <a:srgbClr val="000000">
                <a:alpha val="75000"/>
              </a:srgbClr>
            </a:outerShdw>
          </a:effectLst>
        </p:spPr>
        <p:txBody>
          <a:bodyPr lIns="91439" tIns="45719" rIns="91439" bIns="45719" anchor="t"/>
          <a:lstStyle/>
          <a:p>
            <a:pPr/>
          </a:p>
        </p:txBody>
      </p:sp>
      <p:sp>
        <p:nvSpPr>
          <p:cNvPr id="81" name="Image"/>
          <p:cNvSpPr/>
          <p:nvPr>
            <p:ph type="pic" sz="quarter" idx="23"/>
          </p:nvPr>
        </p:nvSpPr>
        <p:spPr>
          <a:xfrm>
            <a:off x="14906625" y="1464468"/>
            <a:ext cx="4839891" cy="3214689"/>
          </a:xfrm>
          <a:prstGeom prst="rect">
            <a:avLst/>
          </a:prstGeom>
          <a:ln w="9525">
            <a:round/>
          </a:ln>
          <a:effectLst>
            <a:outerShdw sx="100000" sy="100000" kx="0" ky="0" algn="b" rotWithShape="0" blurRad="355600" dist="355600" dir="5400000">
              <a:srgbClr val="000000">
                <a:alpha val="75000"/>
              </a:srgbClr>
            </a:outerShdw>
          </a:effectLst>
        </p:spPr>
        <p:txBody>
          <a:bodyPr lIns="91439" tIns="45719" rIns="91439" bIns="45719" anchor="t"/>
          <a:lstStyle/>
          <a:p>
            <a:pPr/>
          </a:p>
        </p:txBody>
      </p:sp>
      <p:sp>
        <p:nvSpPr>
          <p:cNvPr id="82" name="Image"/>
          <p:cNvSpPr/>
          <p:nvPr>
            <p:ph type="pic" sz="quarter" idx="24"/>
          </p:nvPr>
        </p:nvSpPr>
        <p:spPr>
          <a:xfrm>
            <a:off x="10048875" y="5429250"/>
            <a:ext cx="4286250" cy="3539106"/>
          </a:xfrm>
          <a:prstGeom prst="rect">
            <a:avLst/>
          </a:prstGeom>
          <a:ln w="9525">
            <a:round/>
          </a:ln>
          <a:effectLst>
            <a:outerShdw sx="100000" sy="100000" kx="0" ky="0" algn="b" rotWithShape="0" blurRad="355600" dist="355600" dir="5400000">
              <a:srgbClr val="000000">
                <a:alpha val="75000"/>
              </a:srgbClr>
            </a:outerShdw>
          </a:effectLst>
        </p:spPr>
        <p:txBody>
          <a:bodyPr lIns="91439" tIns="45719" rIns="91439" bIns="45719" anchor="t"/>
          <a:lstStyle/>
          <a:p>
            <a:pPr/>
          </a:p>
        </p:txBody>
      </p:sp>
      <p:sp>
        <p:nvSpPr>
          <p:cNvPr id="83" name="Image"/>
          <p:cNvSpPr/>
          <p:nvPr>
            <p:ph type="pic" sz="quarter" idx="25"/>
          </p:nvPr>
        </p:nvSpPr>
        <p:spPr>
          <a:xfrm>
            <a:off x="4637484" y="5589984"/>
            <a:ext cx="4848821" cy="3214688"/>
          </a:xfrm>
          <a:prstGeom prst="rect">
            <a:avLst/>
          </a:prstGeom>
          <a:ln w="9525">
            <a:round/>
          </a:ln>
          <a:effectLst>
            <a:outerShdw sx="100000" sy="100000" kx="0" ky="0" algn="b" rotWithShape="0" blurRad="355600" dist="355600" dir="5400000">
              <a:srgbClr val="000000">
                <a:alpha val="75000"/>
              </a:srgbClr>
            </a:outerShdw>
          </a:effectLst>
        </p:spPr>
        <p:txBody>
          <a:bodyPr lIns="91439" tIns="45719" rIns="91439" bIns="45719" anchor="t"/>
          <a:lstStyle/>
          <a:p>
            <a:pPr/>
          </a:p>
        </p:txBody>
      </p:sp>
      <p:sp>
        <p:nvSpPr>
          <p:cNvPr id="84" name="Image"/>
          <p:cNvSpPr/>
          <p:nvPr>
            <p:ph type="pic" sz="quarter" idx="26"/>
          </p:nvPr>
        </p:nvSpPr>
        <p:spPr>
          <a:xfrm>
            <a:off x="14888765" y="5589984"/>
            <a:ext cx="4848821" cy="3214688"/>
          </a:xfrm>
          <a:prstGeom prst="rect">
            <a:avLst/>
          </a:prstGeom>
          <a:ln w="9525">
            <a:round/>
          </a:ln>
          <a:effectLst>
            <a:outerShdw sx="100000" sy="100000" kx="0" ky="0" algn="b" rotWithShape="0" blurRad="355600" dist="355600" dir="5400000">
              <a:srgbClr val="000000">
                <a:alpha val="75000"/>
              </a:srgbClr>
            </a:outerShdw>
          </a:effectLst>
        </p:spPr>
        <p:txBody>
          <a:bodyPr lIns="91439" tIns="45719" rIns="91439" bIns="45719" anchor="t"/>
          <a:lstStyle/>
          <a:p>
            <a:pPr/>
          </a:p>
        </p:txBody>
      </p:sp>
      <p:sp>
        <p:nvSpPr>
          <p:cNvPr id="85" name="Title Text"/>
          <p:cNvSpPr txBox="1"/>
          <p:nvPr>
            <p:ph type="title"/>
          </p:nvPr>
        </p:nvSpPr>
        <p:spPr>
          <a:xfrm>
            <a:off x="4566046" y="10519171"/>
            <a:ext cx="15251908" cy="2053829"/>
          </a:xfrm>
          <a:prstGeom prst="rect">
            <a:avLst/>
          </a:prstGeom>
        </p:spPr>
        <p:txBody>
          <a:bodyPr/>
          <a:lstStyle>
            <a:lvl1pPr>
              <a:defRPr sz="11200"/>
            </a:lvl1pPr>
          </a:lstStyle>
          <a:p>
            <a:pPr/>
            <a:r>
              <a:t>Title Text</a:t>
            </a:r>
          </a:p>
        </p:txBody>
      </p:sp>
      <p:sp>
        <p:nvSpPr>
          <p:cNvPr id="8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 Vertical">
    <p:spTree>
      <p:nvGrpSpPr>
        <p:cNvPr id="1" name=""/>
        <p:cNvGrpSpPr/>
        <p:nvPr/>
      </p:nvGrpSpPr>
      <p:grpSpPr>
        <a:xfrm>
          <a:off x="0" y="0"/>
          <a:ext cx="0" cy="0"/>
          <a:chOff x="0" y="0"/>
          <a:chExt cx="0" cy="0"/>
        </a:xfrm>
      </p:grpSpPr>
      <p:sp>
        <p:nvSpPr>
          <p:cNvPr id="93" name="Image"/>
          <p:cNvSpPr/>
          <p:nvPr>
            <p:ph type="pic" sz="quarter" idx="21"/>
          </p:nvPr>
        </p:nvSpPr>
        <p:spPr>
          <a:xfrm>
            <a:off x="11495484" y="3643312"/>
            <a:ext cx="9675274" cy="6429376"/>
          </a:xfrm>
          <a:prstGeom prst="rect">
            <a:avLst/>
          </a:prstGeom>
          <a:ln w="9525">
            <a:round/>
          </a:ln>
          <a:effectLst>
            <a:outerShdw sx="100000" sy="100000" kx="0" ky="0" algn="b" rotWithShape="0" blurRad="355600" dist="355600" dir="5400000">
              <a:srgbClr val="000000">
                <a:alpha val="75000"/>
              </a:srgbClr>
            </a:outerShdw>
          </a:effectLst>
        </p:spPr>
        <p:txBody>
          <a:bodyPr lIns="91439" tIns="45719" rIns="91439" bIns="45719" anchor="t"/>
          <a:lstStyle/>
          <a:p>
            <a:pPr/>
          </a:p>
        </p:txBody>
      </p:sp>
      <p:sp>
        <p:nvSpPr>
          <p:cNvPr id="94" name="Title Text"/>
          <p:cNvSpPr txBox="1"/>
          <p:nvPr>
            <p:ph type="title"/>
          </p:nvPr>
        </p:nvSpPr>
        <p:spPr>
          <a:xfrm>
            <a:off x="3744515" y="2339578"/>
            <a:ext cx="7947423" cy="4643438"/>
          </a:xfrm>
          <a:prstGeom prst="rect">
            <a:avLst/>
          </a:prstGeom>
        </p:spPr>
        <p:txBody>
          <a:bodyPr anchor="b"/>
          <a:lstStyle/>
          <a:p>
            <a:pPr/>
            <a:r>
              <a:t>Title Text</a:t>
            </a:r>
          </a:p>
        </p:txBody>
      </p:sp>
      <p:sp>
        <p:nvSpPr>
          <p:cNvPr id="95" name="Body Level One…"/>
          <p:cNvSpPr txBox="1"/>
          <p:nvPr>
            <p:ph type="body" sz="quarter" idx="1"/>
          </p:nvPr>
        </p:nvSpPr>
        <p:spPr>
          <a:xfrm>
            <a:off x="3744515" y="7018734"/>
            <a:ext cx="7947423" cy="4321970"/>
          </a:xfrm>
          <a:prstGeom prst="rect">
            <a:avLst/>
          </a:prstGeom>
        </p:spPr>
        <p:txBody>
          <a:bodyPr anchor="t"/>
          <a:lstStyle>
            <a:lvl1pPr marL="0" indent="0" algn="ctr">
              <a:spcBef>
                <a:spcPts val="0"/>
              </a:spcBef>
              <a:buSzTx/>
              <a:buNone/>
              <a:defRPr sz="7000">
                <a:solidFill>
                  <a:srgbClr val="909696"/>
                </a:solidFill>
              </a:defRPr>
            </a:lvl1pPr>
            <a:lvl2pPr marL="0" indent="0" algn="ctr">
              <a:spcBef>
                <a:spcPts val="0"/>
              </a:spcBef>
              <a:buSzTx/>
              <a:buNone/>
              <a:defRPr sz="7000">
                <a:solidFill>
                  <a:srgbClr val="909696"/>
                </a:solidFill>
              </a:defRPr>
            </a:lvl2pPr>
            <a:lvl3pPr marL="0" indent="0" algn="ctr">
              <a:spcBef>
                <a:spcPts val="0"/>
              </a:spcBef>
              <a:buSzTx/>
              <a:buNone/>
              <a:defRPr sz="7000">
                <a:solidFill>
                  <a:srgbClr val="909696"/>
                </a:solidFill>
              </a:defRPr>
            </a:lvl3pPr>
            <a:lvl4pPr marL="0" indent="0" algn="ctr">
              <a:spcBef>
                <a:spcPts val="0"/>
              </a:spcBef>
              <a:buSzTx/>
              <a:buNone/>
              <a:defRPr sz="7000">
                <a:solidFill>
                  <a:srgbClr val="909696"/>
                </a:solidFill>
              </a:defRPr>
            </a:lvl4pPr>
            <a:lvl5pPr marL="0" indent="0" algn="ctr">
              <a:spcBef>
                <a:spcPts val="0"/>
              </a:spcBef>
              <a:buSzTx/>
              <a:buNone/>
              <a:defRPr sz="7000">
                <a:solidFill>
                  <a:srgbClr val="909696"/>
                </a:solidFill>
              </a:defRPr>
            </a:lvl5pPr>
          </a:lstStyle>
          <a:p>
            <a:pPr/>
            <a:r>
              <a:t>Body Level One</a:t>
            </a:r>
          </a:p>
          <a:p>
            <a:pPr lvl="1"/>
            <a:r>
              <a:t>Body Level Two</a:t>
            </a:r>
          </a:p>
          <a:p>
            <a:pPr lvl="2"/>
            <a:r>
              <a:t>Body Level Three</a:t>
            </a:r>
          </a:p>
          <a:p>
            <a:pPr lvl="3"/>
            <a:r>
              <a:t>Body Level Four</a:t>
            </a:r>
          </a:p>
          <a:p>
            <a:pPr lvl="4"/>
            <a:r>
              <a:t>Body Level Five</a:t>
            </a:r>
          </a:p>
        </p:txBody>
      </p:sp>
      <p:sp>
        <p:nvSpPr>
          <p:cNvPr id="9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Bullets &amp; Photo">
    <p:spTree>
      <p:nvGrpSpPr>
        <p:cNvPr id="1" name=""/>
        <p:cNvGrpSpPr/>
        <p:nvPr/>
      </p:nvGrpSpPr>
      <p:grpSpPr>
        <a:xfrm>
          <a:off x="0" y="0"/>
          <a:ext cx="0" cy="0"/>
          <a:chOff x="0" y="0"/>
          <a:chExt cx="0" cy="0"/>
        </a:xfrm>
      </p:grpSpPr>
      <p:sp>
        <p:nvSpPr>
          <p:cNvPr id="103" name="Image"/>
          <p:cNvSpPr/>
          <p:nvPr>
            <p:ph type="pic" sz="quarter" idx="21"/>
          </p:nvPr>
        </p:nvSpPr>
        <p:spPr>
          <a:xfrm>
            <a:off x="11495484" y="4643437"/>
            <a:ext cx="9675274" cy="6429376"/>
          </a:xfrm>
          <a:prstGeom prst="rect">
            <a:avLst/>
          </a:prstGeom>
          <a:ln w="9525">
            <a:round/>
          </a:ln>
          <a:effectLst>
            <a:outerShdw sx="100000" sy="100000" kx="0" ky="0" algn="b" rotWithShape="0" blurRad="355600" dist="355600" dir="5400000">
              <a:srgbClr val="000000">
                <a:alpha val="75000"/>
              </a:srgbClr>
            </a:outerShdw>
          </a:effectLst>
        </p:spPr>
        <p:txBody>
          <a:bodyPr lIns="91439" tIns="45719" rIns="91439" bIns="45719" anchor="t"/>
          <a:lstStyle/>
          <a:p>
            <a:pPr/>
          </a:p>
        </p:txBody>
      </p:sp>
      <p:sp>
        <p:nvSpPr>
          <p:cNvPr id="104" name="Title Text"/>
          <p:cNvSpPr txBox="1"/>
          <p:nvPr>
            <p:ph type="title"/>
          </p:nvPr>
        </p:nvSpPr>
        <p:spPr>
          <a:prstGeom prst="rect">
            <a:avLst/>
          </a:prstGeom>
        </p:spPr>
        <p:txBody>
          <a:bodyPr/>
          <a:lstStyle/>
          <a:p>
            <a:pPr/>
            <a:r>
              <a:t>Title Text</a:t>
            </a:r>
          </a:p>
        </p:txBody>
      </p:sp>
      <p:sp>
        <p:nvSpPr>
          <p:cNvPr id="105" name="Body Level One…"/>
          <p:cNvSpPr txBox="1"/>
          <p:nvPr>
            <p:ph type="body" sz="quarter" idx="1"/>
          </p:nvPr>
        </p:nvSpPr>
        <p:spPr>
          <a:xfrm>
            <a:off x="4566046" y="3554015"/>
            <a:ext cx="7358064" cy="8590360"/>
          </a:xfrm>
          <a:prstGeom prst="rect">
            <a:avLst/>
          </a:prstGeom>
        </p:spPr>
        <p:txBody>
          <a:bodyPr/>
          <a:lstStyle>
            <a:lvl1pPr marL="975177" indent="-632277">
              <a:defRPr sz="4400"/>
            </a:lvl1pPr>
            <a:lvl2pPr marL="1500110" indent="-632277">
              <a:defRPr sz="4400"/>
            </a:lvl2pPr>
            <a:lvl3pPr marL="2008110" indent="-632277">
              <a:defRPr sz="4400"/>
            </a:lvl3pPr>
            <a:lvl4pPr marL="2533044" indent="-632277">
              <a:defRPr sz="4400"/>
            </a:lvl4pPr>
            <a:lvl5pPr marL="3057977" indent="-632277">
              <a:defRPr sz="4400"/>
            </a:lvl5pPr>
          </a:lstStyle>
          <a:p>
            <a:pPr/>
            <a:r>
              <a:t>Body Level One</a:t>
            </a:r>
          </a:p>
          <a:p>
            <a:pPr lvl="1"/>
            <a:r>
              <a:t>Body Level Two</a:t>
            </a:r>
          </a:p>
          <a:p>
            <a:pPr lvl="2"/>
            <a:r>
              <a:t>Body Level Three</a:t>
            </a:r>
          </a:p>
          <a:p>
            <a:pPr lvl="3"/>
            <a:r>
              <a:t>Body Level Four</a:t>
            </a:r>
          </a:p>
          <a:p>
            <a:pPr lvl="4"/>
            <a:r>
              <a:t>Body Level Five</a:t>
            </a:r>
          </a:p>
        </p:txBody>
      </p:sp>
      <p:sp>
        <p:nvSpPr>
          <p:cNvPr id="10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Bullets - Left">
    <p:spTree>
      <p:nvGrpSpPr>
        <p:cNvPr id="1" name=""/>
        <p:cNvGrpSpPr/>
        <p:nvPr/>
      </p:nvGrpSpPr>
      <p:grpSpPr>
        <a:xfrm>
          <a:off x="0" y="0"/>
          <a:ext cx="0" cy="0"/>
          <a:chOff x="0" y="0"/>
          <a:chExt cx="0" cy="0"/>
        </a:xfrm>
      </p:grpSpPr>
      <p:sp>
        <p:nvSpPr>
          <p:cNvPr id="113" name="Title Text"/>
          <p:cNvSpPr txBox="1"/>
          <p:nvPr>
            <p:ph type="title"/>
          </p:nvPr>
        </p:nvSpPr>
        <p:spPr>
          <a:prstGeom prst="rect">
            <a:avLst/>
          </a:prstGeom>
        </p:spPr>
        <p:txBody>
          <a:bodyPr/>
          <a:lstStyle/>
          <a:p>
            <a:pPr/>
            <a:r>
              <a:t>Title Text</a:t>
            </a:r>
          </a:p>
        </p:txBody>
      </p:sp>
      <p:sp>
        <p:nvSpPr>
          <p:cNvPr id="114" name="Body Level One…"/>
          <p:cNvSpPr txBox="1"/>
          <p:nvPr>
            <p:ph type="body" sz="quarter" idx="1"/>
          </p:nvPr>
        </p:nvSpPr>
        <p:spPr>
          <a:xfrm>
            <a:off x="4566046" y="3554015"/>
            <a:ext cx="7358064" cy="8590360"/>
          </a:xfrm>
          <a:prstGeom prst="rect">
            <a:avLst/>
          </a:prstGeom>
        </p:spPr>
        <p:txBody>
          <a:bodyPr/>
          <a:lstStyle>
            <a:lvl1pPr marL="975177" indent="-632277">
              <a:defRPr sz="4400"/>
            </a:lvl1pPr>
            <a:lvl2pPr marL="1500110" indent="-632277">
              <a:defRPr sz="4400"/>
            </a:lvl2pPr>
            <a:lvl3pPr marL="2008110" indent="-632277">
              <a:defRPr sz="4400"/>
            </a:lvl3pPr>
            <a:lvl4pPr marL="2533044" indent="-632277">
              <a:defRPr sz="4400"/>
            </a:lvl4pPr>
            <a:lvl5pPr marL="3057977" indent="-632277">
              <a:defRPr sz="4400"/>
            </a:lvl5pPr>
          </a:lstStyle>
          <a:p>
            <a:pPr/>
            <a:r>
              <a:t>Body Level One</a:t>
            </a:r>
          </a:p>
          <a:p>
            <a:pPr lvl="1"/>
            <a:r>
              <a:t>Body Level Two</a:t>
            </a:r>
          </a:p>
          <a:p>
            <a:pPr lvl="2"/>
            <a:r>
              <a:t>Body Level Three</a:t>
            </a:r>
          </a:p>
          <a:p>
            <a:pPr lvl="3"/>
            <a:r>
              <a:t>Body Level Four</a:t>
            </a:r>
          </a:p>
          <a:p>
            <a:pPr lvl="4"/>
            <a:r>
              <a:t>Body Level Five</a:t>
            </a:r>
          </a:p>
        </p:txBody>
      </p:sp>
      <p:sp>
        <p:nvSpPr>
          <p:cNvPr id="1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Bullets - Right">
    <p:spTree>
      <p:nvGrpSpPr>
        <p:cNvPr id="1" name=""/>
        <p:cNvGrpSpPr/>
        <p:nvPr/>
      </p:nvGrpSpPr>
      <p:grpSpPr>
        <a:xfrm>
          <a:off x="0" y="0"/>
          <a:ext cx="0" cy="0"/>
          <a:chOff x="0" y="0"/>
          <a:chExt cx="0" cy="0"/>
        </a:xfrm>
      </p:grpSpPr>
      <p:sp>
        <p:nvSpPr>
          <p:cNvPr id="122" name="Title Text"/>
          <p:cNvSpPr txBox="1"/>
          <p:nvPr>
            <p:ph type="title"/>
          </p:nvPr>
        </p:nvSpPr>
        <p:spPr>
          <a:prstGeom prst="rect">
            <a:avLst/>
          </a:prstGeom>
        </p:spPr>
        <p:txBody>
          <a:bodyPr/>
          <a:lstStyle/>
          <a:p>
            <a:pPr/>
            <a:r>
              <a:t>Title Text</a:t>
            </a:r>
          </a:p>
        </p:txBody>
      </p:sp>
      <p:sp>
        <p:nvSpPr>
          <p:cNvPr id="123" name="Body Level One…"/>
          <p:cNvSpPr txBox="1"/>
          <p:nvPr>
            <p:ph type="body" sz="quarter" idx="1"/>
          </p:nvPr>
        </p:nvSpPr>
        <p:spPr>
          <a:xfrm>
            <a:off x="13977937" y="3554015"/>
            <a:ext cx="5840017" cy="8590360"/>
          </a:xfrm>
          <a:prstGeom prst="rect">
            <a:avLst/>
          </a:prstGeom>
        </p:spPr>
        <p:txBody>
          <a:bodyPr/>
          <a:lstStyle>
            <a:lvl1pPr marL="975177" indent="-632277">
              <a:defRPr sz="4400"/>
            </a:lvl1pPr>
            <a:lvl2pPr marL="1500110" indent="-632277">
              <a:defRPr sz="4400"/>
            </a:lvl2pPr>
            <a:lvl3pPr marL="2008110" indent="-632277">
              <a:defRPr sz="4400"/>
            </a:lvl3pPr>
            <a:lvl4pPr marL="2533044" indent="-632277">
              <a:defRPr sz="4400"/>
            </a:lvl4pPr>
            <a:lvl5pPr marL="3057977" indent="-632277">
              <a:defRPr sz="4400"/>
            </a:lvl5pPr>
          </a:lstStyle>
          <a:p>
            <a:pPr/>
            <a:r>
              <a:t>Body Level One</a:t>
            </a:r>
          </a:p>
          <a:p>
            <a:pPr lvl="1"/>
            <a:r>
              <a:t>Body Level Two</a:t>
            </a:r>
          </a:p>
          <a:p>
            <a:pPr lvl="2"/>
            <a:r>
              <a:t>Body Level Three</a:t>
            </a:r>
          </a:p>
          <a:p>
            <a:pPr lvl="3"/>
            <a:r>
              <a:t>Body Level Four</a:t>
            </a:r>
          </a:p>
          <a:p>
            <a:pPr lvl="4"/>
            <a:r>
              <a:t>Body Level Five</a:t>
            </a:r>
          </a:p>
        </p:txBody>
      </p:sp>
      <p:sp>
        <p:nvSpPr>
          <p:cNvPr id="12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gradFill flip="none" rotWithShape="1">
          <a:gsLst>
            <a:gs pos="0">
              <a:srgbClr val="A9A9A9"/>
            </a:gs>
            <a:gs pos="100000">
              <a:srgbClr val="000000"/>
            </a:gs>
          </a:gsLst>
          <a:lin ang="12900000" scaled="0"/>
        </a:gradFill>
      </p:bgPr>
    </p:bg>
    <p:spTree>
      <p:nvGrpSpPr>
        <p:cNvPr id="1" name=""/>
        <p:cNvGrpSpPr/>
        <p:nvPr/>
      </p:nvGrpSpPr>
      <p:grpSpPr>
        <a:xfrm>
          <a:off x="0" y="0"/>
          <a:ext cx="0" cy="0"/>
          <a:chOff x="0" y="0"/>
          <a:chExt cx="0" cy="0"/>
        </a:xfrm>
      </p:grpSpPr>
      <p:sp>
        <p:nvSpPr>
          <p:cNvPr id="2" name="Title Text"/>
          <p:cNvSpPr txBox="1"/>
          <p:nvPr>
            <p:ph type="title"/>
          </p:nvPr>
        </p:nvSpPr>
        <p:spPr>
          <a:xfrm>
            <a:off x="4566046" y="214312"/>
            <a:ext cx="15251908" cy="2946798"/>
          </a:xfrm>
          <a:prstGeom prst="rect">
            <a:avLst/>
          </a:prstGeom>
          <a:ln w="12700">
            <a:miter lim="400000"/>
          </a:ln>
          <a:extLst>
            <a:ext uri="{C572A759-6A51-4108-AA02-DFA0A04FC94B}">
              <ma14:wrappingTextBoxFlag xmlns:ma14="http://schemas.microsoft.com/office/mac/drawingml/2011/main" val="1"/>
            </a:ext>
          </a:extLst>
        </p:spPr>
        <p:txBody>
          <a:bodyPr lIns="71437" tIns="71437" rIns="71437" bIns="71437" anchor="ctr"/>
          <a:lstStyle/>
          <a:p>
            <a:pPr/>
            <a:r>
              <a:t>Title Text</a:t>
            </a:r>
          </a:p>
        </p:txBody>
      </p:sp>
      <p:sp>
        <p:nvSpPr>
          <p:cNvPr id="3" name="Body Level One…"/>
          <p:cNvSpPr txBox="1"/>
          <p:nvPr>
            <p:ph type="body" idx="1"/>
          </p:nvPr>
        </p:nvSpPr>
        <p:spPr>
          <a:xfrm>
            <a:off x="4566046" y="3554015"/>
            <a:ext cx="15251908" cy="8590360"/>
          </a:xfrm>
          <a:prstGeom prst="rect">
            <a:avLst/>
          </a:prstGeom>
          <a:ln w="12700">
            <a:miter lim="400000"/>
          </a:ln>
          <a:extLst>
            <a:ext uri="{C572A759-6A51-4108-AA02-DFA0A04FC94B}">
              <ma14:wrappingTextBoxFlag xmlns:ma14="http://schemas.microsoft.com/office/mac/drawingml/2011/main" val="1"/>
            </a:ext>
          </a:extLst>
        </p:spPr>
        <p:txBody>
          <a:bodyPr lIns="71437" tIns="71437" rIns="71437" bIns="71437" anchor="ctr"/>
          <a:lstStyle/>
          <a:p>
            <a:pPr/>
            <a:r>
              <a:t>Body Level One</a:t>
            </a:r>
          </a:p>
          <a:p>
            <a:pPr lvl="1"/>
            <a:r>
              <a:t>Body Level Two</a:t>
            </a:r>
          </a:p>
          <a:p>
            <a:pPr lvl="2"/>
            <a:r>
              <a:t>Body Level Three</a:t>
            </a:r>
          </a:p>
          <a:p>
            <a:pPr lvl="3"/>
            <a:r>
              <a:t>Body Level Four</a:t>
            </a:r>
          </a:p>
          <a:p>
            <a:pPr lvl="4"/>
            <a:r>
              <a:t>Body Level Five</a:t>
            </a:r>
          </a:p>
        </p:txBody>
      </p:sp>
      <p:pic>
        <p:nvPicPr>
          <p:cNvPr id="4" name="University_of_North_Carolina_at_Chapel_Hill_logo.png" descr="University_of_North_Carolina_at_Chapel_Hill_logo.png"/>
          <p:cNvPicPr>
            <a:picLocks noChangeAspect="1"/>
          </p:cNvPicPr>
          <p:nvPr/>
        </p:nvPicPr>
        <p:blipFill>
          <a:blip r:embed="rId2">
            <a:extLst/>
          </a:blip>
          <a:stretch>
            <a:fillRect/>
          </a:stretch>
        </p:blipFill>
        <p:spPr>
          <a:xfrm>
            <a:off x="128578" y="12879046"/>
            <a:ext cx="2393157" cy="696517"/>
          </a:xfrm>
          <a:prstGeom prst="rect">
            <a:avLst/>
          </a:prstGeom>
          <a:ln w="12700">
            <a:miter lim="400000"/>
          </a:ln>
        </p:spPr>
      </p:pic>
      <p:sp>
        <p:nvSpPr>
          <p:cNvPr id="5" name="Slide Number"/>
          <p:cNvSpPr txBox="1"/>
          <p:nvPr>
            <p:ph type="sldNum" sz="quarter" idx="2"/>
          </p:nvPr>
        </p:nvSpPr>
        <p:spPr>
          <a:xfrm>
            <a:off x="11936538" y="12779176"/>
            <a:ext cx="515849" cy="498476"/>
          </a:xfrm>
          <a:prstGeom prst="rect">
            <a:avLst/>
          </a:prstGeom>
          <a:ln w="12700">
            <a:miter lim="400000"/>
          </a:ln>
        </p:spPr>
        <p:txBody>
          <a:bodyPr wrap="none" lIns="71437" tIns="71437" rIns="71437" bIns="71437" anchor="ctr">
            <a:spAutoFit/>
          </a:bodyPr>
          <a:lstStyle>
            <a:lvl1pPr>
              <a:defRPr sz="2400"/>
            </a:lvl1pPr>
          </a:lstStyle>
          <a:p>
            <a:pPr/>
            <a:fld id="{86CB4B4D-7CA3-9044-876B-883B54F8677D}" type="slidenum"/>
          </a:p>
        </p:txBody>
      </p:sp>
    </p:spTree>
  </p:cSld>
  <p:clrMap bg1="dk1" tx1="lt1" bg2="dk2" tx2="lt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Lst>
  <p:transition xmlns:p14="http://schemas.microsoft.com/office/powerpoint/2010/main" spd="med" advClick="1"/>
  <p:txStyles>
    <p:titleStyle>
      <a:lvl1pPr marL="0" marR="0" indent="0" algn="ctr" defTabSz="821531" rtl="0" latinLnBrk="0">
        <a:lnSpc>
          <a:spcPct val="100000"/>
        </a:lnSpc>
        <a:spcBef>
          <a:spcPts val="0"/>
        </a:spcBef>
        <a:spcAft>
          <a:spcPts val="0"/>
        </a:spcAft>
        <a:buClrTx/>
        <a:buSzTx/>
        <a:buFontTx/>
        <a:buNone/>
        <a:tabLst/>
        <a:defRPr b="0" baseline="0" cap="none" i="0" spc="0" strike="noStrike" sz="9800" u="none">
          <a:solidFill>
            <a:srgbClr val="FFFFFF"/>
          </a:solidFill>
          <a:uFillTx/>
          <a:latin typeface="+mn-lt"/>
          <a:ea typeface="+mn-ea"/>
          <a:cs typeface="+mn-cs"/>
          <a:sym typeface="American Typewriter"/>
        </a:defRPr>
      </a:lvl1pPr>
      <a:lvl2pPr marL="0" marR="0" indent="228600" algn="ctr" defTabSz="821531" rtl="0" latinLnBrk="0">
        <a:lnSpc>
          <a:spcPct val="100000"/>
        </a:lnSpc>
        <a:spcBef>
          <a:spcPts val="0"/>
        </a:spcBef>
        <a:spcAft>
          <a:spcPts val="0"/>
        </a:spcAft>
        <a:buClrTx/>
        <a:buSzTx/>
        <a:buFontTx/>
        <a:buNone/>
        <a:tabLst/>
        <a:defRPr b="0" baseline="0" cap="none" i="0" spc="0" strike="noStrike" sz="9800" u="none">
          <a:solidFill>
            <a:srgbClr val="FFFFFF"/>
          </a:solidFill>
          <a:uFillTx/>
          <a:latin typeface="+mn-lt"/>
          <a:ea typeface="+mn-ea"/>
          <a:cs typeface="+mn-cs"/>
          <a:sym typeface="American Typewriter"/>
        </a:defRPr>
      </a:lvl2pPr>
      <a:lvl3pPr marL="0" marR="0" indent="457200" algn="ctr" defTabSz="821531" rtl="0" latinLnBrk="0">
        <a:lnSpc>
          <a:spcPct val="100000"/>
        </a:lnSpc>
        <a:spcBef>
          <a:spcPts val="0"/>
        </a:spcBef>
        <a:spcAft>
          <a:spcPts val="0"/>
        </a:spcAft>
        <a:buClrTx/>
        <a:buSzTx/>
        <a:buFontTx/>
        <a:buNone/>
        <a:tabLst/>
        <a:defRPr b="0" baseline="0" cap="none" i="0" spc="0" strike="noStrike" sz="9800" u="none">
          <a:solidFill>
            <a:srgbClr val="FFFFFF"/>
          </a:solidFill>
          <a:uFillTx/>
          <a:latin typeface="+mn-lt"/>
          <a:ea typeface="+mn-ea"/>
          <a:cs typeface="+mn-cs"/>
          <a:sym typeface="American Typewriter"/>
        </a:defRPr>
      </a:lvl3pPr>
      <a:lvl4pPr marL="0" marR="0" indent="685800" algn="ctr" defTabSz="821531" rtl="0" latinLnBrk="0">
        <a:lnSpc>
          <a:spcPct val="100000"/>
        </a:lnSpc>
        <a:spcBef>
          <a:spcPts val="0"/>
        </a:spcBef>
        <a:spcAft>
          <a:spcPts val="0"/>
        </a:spcAft>
        <a:buClrTx/>
        <a:buSzTx/>
        <a:buFontTx/>
        <a:buNone/>
        <a:tabLst/>
        <a:defRPr b="0" baseline="0" cap="none" i="0" spc="0" strike="noStrike" sz="9800" u="none">
          <a:solidFill>
            <a:srgbClr val="FFFFFF"/>
          </a:solidFill>
          <a:uFillTx/>
          <a:latin typeface="+mn-lt"/>
          <a:ea typeface="+mn-ea"/>
          <a:cs typeface="+mn-cs"/>
          <a:sym typeface="American Typewriter"/>
        </a:defRPr>
      </a:lvl4pPr>
      <a:lvl5pPr marL="0" marR="0" indent="914400" algn="ctr" defTabSz="821531" rtl="0" latinLnBrk="0">
        <a:lnSpc>
          <a:spcPct val="100000"/>
        </a:lnSpc>
        <a:spcBef>
          <a:spcPts val="0"/>
        </a:spcBef>
        <a:spcAft>
          <a:spcPts val="0"/>
        </a:spcAft>
        <a:buClrTx/>
        <a:buSzTx/>
        <a:buFontTx/>
        <a:buNone/>
        <a:tabLst/>
        <a:defRPr b="0" baseline="0" cap="none" i="0" spc="0" strike="noStrike" sz="9800" u="none">
          <a:solidFill>
            <a:srgbClr val="FFFFFF"/>
          </a:solidFill>
          <a:uFillTx/>
          <a:latin typeface="+mn-lt"/>
          <a:ea typeface="+mn-ea"/>
          <a:cs typeface="+mn-cs"/>
          <a:sym typeface="American Typewriter"/>
        </a:defRPr>
      </a:lvl5pPr>
      <a:lvl6pPr marL="0" marR="0" indent="1143000" algn="ctr" defTabSz="821531" rtl="0" latinLnBrk="0">
        <a:lnSpc>
          <a:spcPct val="100000"/>
        </a:lnSpc>
        <a:spcBef>
          <a:spcPts val="0"/>
        </a:spcBef>
        <a:spcAft>
          <a:spcPts val="0"/>
        </a:spcAft>
        <a:buClrTx/>
        <a:buSzTx/>
        <a:buFontTx/>
        <a:buNone/>
        <a:tabLst/>
        <a:defRPr b="0" baseline="0" cap="none" i="0" spc="0" strike="noStrike" sz="9800" u="none">
          <a:solidFill>
            <a:srgbClr val="FFFFFF"/>
          </a:solidFill>
          <a:uFillTx/>
          <a:latin typeface="+mn-lt"/>
          <a:ea typeface="+mn-ea"/>
          <a:cs typeface="+mn-cs"/>
          <a:sym typeface="American Typewriter"/>
        </a:defRPr>
      </a:lvl6pPr>
      <a:lvl7pPr marL="0" marR="0" indent="1371600" algn="ctr" defTabSz="821531" rtl="0" latinLnBrk="0">
        <a:lnSpc>
          <a:spcPct val="100000"/>
        </a:lnSpc>
        <a:spcBef>
          <a:spcPts val="0"/>
        </a:spcBef>
        <a:spcAft>
          <a:spcPts val="0"/>
        </a:spcAft>
        <a:buClrTx/>
        <a:buSzTx/>
        <a:buFontTx/>
        <a:buNone/>
        <a:tabLst/>
        <a:defRPr b="0" baseline="0" cap="none" i="0" spc="0" strike="noStrike" sz="9800" u="none">
          <a:solidFill>
            <a:srgbClr val="FFFFFF"/>
          </a:solidFill>
          <a:uFillTx/>
          <a:latin typeface="+mn-lt"/>
          <a:ea typeface="+mn-ea"/>
          <a:cs typeface="+mn-cs"/>
          <a:sym typeface="American Typewriter"/>
        </a:defRPr>
      </a:lvl7pPr>
      <a:lvl8pPr marL="0" marR="0" indent="1600200" algn="ctr" defTabSz="821531" rtl="0" latinLnBrk="0">
        <a:lnSpc>
          <a:spcPct val="100000"/>
        </a:lnSpc>
        <a:spcBef>
          <a:spcPts val="0"/>
        </a:spcBef>
        <a:spcAft>
          <a:spcPts val="0"/>
        </a:spcAft>
        <a:buClrTx/>
        <a:buSzTx/>
        <a:buFontTx/>
        <a:buNone/>
        <a:tabLst/>
        <a:defRPr b="0" baseline="0" cap="none" i="0" spc="0" strike="noStrike" sz="9800" u="none">
          <a:solidFill>
            <a:srgbClr val="FFFFFF"/>
          </a:solidFill>
          <a:uFillTx/>
          <a:latin typeface="+mn-lt"/>
          <a:ea typeface="+mn-ea"/>
          <a:cs typeface="+mn-cs"/>
          <a:sym typeface="American Typewriter"/>
        </a:defRPr>
      </a:lvl8pPr>
      <a:lvl9pPr marL="0" marR="0" indent="1828800" algn="ctr" defTabSz="821531" rtl="0" latinLnBrk="0">
        <a:lnSpc>
          <a:spcPct val="100000"/>
        </a:lnSpc>
        <a:spcBef>
          <a:spcPts val="0"/>
        </a:spcBef>
        <a:spcAft>
          <a:spcPts val="0"/>
        </a:spcAft>
        <a:buClrTx/>
        <a:buSzTx/>
        <a:buFontTx/>
        <a:buNone/>
        <a:tabLst/>
        <a:defRPr b="0" baseline="0" cap="none" i="0" spc="0" strike="noStrike" sz="9800" u="none">
          <a:solidFill>
            <a:srgbClr val="FFFFFF"/>
          </a:solidFill>
          <a:uFillTx/>
          <a:latin typeface="+mn-lt"/>
          <a:ea typeface="+mn-ea"/>
          <a:cs typeface="+mn-cs"/>
          <a:sym typeface="American Typewriter"/>
        </a:defRPr>
      </a:lvl9pPr>
    </p:titleStyle>
    <p:bodyStyle>
      <a:lvl1pPr marL="1118291" marR="0" indent="-775391" algn="l" defTabSz="821531" rtl="0" latinLnBrk="0">
        <a:lnSpc>
          <a:spcPct val="100000"/>
        </a:lnSpc>
        <a:spcBef>
          <a:spcPts val="4500"/>
        </a:spcBef>
        <a:spcAft>
          <a:spcPts val="0"/>
        </a:spcAft>
        <a:buClrTx/>
        <a:buSzPct val="120000"/>
        <a:buFontTx/>
        <a:buChar char="•"/>
        <a:tabLst/>
        <a:defRPr b="0" baseline="0" cap="none" i="0" spc="0" strike="noStrike" sz="5800" u="none">
          <a:solidFill>
            <a:srgbClr val="FFFFFF"/>
          </a:solidFill>
          <a:uFillTx/>
          <a:latin typeface="+mn-lt"/>
          <a:ea typeface="+mn-ea"/>
          <a:cs typeface="+mn-cs"/>
          <a:sym typeface="American Typewriter"/>
        </a:defRPr>
      </a:lvl1pPr>
      <a:lvl2pPr marL="1643224" marR="0" indent="-775391" algn="l" defTabSz="821531" rtl="0" latinLnBrk="0">
        <a:lnSpc>
          <a:spcPct val="100000"/>
        </a:lnSpc>
        <a:spcBef>
          <a:spcPts val="4500"/>
        </a:spcBef>
        <a:spcAft>
          <a:spcPts val="0"/>
        </a:spcAft>
        <a:buClrTx/>
        <a:buSzPct val="120000"/>
        <a:buFontTx/>
        <a:buChar char="•"/>
        <a:tabLst/>
        <a:defRPr b="0" baseline="0" cap="none" i="0" spc="0" strike="noStrike" sz="5800" u="none">
          <a:solidFill>
            <a:srgbClr val="FFFFFF"/>
          </a:solidFill>
          <a:uFillTx/>
          <a:latin typeface="+mn-lt"/>
          <a:ea typeface="+mn-ea"/>
          <a:cs typeface="+mn-cs"/>
          <a:sym typeface="American Typewriter"/>
        </a:defRPr>
      </a:lvl2pPr>
      <a:lvl3pPr marL="2151224" marR="0" indent="-775391" algn="l" defTabSz="821531" rtl="0" latinLnBrk="0">
        <a:lnSpc>
          <a:spcPct val="100000"/>
        </a:lnSpc>
        <a:spcBef>
          <a:spcPts val="4500"/>
        </a:spcBef>
        <a:spcAft>
          <a:spcPts val="0"/>
        </a:spcAft>
        <a:buClrTx/>
        <a:buSzPct val="120000"/>
        <a:buFontTx/>
        <a:buChar char="•"/>
        <a:tabLst/>
        <a:defRPr b="0" baseline="0" cap="none" i="0" spc="0" strike="noStrike" sz="5800" u="none">
          <a:solidFill>
            <a:srgbClr val="FFFFFF"/>
          </a:solidFill>
          <a:uFillTx/>
          <a:latin typeface="+mn-lt"/>
          <a:ea typeface="+mn-ea"/>
          <a:cs typeface="+mn-cs"/>
          <a:sym typeface="American Typewriter"/>
        </a:defRPr>
      </a:lvl3pPr>
      <a:lvl4pPr marL="2676158" marR="0" indent="-775391" algn="l" defTabSz="821531" rtl="0" latinLnBrk="0">
        <a:lnSpc>
          <a:spcPct val="100000"/>
        </a:lnSpc>
        <a:spcBef>
          <a:spcPts val="4500"/>
        </a:spcBef>
        <a:spcAft>
          <a:spcPts val="0"/>
        </a:spcAft>
        <a:buClrTx/>
        <a:buSzPct val="120000"/>
        <a:buFontTx/>
        <a:buChar char="•"/>
        <a:tabLst/>
        <a:defRPr b="0" baseline="0" cap="none" i="0" spc="0" strike="noStrike" sz="5800" u="none">
          <a:solidFill>
            <a:srgbClr val="FFFFFF"/>
          </a:solidFill>
          <a:uFillTx/>
          <a:latin typeface="+mn-lt"/>
          <a:ea typeface="+mn-ea"/>
          <a:cs typeface="+mn-cs"/>
          <a:sym typeface="American Typewriter"/>
        </a:defRPr>
      </a:lvl4pPr>
      <a:lvl5pPr marL="3201091" marR="0" indent="-775391" algn="l" defTabSz="821531" rtl="0" latinLnBrk="0">
        <a:lnSpc>
          <a:spcPct val="100000"/>
        </a:lnSpc>
        <a:spcBef>
          <a:spcPts val="4500"/>
        </a:spcBef>
        <a:spcAft>
          <a:spcPts val="0"/>
        </a:spcAft>
        <a:buClrTx/>
        <a:buSzPct val="120000"/>
        <a:buFontTx/>
        <a:buChar char="•"/>
        <a:tabLst/>
        <a:defRPr b="0" baseline="0" cap="none" i="0" spc="0" strike="noStrike" sz="5800" u="none">
          <a:solidFill>
            <a:srgbClr val="FFFFFF"/>
          </a:solidFill>
          <a:uFillTx/>
          <a:latin typeface="+mn-lt"/>
          <a:ea typeface="+mn-ea"/>
          <a:cs typeface="+mn-cs"/>
          <a:sym typeface="American Typewriter"/>
        </a:defRPr>
      </a:lvl5pPr>
      <a:lvl6pPr marL="3556691" marR="0" indent="-775391" algn="l" defTabSz="821531" rtl="0" latinLnBrk="0">
        <a:lnSpc>
          <a:spcPct val="100000"/>
        </a:lnSpc>
        <a:spcBef>
          <a:spcPts val="4500"/>
        </a:spcBef>
        <a:spcAft>
          <a:spcPts val="0"/>
        </a:spcAft>
        <a:buClrTx/>
        <a:buSzPct val="120000"/>
        <a:buFontTx/>
        <a:buChar char="•"/>
        <a:tabLst/>
        <a:defRPr b="0" baseline="0" cap="none" i="0" spc="0" strike="noStrike" sz="5800" u="none">
          <a:solidFill>
            <a:srgbClr val="FFFFFF"/>
          </a:solidFill>
          <a:uFillTx/>
          <a:latin typeface="+mn-lt"/>
          <a:ea typeface="+mn-ea"/>
          <a:cs typeface="+mn-cs"/>
          <a:sym typeface="American Typewriter"/>
        </a:defRPr>
      </a:lvl6pPr>
      <a:lvl7pPr marL="3912291" marR="0" indent="-775391" algn="l" defTabSz="821531" rtl="0" latinLnBrk="0">
        <a:lnSpc>
          <a:spcPct val="100000"/>
        </a:lnSpc>
        <a:spcBef>
          <a:spcPts val="4500"/>
        </a:spcBef>
        <a:spcAft>
          <a:spcPts val="0"/>
        </a:spcAft>
        <a:buClrTx/>
        <a:buSzPct val="120000"/>
        <a:buFontTx/>
        <a:buChar char="•"/>
        <a:tabLst/>
        <a:defRPr b="0" baseline="0" cap="none" i="0" spc="0" strike="noStrike" sz="5800" u="none">
          <a:solidFill>
            <a:srgbClr val="FFFFFF"/>
          </a:solidFill>
          <a:uFillTx/>
          <a:latin typeface="+mn-lt"/>
          <a:ea typeface="+mn-ea"/>
          <a:cs typeface="+mn-cs"/>
          <a:sym typeface="American Typewriter"/>
        </a:defRPr>
      </a:lvl7pPr>
      <a:lvl8pPr marL="4267891" marR="0" indent="-775391" algn="l" defTabSz="821531" rtl="0" latinLnBrk="0">
        <a:lnSpc>
          <a:spcPct val="100000"/>
        </a:lnSpc>
        <a:spcBef>
          <a:spcPts val="4500"/>
        </a:spcBef>
        <a:spcAft>
          <a:spcPts val="0"/>
        </a:spcAft>
        <a:buClrTx/>
        <a:buSzPct val="120000"/>
        <a:buFontTx/>
        <a:buChar char="•"/>
        <a:tabLst/>
        <a:defRPr b="0" baseline="0" cap="none" i="0" spc="0" strike="noStrike" sz="5800" u="none">
          <a:solidFill>
            <a:srgbClr val="FFFFFF"/>
          </a:solidFill>
          <a:uFillTx/>
          <a:latin typeface="+mn-lt"/>
          <a:ea typeface="+mn-ea"/>
          <a:cs typeface="+mn-cs"/>
          <a:sym typeface="American Typewriter"/>
        </a:defRPr>
      </a:lvl8pPr>
      <a:lvl9pPr marL="4623491" marR="0" indent="-775391" algn="l" defTabSz="821531" rtl="0" latinLnBrk="0">
        <a:lnSpc>
          <a:spcPct val="100000"/>
        </a:lnSpc>
        <a:spcBef>
          <a:spcPts val="4500"/>
        </a:spcBef>
        <a:spcAft>
          <a:spcPts val="0"/>
        </a:spcAft>
        <a:buClrTx/>
        <a:buSzPct val="120000"/>
        <a:buFontTx/>
        <a:buChar char="•"/>
        <a:tabLst/>
        <a:defRPr b="0" baseline="0" cap="none" i="0" spc="0" strike="noStrike" sz="5800" u="none">
          <a:solidFill>
            <a:srgbClr val="FFFFFF"/>
          </a:solidFill>
          <a:uFillTx/>
          <a:latin typeface="+mn-lt"/>
          <a:ea typeface="+mn-ea"/>
          <a:cs typeface="+mn-cs"/>
          <a:sym typeface="American Typewriter"/>
        </a:defRPr>
      </a:lvl9pPr>
    </p:bodyStyle>
    <p:otherStyle>
      <a:lvl1pPr marL="0" marR="0" indent="0" algn="ctr" defTabSz="821531"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American Typewriter"/>
        </a:defRPr>
      </a:lvl1pPr>
      <a:lvl2pPr marL="0" marR="0" indent="228600" algn="ctr" defTabSz="821531"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American Typewriter"/>
        </a:defRPr>
      </a:lvl2pPr>
      <a:lvl3pPr marL="0" marR="0" indent="457200" algn="ctr" defTabSz="821531"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American Typewriter"/>
        </a:defRPr>
      </a:lvl3pPr>
      <a:lvl4pPr marL="0" marR="0" indent="685800" algn="ctr" defTabSz="821531"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American Typewriter"/>
        </a:defRPr>
      </a:lvl4pPr>
      <a:lvl5pPr marL="0" marR="0" indent="914400" algn="ctr" defTabSz="821531"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American Typewriter"/>
        </a:defRPr>
      </a:lvl5pPr>
      <a:lvl6pPr marL="0" marR="0" indent="1143000" algn="ctr" defTabSz="821531"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American Typewriter"/>
        </a:defRPr>
      </a:lvl6pPr>
      <a:lvl7pPr marL="0" marR="0" indent="1371600" algn="ctr" defTabSz="821531"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American Typewriter"/>
        </a:defRPr>
      </a:lvl7pPr>
      <a:lvl8pPr marL="0" marR="0" indent="1600200" algn="ctr" defTabSz="821531"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American Typewriter"/>
        </a:defRPr>
      </a:lvl8pPr>
      <a:lvl9pPr marL="0" marR="0" indent="1828800" algn="ctr" defTabSz="821531"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American Typewriter"/>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xml"/><Relationship Id="rId3" Type="http://schemas.openxmlformats.org/officeDocument/2006/relationships/image" Target="../media/image2.tif"/><Relationship Id="rId4" Type="http://schemas.openxmlformats.org/officeDocument/2006/relationships/image" Target="../media/image1.tif"/></Relationships>

</file>

<file path=ppt/slides/_rels/slide4.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image" Target="../media/image3.tif"/><Relationship Id="rId4" Type="http://schemas.openxmlformats.org/officeDocument/2006/relationships/image" Target="../media/image1.tif"/><Relationship Id="rId5" Type="http://schemas.openxmlformats.org/officeDocument/2006/relationships/image" Target="../media/image3.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5.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image" Target="../media/image1.tif"/></Relationships>

</file>

<file path=ppt/slides/_rels/slide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1.tif"/><Relationship Id="rId4" Type="http://schemas.openxmlformats.org/officeDocument/2006/relationships/image" Target="../media/image7.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1.jpeg"/><Relationship Id="rId4" Type="http://schemas.openxmlformats.org/officeDocument/2006/relationships/image" Target="../media/image7.png"/><Relationship Id="rId5" Type="http://schemas.openxmlformats.org/officeDocument/2006/relationships/image" Target="../media/image8.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s://code.visualstudio.com/" TargetMode="External"/><Relationship Id="rId4" Type="http://schemas.openxmlformats.org/officeDocument/2006/relationships/hyperlink" Target="https://github.com/continuedev/continue" TargetMode="External"/><Relationship Id="rId5" Type="http://schemas.openxmlformats.org/officeDocument/2006/relationships/image" Target="../media/image1.gif"/></Relationships>

</file>

<file path=ppt/slides/_rels/slide12.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2.jpeg"/><Relationship Id="rId7" Type="http://schemas.openxmlformats.org/officeDocument/2006/relationships/image" Target="../media/image12.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5.xml"/><Relationship Id="rId3" Type="http://schemas.openxmlformats.org/officeDocument/2006/relationships/image" Target="../media/image1.jpe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6.xml"/><Relationship Id="rId3" Type="http://schemas.openxmlformats.org/officeDocument/2006/relationships/hyperlink" Target="https://en.wikipedia.org/wiki/Turing_test" TargetMode="External"/><Relationship Id="rId4" Type="http://schemas.openxmlformats.org/officeDocument/2006/relationships/image" Target="../media/image3.jpeg"/><Relationship Id="rId5" Type="http://schemas.openxmlformats.org/officeDocument/2006/relationships/image" Target="../media/image13.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7.xml"/><Relationship Id="rId3" Type="http://schemas.openxmlformats.org/officeDocument/2006/relationships/hyperlink" Target="https://en.wikipedia.org/wiki/ELIZA" TargetMode="External"/><Relationship Id="rId4" Type="http://schemas.openxmlformats.org/officeDocument/2006/relationships/image" Target="../media/image14.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8.xml"/><Relationship Id="rId3" Type="http://schemas.openxmlformats.org/officeDocument/2006/relationships/image" Target="../media/image6.png"/><Relationship Id="rId4" Type="http://schemas.openxmlformats.org/officeDocument/2006/relationships/image" Target="../media/image7.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9.xml"/><Relationship Id="rId3" Type="http://schemas.openxmlformats.org/officeDocument/2006/relationships/image" Target="../media/image6.png"/><Relationship Id="rId4" Type="http://schemas.openxmlformats.org/officeDocument/2006/relationships/image" Target="../media/image7.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0.xml"/><Relationship Id="rId3" Type="http://schemas.openxmlformats.org/officeDocument/2006/relationships/image" Target="../media/image7.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1.xml"/><Relationship Id="rId3" Type="http://schemas.openxmlformats.org/officeDocument/2006/relationships/image" Target="../media/image7.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6.png"/><Relationship Id="rId4" Type="http://schemas.openxmlformats.org/officeDocument/2006/relationships/image" Target="../media/image1.tif"/></Relationships>

</file>

<file path=ppt/slides/_rels/slide25.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 Id="rId3" Type="http://schemas.openxmlformats.org/officeDocument/2006/relationships/image" Target="../media/image1.tif"/><Relationship Id="rId4" Type="http://schemas.openxmlformats.org/officeDocument/2006/relationships/image" Target="../media/image7.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7.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7.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7.png"/><Relationship Id="rId4" Type="http://schemas.openxmlformats.org/officeDocument/2006/relationships/image" Target="../media/image1.tif"/></Relationships>

</file>

<file path=ppt/slides/_rels/slide3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7.png"/><Relationship Id="rId4" Type="http://schemas.openxmlformats.org/officeDocument/2006/relationships/image" Target="../media/image1.tif"/><Relationship Id="rId5" Type="http://schemas.openxmlformats.org/officeDocument/2006/relationships/image" Target="../media/image15.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7.png"/><Relationship Id="rId4" Type="http://schemas.openxmlformats.org/officeDocument/2006/relationships/image" Target="../media/image1.tif"/></Relationships>

</file>

<file path=ppt/slides/_rels/slide3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7.png"/><Relationship Id="rId4" Type="http://schemas.openxmlformats.org/officeDocument/2006/relationships/image" Target="../media/image1.tif"/></Relationships>

</file>

<file path=ppt/slides/_rels/slide3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6.png"/><Relationship Id="rId4" Type="http://schemas.openxmlformats.org/officeDocument/2006/relationships/image" Target="../media/image1.tif"/></Relationships>

</file>

<file path=ppt/slides/_rels/slide37.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4.xml"/><Relationship Id="rId3" Type="http://schemas.openxmlformats.org/officeDocument/2006/relationships/image" Target="../media/image1.jpeg"/><Relationship Id="rId4" Type="http://schemas.openxmlformats.org/officeDocument/2006/relationships/image" Target="../media/image7.png"/><Relationship Id="rId5" Type="http://schemas.openxmlformats.org/officeDocument/2006/relationships/image" Target="../media/image16.png"/><Relationship Id="rId6" Type="http://schemas.openxmlformats.org/officeDocument/2006/relationships/image" Target="../media/image17.png"/><Relationship Id="rId7" Type="http://schemas.openxmlformats.org/officeDocument/2006/relationships/image" Target="../media/image1.tif"/><Relationship Id="rId8" Type="http://schemas.openxmlformats.org/officeDocument/2006/relationships/hyperlink" Target="https://en.wikipedia.org/wiki/GGUF" TargetMode="External"/><Relationship Id="rId9" Type="http://schemas.openxmlformats.org/officeDocument/2006/relationships/hyperlink" Target="https://en.wikipedia.org/wiki/MLX_(machine_learning_framework)" TargetMode="External"/></Relationships>

</file>

<file path=ppt/slides/_rels/slide38.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5.xml"/><Relationship Id="rId3" Type="http://schemas.openxmlformats.org/officeDocument/2006/relationships/image" Target="../media/image8.png"/><Relationship Id="rId4" Type="http://schemas.openxmlformats.org/officeDocument/2006/relationships/image" Target="../media/image1.jpeg"/></Relationships>

</file>

<file path=ppt/slides/_rels/slide3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6.xml"/><Relationship Id="rId3" Type="http://schemas.openxmlformats.org/officeDocument/2006/relationships/image" Target="../media/image8.png"/><Relationship Id="rId4" Type="http://schemas.openxmlformats.org/officeDocument/2006/relationships/image" Target="../media/image18.png"/><Relationship Id="rId5" Type="http://schemas.openxmlformats.org/officeDocument/2006/relationships/image" Target="../media/image19.png"/><Relationship Id="rId6" Type="http://schemas.openxmlformats.org/officeDocument/2006/relationships/image" Target="../media/image20.png"/><Relationship Id="rId7" Type="http://schemas.openxmlformats.org/officeDocument/2006/relationships/image" Target="../media/image21.png"/><Relationship Id="rId8" Type="http://schemas.openxmlformats.org/officeDocument/2006/relationships/image" Target="../media/image22.png"/><Relationship Id="rId9" Type="http://schemas.openxmlformats.org/officeDocument/2006/relationships/image" Target="../media/image4.jpeg"/></Relationships>

</file>

<file path=ppt/slides/_rels/slide40.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7.xml"/><Relationship Id="rId3" Type="http://schemas.openxmlformats.org/officeDocument/2006/relationships/image" Target="../media/image8.png"/><Relationship Id="rId4" Type="http://schemas.openxmlformats.org/officeDocument/2006/relationships/image" Target="../media/image23.png"/><Relationship Id="rId5" Type="http://schemas.openxmlformats.org/officeDocument/2006/relationships/image" Target="../media/image24.png"/><Relationship Id="rId6" Type="http://schemas.openxmlformats.org/officeDocument/2006/relationships/image" Target="../media/image25.png"/><Relationship Id="rId7" Type="http://schemas.openxmlformats.org/officeDocument/2006/relationships/image" Target="../media/image26.png"/><Relationship Id="rId8" Type="http://schemas.openxmlformats.org/officeDocument/2006/relationships/image" Target="../media/image27.png"/><Relationship Id="rId9" Type="http://schemas.openxmlformats.org/officeDocument/2006/relationships/image" Target="../media/image28.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 Id="rId3" Type="http://schemas.openxmlformats.org/officeDocument/2006/relationships/image" Target="../media/image18.png"/><Relationship Id="rId4" Type="http://schemas.openxmlformats.org/officeDocument/2006/relationships/image" Target="../media/image8.png"/><Relationship Id="rId5" Type="http://schemas.openxmlformats.org/officeDocument/2006/relationships/image" Target="../media/image29.png"/><Relationship Id="rId6" Type="http://schemas.openxmlformats.org/officeDocument/2006/relationships/image" Target="../media/image2.gif"/><Relationship Id="rId7" Type="http://schemas.openxmlformats.org/officeDocument/2006/relationships/image" Target="../media/image30.png"/><Relationship Id="rId8" Type="http://schemas.openxmlformats.org/officeDocument/2006/relationships/image" Target="../media/image19.png"/><Relationship Id="rId9" Type="http://schemas.openxmlformats.org/officeDocument/2006/relationships/image" Target="../media/image31.png"/><Relationship Id="rId10" Type="http://schemas.openxmlformats.org/officeDocument/2006/relationships/image" Target="../media/image32.png"/><Relationship Id="rId11" Type="http://schemas.openxmlformats.org/officeDocument/2006/relationships/image" Target="../media/image33.png"/><Relationship Id="rId12" Type="http://schemas.openxmlformats.org/officeDocument/2006/relationships/image" Target="../media/image34.png"/><Relationship Id="rId13" Type="http://schemas.openxmlformats.org/officeDocument/2006/relationships/image" Target="../media/image35.png"/><Relationship Id="rId14" Type="http://schemas.openxmlformats.org/officeDocument/2006/relationships/image" Target="../media/image36.png"/></Relationships>

</file>

<file path=ppt/slides/_rels/slide42.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9.xml"/><Relationship Id="rId3" Type="http://schemas.openxmlformats.org/officeDocument/2006/relationships/image" Target="../media/image8.png"/><Relationship Id="rId4" Type="http://schemas.openxmlformats.org/officeDocument/2006/relationships/image" Target="../media/image37.png"/><Relationship Id="rId5" Type="http://schemas.openxmlformats.org/officeDocument/2006/relationships/image" Target="../media/image38.png"/><Relationship Id="rId6" Type="http://schemas.openxmlformats.org/officeDocument/2006/relationships/image" Target="../media/image39.png"/><Relationship Id="rId7" Type="http://schemas.openxmlformats.org/officeDocument/2006/relationships/image" Target="../media/image40.png"/><Relationship Id="rId8" Type="http://schemas.openxmlformats.org/officeDocument/2006/relationships/image" Target="../media/image41.png"/><Relationship Id="rId9" Type="http://schemas.openxmlformats.org/officeDocument/2006/relationships/image" Target="../media/image42.png"/><Relationship Id="rId10" Type="http://schemas.openxmlformats.org/officeDocument/2006/relationships/image" Target="../media/image43.png"/><Relationship Id="rId11" Type="http://schemas.openxmlformats.org/officeDocument/2006/relationships/image" Target="../media/image5.jpeg"/><Relationship Id="rId12" Type="http://schemas.openxmlformats.org/officeDocument/2006/relationships/image" Target="../media/image44.png"/></Relationships>

</file>

<file path=ppt/slides/_rels/slide4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0.xml"/><Relationship Id="rId3" Type="http://schemas.openxmlformats.org/officeDocument/2006/relationships/image" Target="../media/image1.jpe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1.tif"/></Relationships>

</file>

<file path=ppt/slides/_rels/slide4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s>

</file>

<file path=ppt/slides/_rels/slide4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5.xml"/></Relationships>

</file>

<file path=ppt/slides/_rels/slide4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5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5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45.png"/><Relationship Id="rId4" Type="http://schemas.openxmlformats.org/officeDocument/2006/relationships/image" Target="../media/image22.png"/><Relationship Id="rId5" Type="http://schemas.openxmlformats.org/officeDocument/2006/relationships/image" Target="../media/image46.png"/><Relationship Id="rId6" Type="http://schemas.openxmlformats.org/officeDocument/2006/relationships/image" Target="../media/image47.png"/></Relationships>

</file>

<file path=ppt/slides/_rels/slide5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9.xml"/></Relationships>

</file>

<file path=ppt/slides/_rels/slide5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1.xml"/></Relationships>

</file>

<file path=ppt/slides/_rels/slide5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hyperlink" Target="https://huggingface.co/" TargetMode="External"/><Relationship Id="rId4" Type="http://schemas.openxmlformats.org/officeDocument/2006/relationships/image" Target="../media/image48.png"/><Relationship Id="rId5" Type="http://schemas.openxmlformats.org/officeDocument/2006/relationships/image" Target="../media/image49.png"/><Relationship Id="rId6" Type="http://schemas.openxmlformats.org/officeDocument/2006/relationships/image" Target="../media/image50.png"/></Relationships>

</file>

<file path=ppt/slides/_rels/slide5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image" Target="../media/image7.png"/><Relationship Id="rId4" Type="http://schemas.openxmlformats.org/officeDocument/2006/relationships/image" Target="../media/image51.png"/></Relationships>

</file>

<file path=ppt/slides/_rels/slide5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image" Target="../media/image7.png"/></Relationships>

</file>

<file path=ppt/slides/_rels/slide5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5.xml"/><Relationship Id="rId3" Type="http://schemas.openxmlformats.org/officeDocument/2006/relationships/image" Target="../media/image52.png"/><Relationship Id="rId4" Type="http://schemas.openxmlformats.org/officeDocument/2006/relationships/image" Target="../media/image6.jpeg"/><Relationship Id="rId5" Type="http://schemas.openxmlformats.org/officeDocument/2006/relationships/image" Target="../media/image7.jpeg"/><Relationship Id="rId6" Type="http://schemas.openxmlformats.org/officeDocument/2006/relationships/image" Target="../media/image53.png"/><Relationship Id="rId7" Type="http://schemas.openxmlformats.org/officeDocument/2006/relationships/image" Target="../media/image54.png"/><Relationship Id="rId8" Type="http://schemas.openxmlformats.org/officeDocument/2006/relationships/image" Target="../media/image12.png"/></Relationships>

</file>

<file path=ppt/slides/_rels/slide6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_rels/slide6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6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8.xml"/></Relationships>

</file>

<file path=ppt/slides/_rels/slide6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6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0.xml"/></Relationships>

</file>

<file path=ppt/slides/_rels/slide6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 Id="rId3" Type="http://schemas.openxmlformats.org/officeDocument/2006/relationships/image" Target="../media/image1.tif"/></Relationships>

</file>

<file path=ppt/slides/_rels/slide66.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2.xml"/><Relationship Id="rId3" Type="http://schemas.openxmlformats.org/officeDocument/2006/relationships/image" Target="../media/image1.tif"/><Relationship Id="rId4" Type="http://schemas.openxmlformats.org/officeDocument/2006/relationships/image" Target="../media/image16.png"/><Relationship Id="rId5" Type="http://schemas.openxmlformats.org/officeDocument/2006/relationships/image" Target="../media/image30.png"/><Relationship Id="rId6" Type="http://schemas.openxmlformats.org/officeDocument/2006/relationships/image" Target="../media/image7.png"/></Relationships>

</file>

<file path=ppt/slides/_rels/slide67.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3.xml"/><Relationship Id="rId3" Type="http://schemas.openxmlformats.org/officeDocument/2006/relationships/image" Target="../media/image1.tif"/><Relationship Id="rId4" Type="http://schemas.openxmlformats.org/officeDocument/2006/relationships/image" Target="../media/image7.png"/><Relationship Id="rId5" Type="http://schemas.openxmlformats.org/officeDocument/2006/relationships/image" Target="../media/image30.png"/><Relationship Id="rId6" Type="http://schemas.openxmlformats.org/officeDocument/2006/relationships/image" Target="../media/image16.png"/></Relationships>

</file>

<file path=ppt/slides/_rels/slide6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 Id="rId3" Type="http://schemas.openxmlformats.org/officeDocument/2006/relationships/image" Target="../media/image6.png"/><Relationship Id="rId4" Type="http://schemas.openxmlformats.org/officeDocument/2006/relationships/image" Target="../media/image1.tif"/></Relationships>

</file>

<file path=ppt/slides/_rels/slide6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5.xml"/></Relationships>

</file>

<file path=ppt/slides/_rels/slide7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s>

</file>

<file path=ppt/slides/_rels/slide7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 Id="rId3" Type="http://schemas.openxmlformats.org/officeDocument/2006/relationships/image" Target="../media/image1.tif"/><Relationship Id="rId4" Type="http://schemas.openxmlformats.org/officeDocument/2006/relationships/image" Target="../media/image7.png"/></Relationships>

</file>

<file path=ppt/slides/_rels/slide7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 Id="rId3" Type="http://schemas.openxmlformats.org/officeDocument/2006/relationships/image" Target="../media/image7.png"/><Relationship Id="rId4" Type="http://schemas.openxmlformats.org/officeDocument/2006/relationships/image" Target="../media/image1.tif"/><Relationship Id="rId5" Type="http://schemas.openxmlformats.org/officeDocument/2006/relationships/image" Target="../media/image15.png"/></Relationships>

</file>

<file path=ppt/slides/_rels/slide7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 Id="rId3" Type="http://schemas.openxmlformats.org/officeDocument/2006/relationships/hyperlink" Target="https://lmstudio.ai/" TargetMode="External"/><Relationship Id="rId4" Type="http://schemas.openxmlformats.org/officeDocument/2006/relationships/hyperlink" Target="https://ollama.com/" TargetMode="External"/><Relationship Id="rId5" Type="http://schemas.openxmlformats.org/officeDocument/2006/relationships/hyperlink" Target="https://github.com/ggml-org/llama.cpp" TargetMode="External"/><Relationship Id="rId6" Type="http://schemas.openxmlformats.org/officeDocument/2006/relationships/hyperlink" Target="https://llama.app/" TargetMode="External"/></Relationships>

</file>

<file path=ppt/slides/_rels/slide7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0.xml"/></Relationships>

</file>

<file path=ppt/slides/_rels/slide7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1.xml"/></Relationships>

</file>

<file path=ppt/slides/_rels/slide7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2.xml"/><Relationship Id="rId3" Type="http://schemas.openxmlformats.org/officeDocument/2006/relationships/hyperlink" Target="https://lmstudio.ai/download" TargetMode="External"/><Relationship Id="rId4" Type="http://schemas.openxmlformats.org/officeDocument/2006/relationships/image" Target="../media/image55.png"/><Relationship Id="rId5" Type="http://schemas.openxmlformats.org/officeDocument/2006/relationships/image" Target="../media/image56.png"/></Relationships>

</file>

<file path=ppt/slides/_rels/slide7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3.xml"/></Relationships>

</file>

<file path=ppt/slides/_rels/slide7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4.xml"/><Relationship Id="rId3" Type="http://schemas.openxmlformats.org/officeDocument/2006/relationships/hyperlink" Target="https://ollama.com/download" TargetMode="External"/></Relationships>

</file>

<file path=ppt/slides/_rels/slide8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5.xml"/><Relationship Id="rId3" Type="http://schemas.openxmlformats.org/officeDocument/2006/relationships/hyperlink" Target="https://opencode.ai/download" TargetMode="External"/></Relationships>

</file>

<file path=ppt/slides/_rels/slide8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6.xml"/><Relationship Id="rId3" Type="http://schemas.openxmlformats.org/officeDocument/2006/relationships/image" Target="../media/image2.gif"/></Relationships>

</file>

<file path=ppt/slides/_rels/slide8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7.xml"/><Relationship Id="rId3" Type="http://schemas.openxmlformats.org/officeDocument/2006/relationships/hyperlink" Target="https://charm.land/" TargetMode="External"/><Relationship Id="rId4" Type="http://schemas.openxmlformats.org/officeDocument/2006/relationships/hyperlink" Target="https://github.com/charmbracelet/crush" TargetMode="External"/><Relationship Id="rId5" Type="http://schemas.openxmlformats.org/officeDocument/2006/relationships/hyperlink" Target="https://github.com/charmbracelet/crush/releases/latest" TargetMode="External"/><Relationship Id="rId6" Type="http://schemas.openxmlformats.org/officeDocument/2006/relationships/image" Target="../media/image2.gif"/></Relationships>

</file>

<file path=ppt/slides/_rels/slide84.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8.xml"/><Relationship Id="rId3" Type="http://schemas.openxmlformats.org/officeDocument/2006/relationships/image" Target="../media/image57.png"/></Relationships>

</file>

<file path=ppt/slides/_rels/slide8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9.xml"/></Relationships>

</file>

<file path=ppt/slides/_rels/slide8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0.xml"/></Relationships>

</file>

<file path=ppt/slides/_rels/slide87.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1.xml"/><Relationship Id="rId3" Type="http://schemas.openxmlformats.org/officeDocument/2006/relationships/image" Target="../media/image58.png"/></Relationships>

</file>

<file path=ppt/slides/_rels/slide8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2.xml"/></Relationships>

</file>

<file path=ppt/slides/_rels/slide8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3.xml"/><Relationship Id="rId3" Type="http://schemas.openxmlformats.org/officeDocument/2006/relationships/hyperlink" Target="https://zed.dev/" TargetMode="External"/></Relationships>

</file>

<file path=ppt/slides/_rels/slide9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4.xml"/><Relationship Id="rId3" Type="http://schemas.openxmlformats.org/officeDocument/2006/relationships/image" Target="../media/image59.png"/></Relationships>

</file>

<file path=ppt/slides/_rels/slide9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5.xml"/><Relationship Id="rId3" Type="http://schemas.openxmlformats.org/officeDocument/2006/relationships/image" Target="../media/image60.png"/></Relationships>

</file>

<file path=ppt/slides/_rels/slide9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6.xml"/></Relationships>

</file>

<file path=ppt/slides/_rels/slide9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7.xml"/></Relationships>

</file>

<file path=ppt/slides/_rels/slide9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8.xml"/><Relationship Id="rId3" Type="http://schemas.openxmlformats.org/officeDocument/2006/relationships/image" Target="../media/image61.png"/><Relationship Id="rId4" Type="http://schemas.openxmlformats.org/officeDocument/2006/relationships/hyperlink" Target="https://nrp.ai/" TargetMode="External"/></Relationships>

</file>

<file path=ppt/slides/_rels/slide9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9.xml"/><Relationship Id="rId3" Type="http://schemas.openxmlformats.org/officeDocument/2006/relationships/image" Target="../media/image62.png"/><Relationship Id="rId4" Type="http://schemas.openxmlformats.org/officeDocument/2006/relationships/hyperlink" Target="https://nrp.ai/llms" TargetMode="External"/></Relationships>

</file>

<file path=ppt/slides/_rels/slide9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0.xml"/><Relationship Id="rId3" Type="http://schemas.openxmlformats.org/officeDocument/2006/relationships/image" Target="../media/image63.png"/><Relationship Id="rId4" Type="http://schemas.openxmlformats.org/officeDocument/2006/relationships/hyperlink" Target="https://nrp.ai/documentation/userdocs/start/getting-started/" TargetMode="External"/></Relationships>

</file>

<file path=ppt/slides/_rels/slide9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1.xml"/><Relationship Id="rId3" Type="http://schemas.openxmlformats.org/officeDocument/2006/relationships/image" Target="../media/image64.png"/><Relationship Id="rId4" Type="http://schemas.openxmlformats.org/officeDocument/2006/relationships/hyperlink" Target="https://nrp.ai/documentation/userdocs/ai/llm-managed/" TargetMode="External"/></Relationships>

</file>

<file path=ppt/slides/_rels/slide9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2.xml"/><Relationship Id="rId3" Type="http://schemas.openxmlformats.org/officeDocument/2006/relationships/image" Target="../media/image65.png"/></Relationships>

</file>

<file path=ppt/slides/_rels/slide10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3.xml"/><Relationship Id="rId3" Type="http://schemas.openxmlformats.org/officeDocument/2006/relationships/image" Target="../media/image66.png"/></Relationships>

</file>

<file path=ppt/slides/_rels/slide10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4.xml"/><Relationship Id="rId3" Type="http://schemas.openxmlformats.org/officeDocument/2006/relationships/image" Target="../media/image67.png"/></Relationships>

</file>

<file path=ppt/slides/_rels/slide10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5.xml"/><Relationship Id="rId3" Type="http://schemas.openxmlformats.org/officeDocument/2006/relationships/hyperlink" Target="https://nrp.ai" TargetMode="External"/><Relationship Id="rId4" Type="http://schemas.openxmlformats.org/officeDocument/2006/relationships/hyperlink" Target="https://nrp.ai/llms" TargetMode="External"/><Relationship Id="rId5" Type="http://schemas.openxmlformats.org/officeDocument/2006/relationships/hyperlink" Target="https://nrp.ai/documentation/userdocs/ai/llm-managed/" TargetMode="External"/><Relationship Id="rId6" Type="http://schemas.openxmlformats.org/officeDocument/2006/relationships/hyperlink" Target="https://training.nrp-nautilus.io/clariphy/index.html" TargetMode="External"/><Relationship Id="rId7" Type="http://schemas.openxmlformats.org/officeDocument/2006/relationships/hyperlink" Target="https://training.nrp-nautilus.io/cms-hats-llm/index.html" TargetMode="External"/></Relationships>

</file>

<file path=ppt/slides/_rels/slide10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6.xml"/><Relationship Id="rId3" Type="http://schemas.openxmlformats.org/officeDocument/2006/relationships/image" Target="../media/image68.png"/></Relationships>

</file>

<file path=ppt/slides/_rels/slide10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 Id="rId3" Type="http://schemas.openxmlformats.org/officeDocument/2006/relationships/hyperlink" Target="https://frank.seesink.com/presentations/Internet2TechEx-Fall2026/" TargetMode="External"/><Relationship Id="rId4" Type="http://schemas.openxmlformats.org/officeDocument/2006/relationships/hyperlink" Target="mailto:frank@seesink.com?subject=2026%20I2%20TechEX%20-%20Your%20Models..." TargetMode="External"/><Relationship Id="rId5" Type="http://schemas.openxmlformats.org/officeDocument/2006/relationships/hyperlink" Target="mailto:frank@unc.edu?subject=2026%20I2%20TechEX%20-%20Your%20Models..." TargetMode="External"/></Relationships>

</file>

<file path=ppt/slides/_rels/slide10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proton.me/lumo" TargetMode="Externa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3" name="Your Models, Your Machine, Your Data, Your Soul:…"/>
          <p:cNvSpPr txBox="1"/>
          <p:nvPr>
            <p:ph type="ctrTitle"/>
          </p:nvPr>
        </p:nvSpPr>
        <p:spPr>
          <a:xfrm>
            <a:off x="2382828" y="3933132"/>
            <a:ext cx="19618344" cy="5707389"/>
          </a:xfrm>
          <a:prstGeom prst="rect">
            <a:avLst/>
          </a:prstGeom>
        </p:spPr>
        <p:txBody>
          <a:bodyPr>
            <a:normAutofit fontScale="100000" lnSpcReduction="0"/>
          </a:bodyPr>
          <a:lstStyle/>
          <a:p>
            <a:pPr defTabSz="690086">
              <a:defRPr sz="9407"/>
            </a:pPr>
            <a:r>
              <a:t>Your Models, Your Machine, Your Data, Your Soul:</a:t>
            </a:r>
          </a:p>
          <a:p>
            <a:pPr defTabSz="690086">
              <a:defRPr sz="9407"/>
            </a:pPr>
            <a:r>
              <a:t>Run Local LLMs Without the Faustian Bargain</a:t>
            </a:r>
          </a:p>
        </p:txBody>
      </p:sp>
      <p:sp>
        <p:nvSpPr>
          <p:cNvPr id="134" name="Frank Seesink, UNC Chapel Hill"/>
          <p:cNvSpPr txBox="1"/>
          <p:nvPr>
            <p:ph type="subTitle" sz="quarter" idx="1"/>
          </p:nvPr>
        </p:nvSpPr>
        <p:spPr>
          <a:xfrm>
            <a:off x="2382828" y="9676239"/>
            <a:ext cx="19618344" cy="1940720"/>
          </a:xfrm>
          <a:prstGeom prst="rect">
            <a:avLst/>
          </a:prstGeom>
        </p:spPr>
        <p:txBody>
          <a:bodyPr/>
          <a:lstStyle/>
          <a:p>
            <a:pPr/>
            <a:r>
              <a:t>Frank Seesink, UNC Chapel Hill</a:t>
            </a:r>
          </a:p>
        </p:txBody>
      </p:sp>
      <p:pic>
        <p:nvPicPr>
          <p:cNvPr id="135" name="2026 I2 TechEx QR code.png" descr="2026 I2 TechEx QR code.png"/>
          <p:cNvPicPr>
            <a:picLocks noChangeAspect="1"/>
          </p:cNvPicPr>
          <p:nvPr/>
        </p:nvPicPr>
        <p:blipFill>
          <a:blip r:embed="rId3">
            <a:extLst/>
          </a:blip>
          <a:stretch>
            <a:fillRect/>
          </a:stretch>
        </p:blipFill>
        <p:spPr>
          <a:xfrm>
            <a:off x="129902" y="127000"/>
            <a:ext cx="3810001" cy="3810000"/>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9" name="First, a message from our sponsor…"/>
          <p:cNvSpPr txBox="1"/>
          <p:nvPr>
            <p:ph type="title"/>
          </p:nvPr>
        </p:nvSpPr>
        <p:spPr>
          <a:prstGeom prst="rect">
            <a:avLst/>
          </a:prstGeom>
        </p:spPr>
        <p:txBody>
          <a:bodyPr/>
          <a:lstStyle>
            <a:lvl1pPr defTabSz="584200">
              <a:defRPr sz="11500"/>
            </a:lvl1pPr>
          </a:lstStyle>
          <a:p>
            <a:pPr/>
            <a:r>
              <a:t>First, a message from our sponsor…</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41" name="Image" descr="Image"/>
          <p:cNvPicPr>
            <a:picLocks noChangeAspect="1"/>
          </p:cNvPicPr>
          <p:nvPr/>
        </p:nvPicPr>
        <p:blipFill>
          <a:blip r:embed="rId3">
            <a:extLst/>
          </a:blip>
          <a:stretch>
            <a:fillRect/>
          </a:stretch>
        </p:blipFill>
        <p:spPr>
          <a:xfrm>
            <a:off x="7053460" y="6548"/>
            <a:ext cx="10277065" cy="13702752"/>
          </a:xfrm>
          <a:prstGeom prst="rect">
            <a:avLst/>
          </a:prstGeom>
          <a:ln w="12700">
            <a:miter lim="400000"/>
          </a:ln>
        </p:spPr>
      </p:pic>
      <p:sp>
        <p:nvSpPr>
          <p:cNvPr id="142" name="What I picture in my head…"/>
          <p:cNvSpPr txBox="1"/>
          <p:nvPr/>
        </p:nvSpPr>
        <p:spPr>
          <a:xfrm>
            <a:off x="7097648" y="319728"/>
            <a:ext cx="10188703" cy="977901"/>
          </a:xfrm>
          <a:prstGeom prst="rect">
            <a:avLst/>
          </a:prstGeom>
          <a:blipFill>
            <a:blip r:embed="rId4"/>
          </a:blipFill>
          <a:ln w="12700">
            <a:miter lim="400000"/>
          </a:ln>
          <a:effectLst>
            <a:outerShdw sx="100000" sy="100000" kx="0" ky="0" algn="b" rotWithShape="0" blurRad="177800" dist="406400" dir="5400000">
              <a:srgbClr val="000000">
                <a:alpha val="68000"/>
              </a:srgbClr>
            </a:outerShdw>
          </a:effectLst>
          <a:extLst>
            <a:ext uri="{C572A759-6A51-4108-AA02-DFA0A04FC94B}">
              <ma14:wrappingTextBoxFlag xmlns:ma14="http://schemas.microsoft.com/office/mac/drawingml/2011/main" val="1"/>
            </a:ext>
          </a:extLst>
        </p:spPr>
        <p:txBody>
          <a:bodyPr wrap="none" lIns="50800" tIns="50800" rIns="50800" bIns="50800" anchor="ctr">
            <a:spAutoFit/>
          </a:bodyPr>
          <a:lstStyle>
            <a:lvl1pPr defTabSz="584200">
              <a:defRPr sz="6000"/>
            </a:lvl1pPr>
          </a:lstStyle>
          <a:p>
            <a:pPr/>
            <a:r>
              <a:t>What I picture in my head…</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46" name="Image" descr="Image"/>
          <p:cNvPicPr>
            <a:picLocks noChangeAspect="1"/>
          </p:cNvPicPr>
          <p:nvPr/>
        </p:nvPicPr>
        <p:blipFill>
          <a:blip r:embed="rId3">
            <a:extLst/>
          </a:blip>
          <a:stretch>
            <a:fillRect/>
          </a:stretch>
        </p:blipFill>
        <p:spPr>
          <a:xfrm>
            <a:off x="2532156" y="0"/>
            <a:ext cx="19319688" cy="13716001"/>
          </a:xfrm>
          <a:prstGeom prst="rect">
            <a:avLst/>
          </a:prstGeom>
          <a:ln w="12700">
            <a:miter lim="400000"/>
          </a:ln>
        </p:spPr>
      </p:pic>
      <p:sp>
        <p:nvSpPr>
          <p:cNvPr id="147" name="What it ends up looking like…"/>
          <p:cNvSpPr txBox="1"/>
          <p:nvPr/>
        </p:nvSpPr>
        <p:spPr>
          <a:xfrm>
            <a:off x="6783323" y="751167"/>
            <a:ext cx="10817353" cy="977901"/>
          </a:xfrm>
          <a:prstGeom prst="rect">
            <a:avLst/>
          </a:prstGeom>
          <a:blipFill>
            <a:blip r:embed="rId4"/>
          </a:blipFill>
          <a:ln w="12700">
            <a:miter lim="400000"/>
          </a:ln>
          <a:effectLst>
            <a:outerShdw sx="100000" sy="100000" kx="0" ky="0" algn="b" rotWithShape="0" blurRad="177800" dist="406400" dir="5400000">
              <a:srgbClr val="000000">
                <a:alpha val="68000"/>
              </a:srgbClr>
            </a:outerShdw>
          </a:effectLst>
          <a:extLst>
            <a:ext uri="{C572A759-6A51-4108-AA02-DFA0A04FC94B}">
              <ma14:wrappingTextBoxFlag xmlns:ma14="http://schemas.microsoft.com/office/mac/drawingml/2011/main" val="1"/>
            </a:ext>
          </a:extLst>
        </p:spPr>
        <p:txBody>
          <a:bodyPr wrap="none" lIns="50800" tIns="50800" rIns="50800" bIns="50800" anchor="ctr">
            <a:spAutoFit/>
          </a:bodyPr>
          <a:lstStyle>
            <a:lvl1pPr defTabSz="584200">
              <a:defRPr sz="6000"/>
            </a:lvl1pPr>
          </a:lstStyle>
          <a:p>
            <a:pPr/>
            <a:r>
              <a:t>What it ends up looking like…</a:t>
            </a:r>
          </a:p>
        </p:txBody>
      </p:sp>
      <p:sp>
        <p:nvSpPr>
          <p:cNvPr id="148" name="Actually that’s not quite right.  The guy who made this is clearly more talented."/>
          <p:cNvSpPr txBox="1"/>
          <p:nvPr/>
        </p:nvSpPr>
        <p:spPr>
          <a:xfrm>
            <a:off x="4673334" y="11375327"/>
            <a:ext cx="15037331" cy="1917701"/>
          </a:xfrm>
          <a:prstGeom prst="rect">
            <a:avLst/>
          </a:prstGeom>
          <a:blipFill>
            <a:blip r:embed="rId4"/>
          </a:blipFill>
          <a:ln w="12700">
            <a:miter lim="400000"/>
          </a:ln>
          <a:effectLst>
            <a:outerShdw sx="100000" sy="100000" kx="0" ky="0" algn="b" rotWithShape="0" blurRad="177800" dist="406400" dir="5400000">
              <a:srgbClr val="000000">
                <a:alpha val="68000"/>
              </a:srgbClr>
            </a:outerShdw>
          </a:effectLst>
          <a:extLst>
            <a:ext uri="{C572A759-6A51-4108-AA02-DFA0A04FC94B}">
              <ma14:wrappingTextBoxFlag xmlns:ma14="http://schemas.microsoft.com/office/mac/drawingml/2011/main" val="1"/>
            </a:ext>
          </a:extLst>
        </p:spPr>
        <p:txBody>
          <a:bodyPr lIns="50800" tIns="50800" rIns="50800" bIns="50800" anchor="ctr">
            <a:spAutoFit/>
          </a:bodyPr>
          <a:lstStyle/>
          <a:p>
            <a:pPr defTabSz="584200">
              <a:defRPr sz="6000"/>
            </a:pPr>
            <a:r>
              <a:t>Actually that’s not quite right.  The guy who made this is </a:t>
            </a:r>
            <a:r>
              <a:rPr b="1"/>
              <a:t>clearly</a:t>
            </a:r>
            <a:r>
              <a:t> more talented.</a:t>
            </a:r>
          </a:p>
        </p:txBody>
      </p:sp>
      <p:pic>
        <p:nvPicPr>
          <p:cNvPr id="149" name="NO_AI.png" descr="NO_AI.png"/>
          <p:cNvPicPr>
            <a:picLocks noChangeAspect="1"/>
          </p:cNvPicPr>
          <p:nvPr/>
        </p:nvPicPr>
        <p:blipFill>
          <a:blip r:embed="rId5">
            <a:extLst/>
          </a:blip>
          <a:stretch>
            <a:fillRect/>
          </a:stretch>
        </p:blipFill>
        <p:spPr>
          <a:xfrm>
            <a:off x="3817179" y="1993531"/>
            <a:ext cx="7209227" cy="7209227"/>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148"/>
                                        </p:tgtEl>
                                        <p:attrNameLst>
                                          <p:attrName>style.visibility</p:attrName>
                                        </p:attrNameLst>
                                      </p:cBhvr>
                                      <p:to>
                                        <p:strVal val="visible"/>
                                      </p:to>
                                    </p:set>
                                    <p:animEffect filter="fade" transition="in">
                                      <p:cBhvr>
                                        <p:cTn id="7" dur="0"/>
                                        <p:tgtEl>
                                          <p:spTgt spid="148"/>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1" presetID="2" grpId="2" fill="hold">
                                  <p:stCondLst>
                                    <p:cond delay="0"/>
                                  </p:stCondLst>
                                  <p:iterate type="el" backwards="0">
                                    <p:tmAbs val="0"/>
                                  </p:iterate>
                                  <p:childTnLst>
                                    <p:set>
                                      <p:cBhvr>
                                        <p:cTn id="11" fill="hold"/>
                                        <p:tgtEl>
                                          <p:spTgt spid="149"/>
                                        </p:tgtEl>
                                        <p:attrNameLst>
                                          <p:attrName>style.visibility</p:attrName>
                                        </p:attrNameLst>
                                      </p:cBhvr>
                                      <p:to>
                                        <p:strVal val="visible"/>
                                      </p:to>
                                    </p:set>
                                    <p:anim calcmode="lin" valueType="num">
                                      <p:cBhvr>
                                        <p:cTn id="12" dur="1000" fill="hold"/>
                                        <p:tgtEl>
                                          <p:spTgt spid="149"/>
                                        </p:tgtEl>
                                        <p:attrNameLst>
                                          <p:attrName>ppt_x</p:attrName>
                                        </p:attrNameLst>
                                      </p:cBhvr>
                                      <p:tavLst>
                                        <p:tav tm="0">
                                          <p:val>
                                            <p:strVal val="#ppt_x"/>
                                          </p:val>
                                        </p:tav>
                                        <p:tav tm="100000">
                                          <p:val>
                                            <p:strVal val="#ppt_x"/>
                                          </p:val>
                                        </p:tav>
                                      </p:tavLst>
                                    </p:anim>
                                    <p:anim calcmode="lin" valueType="num">
                                      <p:cBhvr>
                                        <p:cTn id="13" dur="1000" fill="hold"/>
                                        <p:tgtEl>
                                          <p:spTgt spid="14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49" grpId="2"/>
      <p:bldP build="whole" bldLvl="1" animBg="1" rev="0" advAuto="0" spid="148" grpId="1"/>
    </p:bld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3" name="Who Am I?"/>
          <p:cNvSpPr txBox="1"/>
          <p:nvPr>
            <p:ph type="title"/>
          </p:nvPr>
        </p:nvSpPr>
        <p:spPr>
          <a:prstGeom prst="rect">
            <a:avLst/>
          </a:prstGeom>
        </p:spPr>
        <p:txBody>
          <a:bodyPr>
            <a:normAutofit fontScale="100000" lnSpcReduction="0"/>
          </a:bodyPr>
          <a:lstStyle>
            <a:lvl1pPr>
              <a:defRPr sz="15000"/>
            </a:lvl1pPr>
          </a:lstStyle>
          <a:p>
            <a:pPr/>
            <a:r>
              <a:t>Who Am I?</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5" name="Who am I?"/>
          <p:cNvSpPr txBox="1"/>
          <p:nvPr>
            <p:ph type="title"/>
          </p:nvPr>
        </p:nvSpPr>
        <p:spPr>
          <a:prstGeom prst="rect">
            <a:avLst/>
          </a:prstGeom>
        </p:spPr>
        <p:txBody>
          <a:bodyPr/>
          <a:lstStyle/>
          <a:p>
            <a:pPr/>
            <a:r>
              <a:t>Who am I?</a:t>
            </a:r>
          </a:p>
        </p:txBody>
      </p:sp>
      <p:sp>
        <p:nvSpPr>
          <p:cNvPr id="156" name="Frank Seesink…"/>
          <p:cNvSpPr txBox="1"/>
          <p:nvPr>
            <p:ph type="body" idx="1"/>
          </p:nvPr>
        </p:nvSpPr>
        <p:spPr>
          <a:xfrm>
            <a:off x="1468750" y="3554015"/>
            <a:ext cx="21446500" cy="9122595"/>
          </a:xfrm>
          <a:prstGeom prst="rect">
            <a:avLst/>
          </a:prstGeom>
        </p:spPr>
        <p:txBody>
          <a:bodyPr anchor="t"/>
          <a:lstStyle/>
          <a:p>
            <a:pPr marL="0" indent="0">
              <a:spcBef>
                <a:spcPts val="0"/>
              </a:spcBef>
              <a:buSzTx/>
              <a:buNone/>
              <a:defRPr b="1" sz="6500"/>
            </a:pPr>
            <a:r>
              <a:t>Frank Seesink</a:t>
            </a:r>
          </a:p>
          <a:p>
            <a:pPr marL="1118291" indent="-775391">
              <a:spcBef>
                <a:spcPts val="0"/>
              </a:spcBef>
              <a:defRPr sz="6500"/>
            </a:pPr>
            <a:r>
              <a:t>Senior Network Engineer, UNC Chapel Hill</a:t>
            </a:r>
          </a:p>
          <a:p>
            <a:pPr marL="1118291" indent="-775391">
              <a:spcBef>
                <a:spcPts val="0"/>
              </a:spcBef>
              <a:defRPr sz="6500"/>
            </a:pPr>
            <a:r>
              <a:t>Part of network DevOps group</a:t>
            </a:r>
          </a:p>
          <a:p>
            <a:pPr marL="1118291" indent="-775391">
              <a:spcBef>
                <a:spcPts val="0"/>
              </a:spcBef>
              <a:defRPr sz="6500"/>
            </a:pPr>
            <a:r>
              <a:t>Involved in network automation for years</a:t>
            </a:r>
          </a:p>
          <a:p>
            <a:pPr marL="1118291" indent="-775391">
              <a:spcBef>
                <a:spcPts val="0"/>
              </a:spcBef>
              <a:defRPr sz="6500"/>
            </a:pPr>
            <a:r>
              <a:t>Love languages, both human &amp; computer</a:t>
            </a:r>
          </a:p>
          <a:p>
            <a:pPr marL="1118291" indent="-775391">
              <a:spcBef>
                <a:spcPts val="0"/>
              </a:spcBef>
              <a:defRPr sz="6500"/>
            </a:pPr>
            <a:r>
              <a:t>Programming since I was 12 years old</a:t>
            </a:r>
          </a:p>
          <a:p>
            <a:pPr marL="1118291" indent="-775391">
              <a:spcBef>
                <a:spcPts val="0"/>
              </a:spcBef>
              <a:defRPr sz="6500"/>
            </a:pPr>
            <a:r>
              <a:t>Formally B.S. in Computer Science with all coursework for an M.S. in C.S.</a:t>
            </a:r>
          </a:p>
          <a:p>
            <a:pPr marL="1118291" indent="-775391">
              <a:spcBef>
                <a:spcPts val="0"/>
              </a:spcBef>
              <a:defRPr sz="6500"/>
            </a:pPr>
            <a:r>
              <a:t>JOAT - databases, OSes, networking,…</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156">
                                            <p:bg/>
                                          </p:spTgt>
                                        </p:tgtEl>
                                        <p:attrNameLst>
                                          <p:attrName>style.visibility</p:attrName>
                                        </p:attrNameLst>
                                      </p:cBhvr>
                                      <p:to>
                                        <p:strVal val="visible"/>
                                      </p:to>
                                    </p:set>
                                    <p:animEffect filter="fade" transition="in">
                                      <p:cBhvr>
                                        <p:cTn id="7" dur="100"/>
                                        <p:tgtEl>
                                          <p:spTgt spid="156">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156">
                                            <p:txEl>
                                              <p:pRg st="0" end="0"/>
                                            </p:txEl>
                                          </p:spTgt>
                                        </p:tgtEl>
                                        <p:attrNameLst>
                                          <p:attrName>style.visibility</p:attrName>
                                        </p:attrNameLst>
                                      </p:cBhvr>
                                      <p:to>
                                        <p:strVal val="visible"/>
                                      </p:to>
                                    </p:set>
                                    <p:animEffect filter="fade" transition="in">
                                      <p:cBhvr>
                                        <p:cTn id="10" dur="100"/>
                                        <p:tgtEl>
                                          <p:spTgt spid="156">
                                            <p:txEl>
                                              <p:pRg st="0" end="0"/>
                                            </p:txEl>
                                          </p:spTgt>
                                        </p:tgtEl>
                                      </p:cBhvr>
                                    </p:animEffect>
                                  </p:childTnLst>
                                </p:cTn>
                              </p:par>
                            </p:childTnLst>
                          </p:cTn>
                        </p:par>
                        <p:par>
                          <p:cTn id="11" fill="hold">
                            <p:stCondLst>
                              <p:cond delay="100"/>
                            </p:stCondLst>
                            <p:childTnLst>
                              <p:par>
                                <p:cTn id="12" presetClass="entr" nodeType="afterEffect" presetID="10" grpId="1" fill="hold">
                                  <p:stCondLst>
                                    <p:cond delay="0"/>
                                  </p:stCondLst>
                                  <p:iterate type="el" backwards="0">
                                    <p:tmAbs val="0"/>
                                  </p:iterate>
                                  <p:childTnLst>
                                    <p:set>
                                      <p:cBhvr>
                                        <p:cTn id="13" fill="hold"/>
                                        <p:tgtEl>
                                          <p:spTgt spid="156">
                                            <p:txEl>
                                              <p:pRg st="1" end="1"/>
                                            </p:txEl>
                                          </p:spTgt>
                                        </p:tgtEl>
                                        <p:attrNameLst>
                                          <p:attrName>style.visibility</p:attrName>
                                        </p:attrNameLst>
                                      </p:cBhvr>
                                      <p:to>
                                        <p:strVal val="visible"/>
                                      </p:to>
                                    </p:set>
                                    <p:animEffect filter="fade" transition="in">
                                      <p:cBhvr>
                                        <p:cTn id="14" dur="100"/>
                                        <p:tgtEl>
                                          <p:spTgt spid="156">
                                            <p:txEl>
                                              <p:pRg st="1" end="1"/>
                                            </p:txEl>
                                          </p:spTgt>
                                        </p:tgtEl>
                                      </p:cBhvr>
                                    </p:animEffect>
                                  </p:childTnLst>
                                </p:cTn>
                              </p:par>
                            </p:childTnLst>
                          </p:cTn>
                        </p:par>
                        <p:par>
                          <p:cTn id="15" fill="hold">
                            <p:stCondLst>
                              <p:cond delay="200"/>
                            </p:stCondLst>
                            <p:childTnLst>
                              <p:par>
                                <p:cTn id="16" presetClass="entr" nodeType="afterEffect" presetID="10" grpId="1" fill="hold">
                                  <p:stCondLst>
                                    <p:cond delay="0"/>
                                  </p:stCondLst>
                                  <p:iterate type="el" backwards="0">
                                    <p:tmAbs val="0"/>
                                  </p:iterate>
                                  <p:childTnLst>
                                    <p:set>
                                      <p:cBhvr>
                                        <p:cTn id="17" fill="hold"/>
                                        <p:tgtEl>
                                          <p:spTgt spid="156">
                                            <p:txEl>
                                              <p:pRg st="2" end="2"/>
                                            </p:txEl>
                                          </p:spTgt>
                                        </p:tgtEl>
                                        <p:attrNameLst>
                                          <p:attrName>style.visibility</p:attrName>
                                        </p:attrNameLst>
                                      </p:cBhvr>
                                      <p:to>
                                        <p:strVal val="visible"/>
                                      </p:to>
                                    </p:set>
                                    <p:animEffect filter="fade" transition="in">
                                      <p:cBhvr>
                                        <p:cTn id="18" dur="100"/>
                                        <p:tgtEl>
                                          <p:spTgt spid="156">
                                            <p:txEl>
                                              <p:pRg st="2" end="2"/>
                                            </p:txEl>
                                          </p:spTgt>
                                        </p:tgtEl>
                                      </p:cBhvr>
                                    </p:animEffect>
                                  </p:childTnLst>
                                </p:cTn>
                              </p:par>
                            </p:childTnLst>
                          </p:cTn>
                        </p:par>
                        <p:par>
                          <p:cTn id="19" fill="hold">
                            <p:stCondLst>
                              <p:cond delay="300"/>
                            </p:stCondLst>
                            <p:childTnLst>
                              <p:par>
                                <p:cTn id="20" presetClass="entr" nodeType="afterEffect" presetID="10" grpId="1" fill="hold">
                                  <p:stCondLst>
                                    <p:cond delay="0"/>
                                  </p:stCondLst>
                                  <p:iterate type="el" backwards="0">
                                    <p:tmAbs val="0"/>
                                  </p:iterate>
                                  <p:childTnLst>
                                    <p:set>
                                      <p:cBhvr>
                                        <p:cTn id="21" fill="hold"/>
                                        <p:tgtEl>
                                          <p:spTgt spid="156">
                                            <p:txEl>
                                              <p:pRg st="3" end="3"/>
                                            </p:txEl>
                                          </p:spTgt>
                                        </p:tgtEl>
                                        <p:attrNameLst>
                                          <p:attrName>style.visibility</p:attrName>
                                        </p:attrNameLst>
                                      </p:cBhvr>
                                      <p:to>
                                        <p:strVal val="visible"/>
                                      </p:to>
                                    </p:set>
                                    <p:animEffect filter="fade" transition="in">
                                      <p:cBhvr>
                                        <p:cTn id="22" dur="100"/>
                                        <p:tgtEl>
                                          <p:spTgt spid="156">
                                            <p:txEl>
                                              <p:pRg st="3" end="3"/>
                                            </p:txEl>
                                          </p:spTgt>
                                        </p:tgtEl>
                                      </p:cBhvr>
                                    </p:animEffect>
                                  </p:childTnLst>
                                </p:cTn>
                              </p:par>
                            </p:childTnLst>
                          </p:cTn>
                        </p:par>
                        <p:par>
                          <p:cTn id="23" fill="hold">
                            <p:stCondLst>
                              <p:cond delay="400"/>
                            </p:stCondLst>
                            <p:childTnLst>
                              <p:par>
                                <p:cTn id="24" presetClass="entr" nodeType="afterEffect" presetID="10" grpId="1" fill="hold">
                                  <p:stCondLst>
                                    <p:cond delay="0"/>
                                  </p:stCondLst>
                                  <p:iterate type="el" backwards="0">
                                    <p:tmAbs val="0"/>
                                  </p:iterate>
                                  <p:childTnLst>
                                    <p:set>
                                      <p:cBhvr>
                                        <p:cTn id="25" fill="hold"/>
                                        <p:tgtEl>
                                          <p:spTgt spid="156">
                                            <p:txEl>
                                              <p:pRg st="4" end="4"/>
                                            </p:txEl>
                                          </p:spTgt>
                                        </p:tgtEl>
                                        <p:attrNameLst>
                                          <p:attrName>style.visibility</p:attrName>
                                        </p:attrNameLst>
                                      </p:cBhvr>
                                      <p:to>
                                        <p:strVal val="visible"/>
                                      </p:to>
                                    </p:set>
                                    <p:animEffect filter="fade" transition="in">
                                      <p:cBhvr>
                                        <p:cTn id="26" dur="100"/>
                                        <p:tgtEl>
                                          <p:spTgt spid="156">
                                            <p:txEl>
                                              <p:pRg st="4" end="4"/>
                                            </p:txEl>
                                          </p:spTgt>
                                        </p:tgtEl>
                                      </p:cBhvr>
                                    </p:animEffect>
                                  </p:childTnLst>
                                </p:cTn>
                              </p:par>
                            </p:childTnLst>
                          </p:cTn>
                        </p:par>
                        <p:par>
                          <p:cTn id="27" fill="hold">
                            <p:stCondLst>
                              <p:cond delay="500"/>
                            </p:stCondLst>
                            <p:childTnLst>
                              <p:par>
                                <p:cTn id="28" presetClass="entr" nodeType="afterEffect" presetID="10" grpId="1" fill="hold">
                                  <p:stCondLst>
                                    <p:cond delay="0"/>
                                  </p:stCondLst>
                                  <p:iterate type="el" backwards="0">
                                    <p:tmAbs val="0"/>
                                  </p:iterate>
                                  <p:childTnLst>
                                    <p:set>
                                      <p:cBhvr>
                                        <p:cTn id="29" fill="hold"/>
                                        <p:tgtEl>
                                          <p:spTgt spid="156">
                                            <p:txEl>
                                              <p:pRg st="5" end="5"/>
                                            </p:txEl>
                                          </p:spTgt>
                                        </p:tgtEl>
                                        <p:attrNameLst>
                                          <p:attrName>style.visibility</p:attrName>
                                        </p:attrNameLst>
                                      </p:cBhvr>
                                      <p:to>
                                        <p:strVal val="visible"/>
                                      </p:to>
                                    </p:set>
                                    <p:animEffect filter="fade" transition="in">
                                      <p:cBhvr>
                                        <p:cTn id="30" dur="100"/>
                                        <p:tgtEl>
                                          <p:spTgt spid="156">
                                            <p:txEl>
                                              <p:pRg st="5" end="5"/>
                                            </p:txEl>
                                          </p:spTgt>
                                        </p:tgtEl>
                                      </p:cBhvr>
                                    </p:animEffect>
                                  </p:childTnLst>
                                </p:cTn>
                              </p:par>
                            </p:childTnLst>
                          </p:cTn>
                        </p:par>
                        <p:par>
                          <p:cTn id="31" fill="hold">
                            <p:stCondLst>
                              <p:cond delay="600"/>
                            </p:stCondLst>
                            <p:childTnLst>
                              <p:par>
                                <p:cTn id="32" presetClass="entr" nodeType="afterEffect" presetID="10" grpId="1" fill="hold">
                                  <p:stCondLst>
                                    <p:cond delay="0"/>
                                  </p:stCondLst>
                                  <p:iterate type="el" backwards="0">
                                    <p:tmAbs val="0"/>
                                  </p:iterate>
                                  <p:childTnLst>
                                    <p:set>
                                      <p:cBhvr>
                                        <p:cTn id="33" fill="hold"/>
                                        <p:tgtEl>
                                          <p:spTgt spid="156">
                                            <p:txEl>
                                              <p:pRg st="6" end="6"/>
                                            </p:txEl>
                                          </p:spTgt>
                                        </p:tgtEl>
                                        <p:attrNameLst>
                                          <p:attrName>style.visibility</p:attrName>
                                        </p:attrNameLst>
                                      </p:cBhvr>
                                      <p:to>
                                        <p:strVal val="visible"/>
                                      </p:to>
                                    </p:set>
                                    <p:animEffect filter="fade" transition="in">
                                      <p:cBhvr>
                                        <p:cTn id="34" dur="100"/>
                                        <p:tgtEl>
                                          <p:spTgt spid="156">
                                            <p:txEl>
                                              <p:pRg st="6" end="6"/>
                                            </p:txEl>
                                          </p:spTgt>
                                        </p:tgtEl>
                                      </p:cBhvr>
                                    </p:animEffect>
                                  </p:childTnLst>
                                </p:cTn>
                              </p:par>
                            </p:childTnLst>
                          </p:cTn>
                        </p:par>
                        <p:par>
                          <p:cTn id="35" fill="hold">
                            <p:stCondLst>
                              <p:cond delay="700"/>
                            </p:stCondLst>
                            <p:childTnLst>
                              <p:par>
                                <p:cTn id="36" presetClass="entr" nodeType="afterEffect" presetID="10" grpId="1" fill="hold">
                                  <p:stCondLst>
                                    <p:cond delay="0"/>
                                  </p:stCondLst>
                                  <p:iterate type="el" backwards="0">
                                    <p:tmAbs val="0"/>
                                  </p:iterate>
                                  <p:childTnLst>
                                    <p:set>
                                      <p:cBhvr>
                                        <p:cTn id="37" fill="hold"/>
                                        <p:tgtEl>
                                          <p:spTgt spid="156">
                                            <p:txEl>
                                              <p:pRg st="7" end="7"/>
                                            </p:txEl>
                                          </p:spTgt>
                                        </p:tgtEl>
                                        <p:attrNameLst>
                                          <p:attrName>style.visibility</p:attrName>
                                        </p:attrNameLst>
                                      </p:cBhvr>
                                      <p:to>
                                        <p:strVal val="visible"/>
                                      </p:to>
                                    </p:set>
                                    <p:animEffect filter="fade" transition="in">
                                      <p:cBhvr>
                                        <p:cTn id="38" dur="100"/>
                                        <p:tgtEl>
                                          <p:spTgt spid="156">
                                            <p:txEl>
                                              <p:pRg st="7" end="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156" grpId="1"/>
    </p:bld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160" name="And for the past year and a half…"/>
          <p:cNvSpPr txBox="1"/>
          <p:nvPr>
            <p:ph type="title"/>
          </p:nvPr>
        </p:nvSpPr>
        <p:spPr>
          <a:prstGeom prst="rect">
            <a:avLst/>
          </a:prstGeom>
        </p:spPr>
        <p:txBody>
          <a:bodyPr/>
          <a:lstStyle/>
          <a:p>
            <a:pPr/>
            <a:r>
              <a:t>And for the past year and a half…</a:t>
            </a:r>
          </a:p>
        </p:txBody>
      </p:sp>
      <p:sp>
        <p:nvSpPr>
          <p:cNvPr id="161" name="Double-click to edit"/>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p>
        </p:txBody>
      </p:sp>
      <p:pic>
        <p:nvPicPr>
          <p:cNvPr id="162" name="Brain-diagram-pink-6289600.svg" descr="Brain-diagram-pink-6289600.svg"/>
          <p:cNvPicPr>
            <a:picLocks noChangeAspect="1"/>
          </p:cNvPicPr>
          <p:nvPr/>
        </p:nvPicPr>
        <p:blipFill>
          <a:blip r:embed="rId3">
            <a:extLst/>
          </a:blip>
          <a:stretch>
            <a:fillRect/>
          </a:stretch>
        </p:blipFill>
        <p:spPr>
          <a:xfrm>
            <a:off x="6971193" y="3640309"/>
            <a:ext cx="10441614" cy="10441615"/>
          </a:xfrm>
          <a:prstGeom prst="rect">
            <a:avLst/>
          </a:prstGeom>
          <a:ln w="12700">
            <a:miter lim="400000"/>
          </a:ln>
        </p:spPr>
      </p:pic>
      <p:pic>
        <p:nvPicPr>
          <p:cNvPr id="163" name="Zombies!!!-logo.svg" descr="Zombies!!!-logo.svg"/>
          <p:cNvPicPr>
            <a:picLocks noChangeAspect="1"/>
          </p:cNvPicPr>
          <p:nvPr/>
        </p:nvPicPr>
        <p:blipFill>
          <a:blip r:embed="rId4">
            <a:extLst/>
          </a:blip>
          <a:stretch>
            <a:fillRect/>
          </a:stretch>
        </p:blipFill>
        <p:spPr>
          <a:xfrm>
            <a:off x="6046231" y="6164638"/>
            <a:ext cx="13120068" cy="4718433"/>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161"/>
                                        </p:tgtEl>
                                        <p:attrNameLst>
                                          <p:attrName>style.visibility</p:attrName>
                                        </p:attrNameLst>
                                      </p:cBhvr>
                                      <p:to>
                                        <p:strVal val="visible"/>
                                      </p:to>
                                    </p:set>
                                    <p:animEffect filter="fade" transition="in">
                                      <p:cBhvr>
                                        <p:cTn id="7" dur="250"/>
                                        <p:tgtEl>
                                          <p:spTgt spid="161"/>
                                        </p:tgtEl>
                                      </p:cBhvr>
                                    </p:animEffect>
                                  </p:childTnLst>
                                </p:cTn>
                              </p:par>
                            </p:childTnLst>
                          </p:cTn>
                        </p:par>
                        <p:par>
                          <p:cTn id="8" fill="hold">
                            <p:stCondLst>
                              <p:cond delay="250"/>
                            </p:stCondLst>
                            <p:childTnLst>
                              <p:par>
                                <p:cTn id="9" presetClass="entr" nodeType="afterEffect" presetSubtype="16" presetID="23" grpId="2" fill="hold">
                                  <p:stCondLst>
                                    <p:cond delay="0"/>
                                  </p:stCondLst>
                                  <p:iterate type="el" backwards="0">
                                    <p:tmAbs val="0"/>
                                  </p:iterate>
                                  <p:childTnLst>
                                    <p:set>
                                      <p:cBhvr>
                                        <p:cTn id="10" fill="hold"/>
                                        <p:tgtEl>
                                          <p:spTgt spid="162"/>
                                        </p:tgtEl>
                                        <p:attrNameLst>
                                          <p:attrName>style.visibility</p:attrName>
                                        </p:attrNameLst>
                                      </p:cBhvr>
                                      <p:to>
                                        <p:strVal val="visible"/>
                                      </p:to>
                                    </p:set>
                                    <p:anim calcmode="lin" valueType="num">
                                      <p:cBhvr>
                                        <p:cTn id="11" dur="500" fill="hold"/>
                                        <p:tgtEl>
                                          <p:spTgt spid="162"/>
                                        </p:tgtEl>
                                        <p:attrNameLst>
                                          <p:attrName>ppt_w</p:attrName>
                                        </p:attrNameLst>
                                      </p:cBhvr>
                                      <p:tavLst>
                                        <p:tav tm="0">
                                          <p:val>
                                            <p:fltVal val="0"/>
                                          </p:val>
                                        </p:tav>
                                        <p:tav tm="100000">
                                          <p:val>
                                            <p:strVal val="#ppt_w"/>
                                          </p:val>
                                        </p:tav>
                                      </p:tavLst>
                                    </p:anim>
                                    <p:anim calcmode="lin" valueType="num">
                                      <p:cBhvr>
                                        <p:cTn id="12" dur="500" fill="hold"/>
                                        <p:tgtEl>
                                          <p:spTgt spid="162"/>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Class="entr" nodeType="clickEffect" presetID="10" grpId="3" fill="hold">
                                  <p:stCondLst>
                                    <p:cond delay="0"/>
                                  </p:stCondLst>
                                  <p:iterate type="el" backwards="0">
                                    <p:tmAbs val="0"/>
                                  </p:iterate>
                                  <p:childTnLst>
                                    <p:set>
                                      <p:cBhvr>
                                        <p:cTn id="16" fill="hold"/>
                                        <p:tgtEl>
                                          <p:spTgt spid="163"/>
                                        </p:tgtEl>
                                        <p:attrNameLst>
                                          <p:attrName>style.visibility</p:attrName>
                                        </p:attrNameLst>
                                      </p:cBhvr>
                                      <p:to>
                                        <p:strVal val="visible"/>
                                      </p:to>
                                    </p:set>
                                    <p:animEffect filter="fade" transition="in">
                                      <p:cBhvr>
                                        <p:cTn id="17" dur="1000"/>
                                        <p:tgtEl>
                                          <p:spTgt spid="16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62" grpId="2"/>
      <p:bldP build="whole" bldLvl="1" animBg="1" rev="0" advAuto="0" spid="161" grpId="1"/>
      <p:bldP build="whole" bldLvl="1" animBg="1" rev="0" advAuto="0" spid="163" grpId="3"/>
    </p:bldLst>
  </p:timing>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And for the past year and a half…"/>
          <p:cNvSpPr txBox="1"/>
          <p:nvPr>
            <p:ph type="title"/>
          </p:nvPr>
        </p:nvSpPr>
        <p:spPr>
          <a:prstGeom prst="rect">
            <a:avLst/>
          </a:prstGeom>
        </p:spPr>
        <p:txBody>
          <a:bodyPr/>
          <a:lstStyle/>
          <a:p>
            <a:pPr/>
            <a:r>
              <a:t>And for the past year and a half…</a:t>
            </a:r>
          </a:p>
        </p:txBody>
      </p:sp>
      <p:sp>
        <p:nvSpPr>
          <p:cNvPr id="168" name="Double-click to edit"/>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p>
        </p:txBody>
      </p:sp>
      <p:pic>
        <p:nvPicPr>
          <p:cNvPr id="169" name="AI_logo_by_United_Blasters.png" descr="AI_logo_by_United_Blasters.png"/>
          <p:cNvPicPr>
            <a:picLocks noChangeAspect="1"/>
          </p:cNvPicPr>
          <p:nvPr/>
        </p:nvPicPr>
        <p:blipFill>
          <a:blip r:embed="rId3">
            <a:extLst/>
          </a:blip>
          <a:stretch>
            <a:fillRect/>
          </a:stretch>
        </p:blipFill>
        <p:spPr>
          <a:xfrm>
            <a:off x="8256560" y="4925676"/>
            <a:ext cx="7870880" cy="7870880"/>
          </a:xfrm>
          <a:prstGeom prst="rect">
            <a:avLst/>
          </a:prstGeom>
          <a:ln w="12700">
            <a:miter lim="400000"/>
          </a:ln>
        </p:spPr>
      </p:pic>
      <p:sp>
        <p:nvSpPr>
          <p:cNvPr id="170" name="Model"/>
          <p:cNvSpPr txBox="1"/>
          <p:nvPr/>
        </p:nvSpPr>
        <p:spPr>
          <a:xfrm>
            <a:off x="3763215" y="4645641"/>
            <a:ext cx="2016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Model</a:t>
            </a:r>
          </a:p>
        </p:txBody>
      </p:sp>
      <p:sp>
        <p:nvSpPr>
          <p:cNvPr id="171" name="Parameter"/>
          <p:cNvSpPr txBox="1"/>
          <p:nvPr/>
        </p:nvSpPr>
        <p:spPr>
          <a:xfrm>
            <a:off x="1247967" y="6071987"/>
            <a:ext cx="340614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Parameter</a:t>
            </a:r>
          </a:p>
        </p:txBody>
      </p:sp>
      <p:sp>
        <p:nvSpPr>
          <p:cNvPr id="172" name="Weight"/>
          <p:cNvSpPr txBox="1"/>
          <p:nvPr/>
        </p:nvSpPr>
        <p:spPr>
          <a:xfrm>
            <a:off x="682621" y="7675574"/>
            <a:ext cx="22434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Weight</a:t>
            </a:r>
          </a:p>
        </p:txBody>
      </p:sp>
      <p:sp>
        <p:nvSpPr>
          <p:cNvPr id="173" name="Context Window"/>
          <p:cNvSpPr txBox="1"/>
          <p:nvPr/>
        </p:nvSpPr>
        <p:spPr>
          <a:xfrm>
            <a:off x="16173690" y="3722596"/>
            <a:ext cx="513778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Context Window</a:t>
            </a:r>
          </a:p>
        </p:txBody>
      </p:sp>
      <p:sp>
        <p:nvSpPr>
          <p:cNvPr id="174" name="Temperature"/>
          <p:cNvSpPr txBox="1"/>
          <p:nvPr/>
        </p:nvSpPr>
        <p:spPr>
          <a:xfrm>
            <a:off x="18799112" y="5220811"/>
            <a:ext cx="413893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Temperature</a:t>
            </a:r>
          </a:p>
        </p:txBody>
      </p:sp>
      <p:sp>
        <p:nvSpPr>
          <p:cNvPr id="175" name="Quantization"/>
          <p:cNvSpPr txBox="1"/>
          <p:nvPr/>
        </p:nvSpPr>
        <p:spPr>
          <a:xfrm>
            <a:off x="19851503" y="7300240"/>
            <a:ext cx="40735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Quantization</a:t>
            </a:r>
          </a:p>
        </p:txBody>
      </p:sp>
      <p:sp>
        <p:nvSpPr>
          <p:cNvPr id="176" name="Prefill"/>
          <p:cNvSpPr txBox="1"/>
          <p:nvPr/>
        </p:nvSpPr>
        <p:spPr>
          <a:xfrm>
            <a:off x="6682414" y="895155"/>
            <a:ext cx="198056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Prefill</a:t>
            </a:r>
          </a:p>
        </p:txBody>
      </p:sp>
      <p:sp>
        <p:nvSpPr>
          <p:cNvPr id="177" name="Decode"/>
          <p:cNvSpPr txBox="1"/>
          <p:nvPr/>
        </p:nvSpPr>
        <p:spPr>
          <a:xfrm>
            <a:off x="5086211" y="2478087"/>
            <a:ext cx="233997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Decode</a:t>
            </a:r>
          </a:p>
        </p:txBody>
      </p:sp>
      <p:sp>
        <p:nvSpPr>
          <p:cNvPr id="178" name="BF8"/>
          <p:cNvSpPr txBox="1"/>
          <p:nvPr/>
        </p:nvSpPr>
        <p:spPr>
          <a:xfrm>
            <a:off x="6496349" y="12492590"/>
            <a:ext cx="13925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BF8</a:t>
            </a:r>
          </a:p>
        </p:txBody>
      </p:sp>
      <p:sp>
        <p:nvSpPr>
          <p:cNvPr id="179" name="INT8 (Q8)"/>
          <p:cNvSpPr txBox="1"/>
          <p:nvPr/>
        </p:nvSpPr>
        <p:spPr>
          <a:xfrm>
            <a:off x="17996061" y="863081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INT8 (Q8)</a:t>
            </a:r>
          </a:p>
        </p:txBody>
      </p:sp>
      <p:sp>
        <p:nvSpPr>
          <p:cNvPr id="180" name="INT4 (Q4)"/>
          <p:cNvSpPr txBox="1"/>
          <p:nvPr/>
        </p:nvSpPr>
        <p:spPr>
          <a:xfrm>
            <a:off x="20499701" y="996138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INT4 (Q4)</a:t>
            </a:r>
          </a:p>
        </p:txBody>
      </p:sp>
      <p:sp>
        <p:nvSpPr>
          <p:cNvPr id="181" name="INT3 (Q3)"/>
          <p:cNvSpPr txBox="1"/>
          <p:nvPr/>
        </p:nvSpPr>
        <p:spPr>
          <a:xfrm>
            <a:off x="17346306" y="1122786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INT3 (Q3)</a:t>
            </a:r>
          </a:p>
        </p:txBody>
      </p:sp>
      <p:sp>
        <p:nvSpPr>
          <p:cNvPr id="182" name="FP32"/>
          <p:cNvSpPr txBox="1"/>
          <p:nvPr/>
        </p:nvSpPr>
        <p:spPr>
          <a:xfrm>
            <a:off x="4203680" y="9961380"/>
            <a:ext cx="1762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FP32</a:t>
            </a:r>
          </a:p>
        </p:txBody>
      </p:sp>
      <p:sp>
        <p:nvSpPr>
          <p:cNvPr id="183" name="FP16/BF16"/>
          <p:cNvSpPr txBox="1"/>
          <p:nvPr/>
        </p:nvSpPr>
        <p:spPr>
          <a:xfrm>
            <a:off x="2039128" y="11617263"/>
            <a:ext cx="35521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FP16/BF16</a:t>
            </a:r>
          </a:p>
        </p:txBody>
      </p:sp>
      <p:sp>
        <p:nvSpPr>
          <p:cNvPr id="184" name="INT2/Q2"/>
          <p:cNvSpPr txBox="1"/>
          <p:nvPr/>
        </p:nvSpPr>
        <p:spPr>
          <a:xfrm>
            <a:off x="20345245" y="12307485"/>
            <a:ext cx="27666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INT2/Q2</a:t>
            </a:r>
          </a:p>
        </p:txBody>
      </p:sp>
      <p:sp>
        <p:nvSpPr>
          <p:cNvPr id="185" name="GGUF"/>
          <p:cNvSpPr txBox="1"/>
          <p:nvPr/>
        </p:nvSpPr>
        <p:spPr>
          <a:xfrm>
            <a:off x="15642666" y="486473"/>
            <a:ext cx="19011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GGUF</a:t>
            </a:r>
          </a:p>
        </p:txBody>
      </p:sp>
      <p:sp>
        <p:nvSpPr>
          <p:cNvPr id="186" name="MLX"/>
          <p:cNvSpPr txBox="1"/>
          <p:nvPr/>
        </p:nvSpPr>
        <p:spPr>
          <a:xfrm>
            <a:off x="15957156" y="2224382"/>
            <a:ext cx="165862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MLX</a:t>
            </a:r>
          </a:p>
        </p:txBody>
      </p:sp>
      <p:sp>
        <p:nvSpPr>
          <p:cNvPr id="187" name="RAG"/>
          <p:cNvSpPr txBox="1"/>
          <p:nvPr/>
        </p:nvSpPr>
        <p:spPr>
          <a:xfrm>
            <a:off x="16916565" y="6418262"/>
            <a:ext cx="15455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RAG</a:t>
            </a:r>
          </a:p>
        </p:txBody>
      </p:sp>
      <p:sp>
        <p:nvSpPr>
          <p:cNvPr id="188" name="Local/offline LLMs"/>
          <p:cNvSpPr txBox="1"/>
          <p:nvPr/>
        </p:nvSpPr>
        <p:spPr>
          <a:xfrm>
            <a:off x="9011602" y="12768516"/>
            <a:ext cx="6360796" cy="9175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sz="5000"/>
            </a:lvl1pPr>
          </a:lstStyle>
          <a:p>
            <a:pPr/>
            <a:r>
              <a:t>Local/offline LLMs</a:t>
            </a:r>
          </a:p>
        </p:txBody>
      </p:sp>
      <p:sp>
        <p:nvSpPr>
          <p:cNvPr id="189" name="Token"/>
          <p:cNvSpPr txBox="1"/>
          <p:nvPr/>
        </p:nvSpPr>
        <p:spPr>
          <a:xfrm>
            <a:off x="1511954" y="9165024"/>
            <a:ext cx="202057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Token</a:t>
            </a:r>
          </a:p>
        </p:txBody>
      </p:sp>
      <p:sp>
        <p:nvSpPr>
          <p:cNvPr id="190" name="Dense model"/>
          <p:cNvSpPr txBox="1"/>
          <p:nvPr/>
        </p:nvSpPr>
        <p:spPr>
          <a:xfrm>
            <a:off x="1270627" y="1065453"/>
            <a:ext cx="2005331"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Dense</a:t>
            </a:r>
            <a:br/>
            <a:r>
              <a:t>model</a:t>
            </a:r>
          </a:p>
        </p:txBody>
      </p:sp>
      <p:sp>
        <p:nvSpPr>
          <p:cNvPr id="191" name="Mixture-of-Experts (MoE)"/>
          <p:cNvSpPr txBox="1"/>
          <p:nvPr/>
        </p:nvSpPr>
        <p:spPr>
          <a:xfrm>
            <a:off x="18340687" y="398462"/>
            <a:ext cx="6049646"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Mixture-of-Experts</a:t>
            </a:r>
            <a:br/>
            <a:r>
              <a:t>(MoE)</a:t>
            </a:r>
          </a:p>
        </p:txBody>
      </p:sp>
      <p:sp>
        <p:nvSpPr>
          <p:cNvPr id="192" name="Training…"/>
          <p:cNvSpPr txBox="1"/>
          <p:nvPr/>
        </p:nvSpPr>
        <p:spPr>
          <a:xfrm>
            <a:off x="4404265" y="7487413"/>
            <a:ext cx="2787651"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Training</a:t>
            </a:r>
          </a:p>
          <a:p>
            <a:pPr>
              <a:defRPr sz="5000"/>
            </a:pPr>
            <a:r>
              <a:t>a model</a:t>
            </a:r>
          </a:p>
        </p:txBody>
      </p:sp>
      <p:sp>
        <p:nvSpPr>
          <p:cNvPr id="193" name="TTFT"/>
          <p:cNvSpPr txBox="1"/>
          <p:nvPr/>
        </p:nvSpPr>
        <p:spPr>
          <a:xfrm>
            <a:off x="16619582" y="9929335"/>
            <a:ext cx="1762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TTFT</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168"/>
                                        </p:tgtEl>
                                        <p:attrNameLst>
                                          <p:attrName>style.visibility</p:attrName>
                                        </p:attrNameLst>
                                      </p:cBhvr>
                                      <p:to>
                                        <p:strVal val="visible"/>
                                      </p:to>
                                    </p:set>
                                    <p:animEffect filter="fade" transition="in">
                                      <p:cBhvr>
                                        <p:cTn id="7" dur="250"/>
                                        <p:tgtEl>
                                          <p:spTgt spid="168"/>
                                        </p:tgtEl>
                                      </p:cBhvr>
                                    </p:animEffect>
                                  </p:childTnLst>
                                </p:cTn>
                              </p:par>
                            </p:childTnLst>
                          </p:cTn>
                        </p:par>
                        <p:par>
                          <p:cTn id="8" fill="hold">
                            <p:stCondLst>
                              <p:cond delay="250"/>
                            </p:stCondLst>
                            <p:childTnLst>
                              <p:par>
                                <p:cTn id="9" presetClass="entr" nodeType="afterEffect" presetSubtype="16" presetID="23" grpId="2" fill="hold">
                                  <p:stCondLst>
                                    <p:cond delay="0"/>
                                  </p:stCondLst>
                                  <p:iterate type="el" backwards="0">
                                    <p:tmAbs val="0"/>
                                  </p:iterate>
                                  <p:childTnLst>
                                    <p:set>
                                      <p:cBhvr>
                                        <p:cTn id="10" fill="hold"/>
                                        <p:tgtEl>
                                          <p:spTgt spid="169"/>
                                        </p:tgtEl>
                                        <p:attrNameLst>
                                          <p:attrName>style.visibility</p:attrName>
                                        </p:attrNameLst>
                                      </p:cBhvr>
                                      <p:to>
                                        <p:strVal val="visible"/>
                                      </p:to>
                                    </p:set>
                                    <p:anim calcmode="lin" valueType="num">
                                      <p:cBhvr>
                                        <p:cTn id="11" dur="1000" fill="hold"/>
                                        <p:tgtEl>
                                          <p:spTgt spid="169"/>
                                        </p:tgtEl>
                                        <p:attrNameLst>
                                          <p:attrName>ppt_w</p:attrName>
                                        </p:attrNameLst>
                                      </p:cBhvr>
                                      <p:tavLst>
                                        <p:tav tm="0">
                                          <p:val>
                                            <p:fltVal val="0"/>
                                          </p:val>
                                        </p:tav>
                                        <p:tav tm="100000">
                                          <p:val>
                                            <p:strVal val="#ppt_w"/>
                                          </p:val>
                                        </p:tav>
                                      </p:tavLst>
                                    </p:anim>
                                    <p:anim calcmode="lin" valueType="num">
                                      <p:cBhvr>
                                        <p:cTn id="12" dur="1000" fill="hold"/>
                                        <p:tgtEl>
                                          <p:spTgt spid="169"/>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16" presetID="23" grpId="3" fill="hold">
                                  <p:stCondLst>
                                    <p:cond delay="0"/>
                                  </p:stCondLst>
                                  <p:iterate type="el" backwards="0">
                                    <p:tmAbs val="0"/>
                                  </p:iterate>
                                  <p:childTnLst>
                                    <p:set>
                                      <p:cBhvr>
                                        <p:cTn id="16" fill="hold"/>
                                        <p:tgtEl>
                                          <p:spTgt spid="188"/>
                                        </p:tgtEl>
                                        <p:attrNameLst>
                                          <p:attrName>style.visibility</p:attrName>
                                        </p:attrNameLst>
                                      </p:cBhvr>
                                      <p:to>
                                        <p:strVal val="visible"/>
                                      </p:to>
                                    </p:set>
                                    <p:anim calcmode="lin" valueType="num">
                                      <p:cBhvr>
                                        <p:cTn id="17" dur="750" fill="hold"/>
                                        <p:tgtEl>
                                          <p:spTgt spid="188"/>
                                        </p:tgtEl>
                                        <p:attrNameLst>
                                          <p:attrName>ppt_w</p:attrName>
                                        </p:attrNameLst>
                                      </p:cBhvr>
                                      <p:tavLst>
                                        <p:tav tm="0">
                                          <p:val>
                                            <p:fltVal val="0"/>
                                          </p:val>
                                        </p:tav>
                                        <p:tav tm="100000">
                                          <p:val>
                                            <p:strVal val="#ppt_w"/>
                                          </p:val>
                                        </p:tav>
                                      </p:tavLst>
                                    </p:anim>
                                    <p:anim calcmode="lin" valueType="num">
                                      <p:cBhvr>
                                        <p:cTn id="18" dur="750" fill="hold"/>
                                        <p:tgtEl>
                                          <p:spTgt spid="188"/>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16" presetID="23" grpId="4" fill="hold">
                                  <p:stCondLst>
                                    <p:cond delay="0"/>
                                  </p:stCondLst>
                                  <p:iterate type="el" backwards="0">
                                    <p:tmAbs val="0"/>
                                  </p:iterate>
                                  <p:childTnLst>
                                    <p:set>
                                      <p:cBhvr>
                                        <p:cTn id="22" fill="hold"/>
                                        <p:tgtEl>
                                          <p:spTgt spid="170"/>
                                        </p:tgtEl>
                                        <p:attrNameLst>
                                          <p:attrName>style.visibility</p:attrName>
                                        </p:attrNameLst>
                                      </p:cBhvr>
                                      <p:to>
                                        <p:strVal val="visible"/>
                                      </p:to>
                                    </p:set>
                                    <p:anim calcmode="lin" valueType="num">
                                      <p:cBhvr>
                                        <p:cTn id="23" dur="500" fill="hold"/>
                                        <p:tgtEl>
                                          <p:spTgt spid="170"/>
                                        </p:tgtEl>
                                        <p:attrNameLst>
                                          <p:attrName>ppt_w</p:attrName>
                                        </p:attrNameLst>
                                      </p:cBhvr>
                                      <p:tavLst>
                                        <p:tav tm="0">
                                          <p:val>
                                            <p:fltVal val="0"/>
                                          </p:val>
                                        </p:tav>
                                        <p:tav tm="100000">
                                          <p:val>
                                            <p:strVal val="#ppt_w"/>
                                          </p:val>
                                        </p:tav>
                                      </p:tavLst>
                                    </p:anim>
                                    <p:anim calcmode="lin" valueType="num">
                                      <p:cBhvr>
                                        <p:cTn id="24" dur="500" fill="hold"/>
                                        <p:tgtEl>
                                          <p:spTgt spid="170"/>
                                        </p:tgtEl>
                                        <p:attrNameLst>
                                          <p:attrName>ppt_h</p:attrName>
                                        </p:attrNameLst>
                                      </p:cBhvr>
                                      <p:tavLst>
                                        <p:tav tm="0">
                                          <p:val>
                                            <p:fltVal val="0"/>
                                          </p:val>
                                        </p:tav>
                                        <p:tav tm="100000">
                                          <p:val>
                                            <p:strVal val="#ppt_h"/>
                                          </p:val>
                                        </p:tav>
                                      </p:tavLst>
                                    </p:anim>
                                  </p:childTnLst>
                                </p:cTn>
                              </p:par>
                            </p:childTnLst>
                          </p:cTn>
                        </p:par>
                        <p:par>
                          <p:cTn id="25" fill="hold">
                            <p:stCondLst>
                              <p:cond delay="500"/>
                            </p:stCondLst>
                            <p:childTnLst>
                              <p:par>
                                <p:cTn id="26" presetClass="entr" nodeType="afterEffect" presetSubtype="16" presetID="23" grpId="5" fill="hold">
                                  <p:stCondLst>
                                    <p:cond delay="0"/>
                                  </p:stCondLst>
                                  <p:iterate type="el" backwards="0">
                                    <p:tmAbs val="0"/>
                                  </p:iterate>
                                  <p:childTnLst>
                                    <p:set>
                                      <p:cBhvr>
                                        <p:cTn id="27" fill="hold"/>
                                        <p:tgtEl>
                                          <p:spTgt spid="171"/>
                                        </p:tgtEl>
                                        <p:attrNameLst>
                                          <p:attrName>style.visibility</p:attrName>
                                        </p:attrNameLst>
                                      </p:cBhvr>
                                      <p:to>
                                        <p:strVal val="visible"/>
                                      </p:to>
                                    </p:set>
                                    <p:anim calcmode="lin" valueType="num">
                                      <p:cBhvr>
                                        <p:cTn id="28" dur="500" fill="hold"/>
                                        <p:tgtEl>
                                          <p:spTgt spid="171"/>
                                        </p:tgtEl>
                                        <p:attrNameLst>
                                          <p:attrName>ppt_w</p:attrName>
                                        </p:attrNameLst>
                                      </p:cBhvr>
                                      <p:tavLst>
                                        <p:tav tm="0">
                                          <p:val>
                                            <p:fltVal val="0"/>
                                          </p:val>
                                        </p:tav>
                                        <p:tav tm="100000">
                                          <p:val>
                                            <p:strVal val="#ppt_w"/>
                                          </p:val>
                                        </p:tav>
                                      </p:tavLst>
                                    </p:anim>
                                    <p:anim calcmode="lin" valueType="num">
                                      <p:cBhvr>
                                        <p:cTn id="29" dur="500" fill="hold"/>
                                        <p:tgtEl>
                                          <p:spTgt spid="171"/>
                                        </p:tgtEl>
                                        <p:attrNameLst>
                                          <p:attrName>ppt_h</p:attrName>
                                        </p:attrNameLst>
                                      </p:cBhvr>
                                      <p:tavLst>
                                        <p:tav tm="0">
                                          <p:val>
                                            <p:fltVal val="0"/>
                                          </p:val>
                                        </p:tav>
                                        <p:tav tm="100000">
                                          <p:val>
                                            <p:strVal val="#ppt_h"/>
                                          </p:val>
                                        </p:tav>
                                      </p:tavLst>
                                    </p:anim>
                                  </p:childTnLst>
                                </p:cTn>
                              </p:par>
                            </p:childTnLst>
                          </p:cTn>
                        </p:par>
                        <p:par>
                          <p:cTn id="30" fill="hold">
                            <p:stCondLst>
                              <p:cond delay="1000"/>
                            </p:stCondLst>
                            <p:childTnLst>
                              <p:par>
                                <p:cTn id="31" presetClass="entr" nodeType="afterEffect" presetSubtype="16" presetID="23" grpId="6" fill="hold">
                                  <p:stCondLst>
                                    <p:cond delay="0"/>
                                  </p:stCondLst>
                                  <p:iterate type="el" backwards="0">
                                    <p:tmAbs val="0"/>
                                  </p:iterate>
                                  <p:childTnLst>
                                    <p:set>
                                      <p:cBhvr>
                                        <p:cTn id="32" fill="hold"/>
                                        <p:tgtEl>
                                          <p:spTgt spid="172"/>
                                        </p:tgtEl>
                                        <p:attrNameLst>
                                          <p:attrName>style.visibility</p:attrName>
                                        </p:attrNameLst>
                                      </p:cBhvr>
                                      <p:to>
                                        <p:strVal val="visible"/>
                                      </p:to>
                                    </p:set>
                                    <p:anim calcmode="lin" valueType="num">
                                      <p:cBhvr>
                                        <p:cTn id="33" dur="500" fill="hold"/>
                                        <p:tgtEl>
                                          <p:spTgt spid="172"/>
                                        </p:tgtEl>
                                        <p:attrNameLst>
                                          <p:attrName>ppt_w</p:attrName>
                                        </p:attrNameLst>
                                      </p:cBhvr>
                                      <p:tavLst>
                                        <p:tav tm="0">
                                          <p:val>
                                            <p:fltVal val="0"/>
                                          </p:val>
                                        </p:tav>
                                        <p:tav tm="100000">
                                          <p:val>
                                            <p:strVal val="#ppt_w"/>
                                          </p:val>
                                        </p:tav>
                                      </p:tavLst>
                                    </p:anim>
                                    <p:anim calcmode="lin" valueType="num">
                                      <p:cBhvr>
                                        <p:cTn id="34" dur="500" fill="hold"/>
                                        <p:tgtEl>
                                          <p:spTgt spid="172"/>
                                        </p:tgtEl>
                                        <p:attrNameLst>
                                          <p:attrName>ppt_h</p:attrName>
                                        </p:attrNameLst>
                                      </p:cBhvr>
                                      <p:tavLst>
                                        <p:tav tm="0">
                                          <p:val>
                                            <p:fltVal val="0"/>
                                          </p:val>
                                        </p:tav>
                                        <p:tav tm="100000">
                                          <p:val>
                                            <p:strVal val="#ppt_h"/>
                                          </p:val>
                                        </p:tav>
                                      </p:tavLst>
                                    </p:anim>
                                  </p:childTnLst>
                                </p:cTn>
                              </p:par>
                            </p:childTnLst>
                          </p:cTn>
                        </p:par>
                        <p:par>
                          <p:cTn id="35" fill="hold">
                            <p:stCondLst>
                              <p:cond delay="1500"/>
                            </p:stCondLst>
                            <p:childTnLst>
                              <p:par>
                                <p:cTn id="36" presetClass="entr" nodeType="afterEffect" presetSubtype="16" presetID="23" grpId="7" fill="hold">
                                  <p:stCondLst>
                                    <p:cond delay="0"/>
                                  </p:stCondLst>
                                  <p:iterate type="el" backwards="0">
                                    <p:tmAbs val="0"/>
                                  </p:iterate>
                                  <p:childTnLst>
                                    <p:set>
                                      <p:cBhvr>
                                        <p:cTn id="37" fill="hold"/>
                                        <p:tgtEl>
                                          <p:spTgt spid="189"/>
                                        </p:tgtEl>
                                        <p:attrNameLst>
                                          <p:attrName>style.visibility</p:attrName>
                                        </p:attrNameLst>
                                      </p:cBhvr>
                                      <p:to>
                                        <p:strVal val="visible"/>
                                      </p:to>
                                    </p:set>
                                    <p:anim calcmode="lin" valueType="num">
                                      <p:cBhvr>
                                        <p:cTn id="38" dur="500" fill="hold"/>
                                        <p:tgtEl>
                                          <p:spTgt spid="189"/>
                                        </p:tgtEl>
                                        <p:attrNameLst>
                                          <p:attrName>ppt_w</p:attrName>
                                        </p:attrNameLst>
                                      </p:cBhvr>
                                      <p:tavLst>
                                        <p:tav tm="0">
                                          <p:val>
                                            <p:fltVal val="0"/>
                                          </p:val>
                                        </p:tav>
                                        <p:tav tm="100000">
                                          <p:val>
                                            <p:strVal val="#ppt_w"/>
                                          </p:val>
                                        </p:tav>
                                      </p:tavLst>
                                    </p:anim>
                                    <p:anim calcmode="lin" valueType="num">
                                      <p:cBhvr>
                                        <p:cTn id="39" dur="500" fill="hold"/>
                                        <p:tgtEl>
                                          <p:spTgt spid="189"/>
                                        </p:tgtEl>
                                        <p:attrNameLst>
                                          <p:attrName>ppt_h</p:attrName>
                                        </p:attrNameLst>
                                      </p:cBhvr>
                                      <p:tavLst>
                                        <p:tav tm="0">
                                          <p:val>
                                            <p:fltVal val="0"/>
                                          </p:val>
                                        </p:tav>
                                        <p:tav tm="100000">
                                          <p:val>
                                            <p:strVal val="#ppt_h"/>
                                          </p:val>
                                        </p:tav>
                                      </p:tavLst>
                                    </p:anim>
                                  </p:childTnLst>
                                </p:cTn>
                              </p:par>
                            </p:childTnLst>
                          </p:cTn>
                        </p:par>
                        <p:par>
                          <p:cTn id="40" fill="hold">
                            <p:stCondLst>
                              <p:cond delay="2000"/>
                            </p:stCondLst>
                            <p:childTnLst>
                              <p:par>
                                <p:cTn id="41" presetClass="entr" nodeType="afterEffect" presetSubtype="16" presetID="23" grpId="8" fill="hold">
                                  <p:stCondLst>
                                    <p:cond delay="0"/>
                                  </p:stCondLst>
                                  <p:iterate type="el" backwards="0">
                                    <p:tmAbs val="0"/>
                                  </p:iterate>
                                  <p:childTnLst>
                                    <p:set>
                                      <p:cBhvr>
                                        <p:cTn id="42" fill="hold"/>
                                        <p:tgtEl>
                                          <p:spTgt spid="182"/>
                                        </p:tgtEl>
                                        <p:attrNameLst>
                                          <p:attrName>style.visibility</p:attrName>
                                        </p:attrNameLst>
                                      </p:cBhvr>
                                      <p:to>
                                        <p:strVal val="visible"/>
                                      </p:to>
                                    </p:set>
                                    <p:anim calcmode="lin" valueType="num">
                                      <p:cBhvr>
                                        <p:cTn id="43" dur="400" fill="hold"/>
                                        <p:tgtEl>
                                          <p:spTgt spid="182"/>
                                        </p:tgtEl>
                                        <p:attrNameLst>
                                          <p:attrName>ppt_w</p:attrName>
                                        </p:attrNameLst>
                                      </p:cBhvr>
                                      <p:tavLst>
                                        <p:tav tm="0">
                                          <p:val>
                                            <p:fltVal val="0"/>
                                          </p:val>
                                        </p:tav>
                                        <p:tav tm="100000">
                                          <p:val>
                                            <p:strVal val="#ppt_w"/>
                                          </p:val>
                                        </p:tav>
                                      </p:tavLst>
                                    </p:anim>
                                    <p:anim calcmode="lin" valueType="num">
                                      <p:cBhvr>
                                        <p:cTn id="44" dur="400" fill="hold"/>
                                        <p:tgtEl>
                                          <p:spTgt spid="182"/>
                                        </p:tgtEl>
                                        <p:attrNameLst>
                                          <p:attrName>ppt_h</p:attrName>
                                        </p:attrNameLst>
                                      </p:cBhvr>
                                      <p:tavLst>
                                        <p:tav tm="0">
                                          <p:val>
                                            <p:fltVal val="0"/>
                                          </p:val>
                                        </p:tav>
                                        <p:tav tm="100000">
                                          <p:val>
                                            <p:strVal val="#ppt_h"/>
                                          </p:val>
                                        </p:tav>
                                      </p:tavLst>
                                    </p:anim>
                                  </p:childTnLst>
                                </p:cTn>
                              </p:par>
                            </p:childTnLst>
                          </p:cTn>
                        </p:par>
                        <p:par>
                          <p:cTn id="45" fill="hold">
                            <p:stCondLst>
                              <p:cond delay="2400"/>
                            </p:stCondLst>
                            <p:childTnLst>
                              <p:par>
                                <p:cTn id="46" presetClass="entr" nodeType="afterEffect" presetSubtype="16" presetID="23" grpId="9" fill="hold">
                                  <p:stCondLst>
                                    <p:cond delay="0"/>
                                  </p:stCondLst>
                                  <p:iterate type="el" backwards="0">
                                    <p:tmAbs val="0"/>
                                  </p:iterate>
                                  <p:childTnLst>
                                    <p:set>
                                      <p:cBhvr>
                                        <p:cTn id="47" fill="hold"/>
                                        <p:tgtEl>
                                          <p:spTgt spid="183"/>
                                        </p:tgtEl>
                                        <p:attrNameLst>
                                          <p:attrName>style.visibility</p:attrName>
                                        </p:attrNameLst>
                                      </p:cBhvr>
                                      <p:to>
                                        <p:strVal val="visible"/>
                                      </p:to>
                                    </p:set>
                                    <p:anim calcmode="lin" valueType="num">
                                      <p:cBhvr>
                                        <p:cTn id="48" dur="400" fill="hold"/>
                                        <p:tgtEl>
                                          <p:spTgt spid="183"/>
                                        </p:tgtEl>
                                        <p:attrNameLst>
                                          <p:attrName>ppt_w</p:attrName>
                                        </p:attrNameLst>
                                      </p:cBhvr>
                                      <p:tavLst>
                                        <p:tav tm="0">
                                          <p:val>
                                            <p:fltVal val="0"/>
                                          </p:val>
                                        </p:tav>
                                        <p:tav tm="100000">
                                          <p:val>
                                            <p:strVal val="#ppt_w"/>
                                          </p:val>
                                        </p:tav>
                                      </p:tavLst>
                                    </p:anim>
                                    <p:anim calcmode="lin" valueType="num">
                                      <p:cBhvr>
                                        <p:cTn id="49" dur="400" fill="hold"/>
                                        <p:tgtEl>
                                          <p:spTgt spid="183"/>
                                        </p:tgtEl>
                                        <p:attrNameLst>
                                          <p:attrName>ppt_h</p:attrName>
                                        </p:attrNameLst>
                                      </p:cBhvr>
                                      <p:tavLst>
                                        <p:tav tm="0">
                                          <p:val>
                                            <p:fltVal val="0"/>
                                          </p:val>
                                        </p:tav>
                                        <p:tav tm="100000">
                                          <p:val>
                                            <p:strVal val="#ppt_h"/>
                                          </p:val>
                                        </p:tav>
                                      </p:tavLst>
                                    </p:anim>
                                  </p:childTnLst>
                                </p:cTn>
                              </p:par>
                            </p:childTnLst>
                          </p:cTn>
                        </p:par>
                        <p:par>
                          <p:cTn id="50" fill="hold">
                            <p:stCondLst>
                              <p:cond delay="2800"/>
                            </p:stCondLst>
                            <p:childTnLst>
                              <p:par>
                                <p:cTn id="51" presetClass="entr" nodeType="afterEffect" presetSubtype="16" presetID="23" grpId="10" fill="hold">
                                  <p:stCondLst>
                                    <p:cond delay="0"/>
                                  </p:stCondLst>
                                  <p:iterate type="el" backwards="0">
                                    <p:tmAbs val="0"/>
                                  </p:iterate>
                                  <p:childTnLst>
                                    <p:set>
                                      <p:cBhvr>
                                        <p:cTn id="52" fill="hold"/>
                                        <p:tgtEl>
                                          <p:spTgt spid="178"/>
                                        </p:tgtEl>
                                        <p:attrNameLst>
                                          <p:attrName>style.visibility</p:attrName>
                                        </p:attrNameLst>
                                      </p:cBhvr>
                                      <p:to>
                                        <p:strVal val="visible"/>
                                      </p:to>
                                    </p:set>
                                    <p:anim calcmode="lin" valueType="num">
                                      <p:cBhvr>
                                        <p:cTn id="53" dur="400" fill="hold"/>
                                        <p:tgtEl>
                                          <p:spTgt spid="178"/>
                                        </p:tgtEl>
                                        <p:attrNameLst>
                                          <p:attrName>ppt_w</p:attrName>
                                        </p:attrNameLst>
                                      </p:cBhvr>
                                      <p:tavLst>
                                        <p:tav tm="0">
                                          <p:val>
                                            <p:fltVal val="0"/>
                                          </p:val>
                                        </p:tav>
                                        <p:tav tm="100000">
                                          <p:val>
                                            <p:strVal val="#ppt_w"/>
                                          </p:val>
                                        </p:tav>
                                      </p:tavLst>
                                    </p:anim>
                                    <p:anim calcmode="lin" valueType="num">
                                      <p:cBhvr>
                                        <p:cTn id="54" dur="400" fill="hold"/>
                                        <p:tgtEl>
                                          <p:spTgt spid="178"/>
                                        </p:tgtEl>
                                        <p:attrNameLst>
                                          <p:attrName>ppt_h</p:attrName>
                                        </p:attrNameLst>
                                      </p:cBhvr>
                                      <p:tavLst>
                                        <p:tav tm="0">
                                          <p:val>
                                            <p:fltVal val="0"/>
                                          </p:val>
                                        </p:tav>
                                        <p:tav tm="100000">
                                          <p:val>
                                            <p:strVal val="#ppt_h"/>
                                          </p:val>
                                        </p:tav>
                                      </p:tavLst>
                                    </p:anim>
                                  </p:childTnLst>
                                </p:cTn>
                              </p:par>
                            </p:childTnLst>
                          </p:cTn>
                        </p:par>
                        <p:par>
                          <p:cTn id="55" fill="hold">
                            <p:stCondLst>
                              <p:cond delay="3200"/>
                            </p:stCondLst>
                            <p:childTnLst>
                              <p:par>
                                <p:cTn id="56" presetClass="entr" nodeType="afterEffect" presetSubtype="16" presetID="23" grpId="11" fill="hold">
                                  <p:stCondLst>
                                    <p:cond delay="0"/>
                                  </p:stCondLst>
                                  <p:iterate type="el" backwards="0">
                                    <p:tmAbs val="0"/>
                                  </p:iterate>
                                  <p:childTnLst>
                                    <p:set>
                                      <p:cBhvr>
                                        <p:cTn id="57" fill="hold"/>
                                        <p:tgtEl>
                                          <p:spTgt spid="173"/>
                                        </p:tgtEl>
                                        <p:attrNameLst>
                                          <p:attrName>style.visibility</p:attrName>
                                        </p:attrNameLst>
                                      </p:cBhvr>
                                      <p:to>
                                        <p:strVal val="visible"/>
                                      </p:to>
                                    </p:set>
                                    <p:anim calcmode="lin" valueType="num">
                                      <p:cBhvr>
                                        <p:cTn id="58" dur="300" fill="hold"/>
                                        <p:tgtEl>
                                          <p:spTgt spid="173"/>
                                        </p:tgtEl>
                                        <p:attrNameLst>
                                          <p:attrName>ppt_w</p:attrName>
                                        </p:attrNameLst>
                                      </p:cBhvr>
                                      <p:tavLst>
                                        <p:tav tm="0">
                                          <p:val>
                                            <p:fltVal val="0"/>
                                          </p:val>
                                        </p:tav>
                                        <p:tav tm="100000">
                                          <p:val>
                                            <p:strVal val="#ppt_w"/>
                                          </p:val>
                                        </p:tav>
                                      </p:tavLst>
                                    </p:anim>
                                    <p:anim calcmode="lin" valueType="num">
                                      <p:cBhvr>
                                        <p:cTn id="59" dur="300" fill="hold"/>
                                        <p:tgtEl>
                                          <p:spTgt spid="173"/>
                                        </p:tgtEl>
                                        <p:attrNameLst>
                                          <p:attrName>ppt_h</p:attrName>
                                        </p:attrNameLst>
                                      </p:cBhvr>
                                      <p:tavLst>
                                        <p:tav tm="0">
                                          <p:val>
                                            <p:fltVal val="0"/>
                                          </p:val>
                                        </p:tav>
                                        <p:tav tm="100000">
                                          <p:val>
                                            <p:strVal val="#ppt_h"/>
                                          </p:val>
                                        </p:tav>
                                      </p:tavLst>
                                    </p:anim>
                                  </p:childTnLst>
                                </p:cTn>
                              </p:par>
                            </p:childTnLst>
                          </p:cTn>
                        </p:par>
                        <p:par>
                          <p:cTn id="60" fill="hold">
                            <p:stCondLst>
                              <p:cond delay="3500"/>
                            </p:stCondLst>
                            <p:childTnLst>
                              <p:par>
                                <p:cTn id="61" presetClass="entr" nodeType="afterEffect" presetSubtype="16" presetID="23" grpId="12" fill="hold">
                                  <p:stCondLst>
                                    <p:cond delay="0"/>
                                  </p:stCondLst>
                                  <p:iterate type="el" backwards="0">
                                    <p:tmAbs val="0"/>
                                  </p:iterate>
                                  <p:childTnLst>
                                    <p:set>
                                      <p:cBhvr>
                                        <p:cTn id="62" fill="hold"/>
                                        <p:tgtEl>
                                          <p:spTgt spid="174"/>
                                        </p:tgtEl>
                                        <p:attrNameLst>
                                          <p:attrName>style.visibility</p:attrName>
                                        </p:attrNameLst>
                                      </p:cBhvr>
                                      <p:to>
                                        <p:strVal val="visible"/>
                                      </p:to>
                                    </p:set>
                                    <p:anim calcmode="lin" valueType="num">
                                      <p:cBhvr>
                                        <p:cTn id="63" dur="300" fill="hold"/>
                                        <p:tgtEl>
                                          <p:spTgt spid="174"/>
                                        </p:tgtEl>
                                        <p:attrNameLst>
                                          <p:attrName>ppt_w</p:attrName>
                                        </p:attrNameLst>
                                      </p:cBhvr>
                                      <p:tavLst>
                                        <p:tav tm="0">
                                          <p:val>
                                            <p:fltVal val="0"/>
                                          </p:val>
                                        </p:tav>
                                        <p:tav tm="100000">
                                          <p:val>
                                            <p:strVal val="#ppt_w"/>
                                          </p:val>
                                        </p:tav>
                                      </p:tavLst>
                                    </p:anim>
                                    <p:anim calcmode="lin" valueType="num">
                                      <p:cBhvr>
                                        <p:cTn id="64" dur="300" fill="hold"/>
                                        <p:tgtEl>
                                          <p:spTgt spid="174"/>
                                        </p:tgtEl>
                                        <p:attrNameLst>
                                          <p:attrName>ppt_h</p:attrName>
                                        </p:attrNameLst>
                                      </p:cBhvr>
                                      <p:tavLst>
                                        <p:tav tm="0">
                                          <p:val>
                                            <p:fltVal val="0"/>
                                          </p:val>
                                        </p:tav>
                                        <p:tav tm="100000">
                                          <p:val>
                                            <p:strVal val="#ppt_h"/>
                                          </p:val>
                                        </p:tav>
                                      </p:tavLst>
                                    </p:anim>
                                  </p:childTnLst>
                                </p:cTn>
                              </p:par>
                            </p:childTnLst>
                          </p:cTn>
                        </p:par>
                        <p:par>
                          <p:cTn id="65" fill="hold">
                            <p:stCondLst>
                              <p:cond delay="3800"/>
                            </p:stCondLst>
                            <p:childTnLst>
                              <p:par>
                                <p:cTn id="66" presetClass="entr" nodeType="afterEffect" presetSubtype="16" presetID="23" grpId="13" fill="hold">
                                  <p:stCondLst>
                                    <p:cond delay="0"/>
                                  </p:stCondLst>
                                  <p:iterate type="el" backwards="0">
                                    <p:tmAbs val="0"/>
                                  </p:iterate>
                                  <p:childTnLst>
                                    <p:set>
                                      <p:cBhvr>
                                        <p:cTn id="67" fill="hold"/>
                                        <p:tgtEl>
                                          <p:spTgt spid="187"/>
                                        </p:tgtEl>
                                        <p:attrNameLst>
                                          <p:attrName>style.visibility</p:attrName>
                                        </p:attrNameLst>
                                      </p:cBhvr>
                                      <p:to>
                                        <p:strVal val="visible"/>
                                      </p:to>
                                    </p:set>
                                    <p:anim calcmode="lin" valueType="num">
                                      <p:cBhvr>
                                        <p:cTn id="68" dur="300" fill="hold"/>
                                        <p:tgtEl>
                                          <p:spTgt spid="187"/>
                                        </p:tgtEl>
                                        <p:attrNameLst>
                                          <p:attrName>ppt_w</p:attrName>
                                        </p:attrNameLst>
                                      </p:cBhvr>
                                      <p:tavLst>
                                        <p:tav tm="0">
                                          <p:val>
                                            <p:fltVal val="0"/>
                                          </p:val>
                                        </p:tav>
                                        <p:tav tm="100000">
                                          <p:val>
                                            <p:strVal val="#ppt_w"/>
                                          </p:val>
                                        </p:tav>
                                      </p:tavLst>
                                    </p:anim>
                                    <p:anim calcmode="lin" valueType="num">
                                      <p:cBhvr>
                                        <p:cTn id="69" dur="300" fill="hold"/>
                                        <p:tgtEl>
                                          <p:spTgt spid="187"/>
                                        </p:tgtEl>
                                        <p:attrNameLst>
                                          <p:attrName>ppt_h</p:attrName>
                                        </p:attrNameLst>
                                      </p:cBhvr>
                                      <p:tavLst>
                                        <p:tav tm="0">
                                          <p:val>
                                            <p:fltVal val="0"/>
                                          </p:val>
                                        </p:tav>
                                        <p:tav tm="100000">
                                          <p:val>
                                            <p:strVal val="#ppt_h"/>
                                          </p:val>
                                        </p:tav>
                                      </p:tavLst>
                                    </p:anim>
                                  </p:childTnLst>
                                </p:cTn>
                              </p:par>
                            </p:childTnLst>
                          </p:cTn>
                        </p:par>
                        <p:par>
                          <p:cTn id="70" fill="hold">
                            <p:stCondLst>
                              <p:cond delay="4100"/>
                            </p:stCondLst>
                            <p:childTnLst>
                              <p:par>
                                <p:cTn id="71" presetClass="entr" nodeType="afterEffect" presetSubtype="16" presetID="23" grpId="14" fill="hold">
                                  <p:stCondLst>
                                    <p:cond delay="0"/>
                                  </p:stCondLst>
                                  <p:iterate type="el" backwards="0">
                                    <p:tmAbs val="0"/>
                                  </p:iterate>
                                  <p:childTnLst>
                                    <p:set>
                                      <p:cBhvr>
                                        <p:cTn id="72" fill="hold"/>
                                        <p:tgtEl>
                                          <p:spTgt spid="175"/>
                                        </p:tgtEl>
                                        <p:attrNameLst>
                                          <p:attrName>style.visibility</p:attrName>
                                        </p:attrNameLst>
                                      </p:cBhvr>
                                      <p:to>
                                        <p:strVal val="visible"/>
                                      </p:to>
                                    </p:set>
                                    <p:anim calcmode="lin" valueType="num">
                                      <p:cBhvr>
                                        <p:cTn id="73" dur="250" fill="hold"/>
                                        <p:tgtEl>
                                          <p:spTgt spid="175"/>
                                        </p:tgtEl>
                                        <p:attrNameLst>
                                          <p:attrName>ppt_w</p:attrName>
                                        </p:attrNameLst>
                                      </p:cBhvr>
                                      <p:tavLst>
                                        <p:tav tm="0">
                                          <p:val>
                                            <p:fltVal val="0"/>
                                          </p:val>
                                        </p:tav>
                                        <p:tav tm="100000">
                                          <p:val>
                                            <p:strVal val="#ppt_w"/>
                                          </p:val>
                                        </p:tav>
                                      </p:tavLst>
                                    </p:anim>
                                    <p:anim calcmode="lin" valueType="num">
                                      <p:cBhvr>
                                        <p:cTn id="74" dur="250" fill="hold"/>
                                        <p:tgtEl>
                                          <p:spTgt spid="175"/>
                                        </p:tgtEl>
                                        <p:attrNameLst>
                                          <p:attrName>ppt_h</p:attrName>
                                        </p:attrNameLst>
                                      </p:cBhvr>
                                      <p:tavLst>
                                        <p:tav tm="0">
                                          <p:val>
                                            <p:fltVal val="0"/>
                                          </p:val>
                                        </p:tav>
                                        <p:tav tm="100000">
                                          <p:val>
                                            <p:strVal val="#ppt_h"/>
                                          </p:val>
                                        </p:tav>
                                      </p:tavLst>
                                    </p:anim>
                                  </p:childTnLst>
                                </p:cTn>
                              </p:par>
                            </p:childTnLst>
                          </p:cTn>
                        </p:par>
                        <p:par>
                          <p:cTn id="75" fill="hold">
                            <p:stCondLst>
                              <p:cond delay="4350"/>
                            </p:stCondLst>
                            <p:childTnLst>
                              <p:par>
                                <p:cTn id="76" presetClass="entr" nodeType="afterEffect" presetSubtype="16" presetID="23" grpId="15" fill="hold">
                                  <p:stCondLst>
                                    <p:cond delay="0"/>
                                  </p:stCondLst>
                                  <p:iterate type="el" backwards="0">
                                    <p:tmAbs val="0"/>
                                  </p:iterate>
                                  <p:childTnLst>
                                    <p:set>
                                      <p:cBhvr>
                                        <p:cTn id="77" fill="hold"/>
                                        <p:tgtEl>
                                          <p:spTgt spid="179"/>
                                        </p:tgtEl>
                                        <p:attrNameLst>
                                          <p:attrName>style.visibility</p:attrName>
                                        </p:attrNameLst>
                                      </p:cBhvr>
                                      <p:to>
                                        <p:strVal val="visible"/>
                                      </p:to>
                                    </p:set>
                                    <p:anim calcmode="lin" valueType="num">
                                      <p:cBhvr>
                                        <p:cTn id="78" dur="250" fill="hold"/>
                                        <p:tgtEl>
                                          <p:spTgt spid="179"/>
                                        </p:tgtEl>
                                        <p:attrNameLst>
                                          <p:attrName>ppt_w</p:attrName>
                                        </p:attrNameLst>
                                      </p:cBhvr>
                                      <p:tavLst>
                                        <p:tav tm="0">
                                          <p:val>
                                            <p:fltVal val="0"/>
                                          </p:val>
                                        </p:tav>
                                        <p:tav tm="100000">
                                          <p:val>
                                            <p:strVal val="#ppt_w"/>
                                          </p:val>
                                        </p:tav>
                                      </p:tavLst>
                                    </p:anim>
                                    <p:anim calcmode="lin" valueType="num">
                                      <p:cBhvr>
                                        <p:cTn id="79" dur="250" fill="hold"/>
                                        <p:tgtEl>
                                          <p:spTgt spid="179"/>
                                        </p:tgtEl>
                                        <p:attrNameLst>
                                          <p:attrName>ppt_h</p:attrName>
                                        </p:attrNameLst>
                                      </p:cBhvr>
                                      <p:tavLst>
                                        <p:tav tm="0">
                                          <p:val>
                                            <p:fltVal val="0"/>
                                          </p:val>
                                        </p:tav>
                                        <p:tav tm="100000">
                                          <p:val>
                                            <p:strVal val="#ppt_h"/>
                                          </p:val>
                                        </p:tav>
                                      </p:tavLst>
                                    </p:anim>
                                  </p:childTnLst>
                                </p:cTn>
                              </p:par>
                            </p:childTnLst>
                          </p:cTn>
                        </p:par>
                        <p:par>
                          <p:cTn id="80" fill="hold">
                            <p:stCondLst>
                              <p:cond delay="4600"/>
                            </p:stCondLst>
                            <p:childTnLst>
                              <p:par>
                                <p:cTn id="81" presetClass="entr" nodeType="afterEffect" presetSubtype="16" presetID="23" grpId="16" fill="hold">
                                  <p:stCondLst>
                                    <p:cond delay="0"/>
                                  </p:stCondLst>
                                  <p:iterate type="el" backwards="0">
                                    <p:tmAbs val="0"/>
                                  </p:iterate>
                                  <p:childTnLst>
                                    <p:set>
                                      <p:cBhvr>
                                        <p:cTn id="82" fill="hold"/>
                                        <p:tgtEl>
                                          <p:spTgt spid="180"/>
                                        </p:tgtEl>
                                        <p:attrNameLst>
                                          <p:attrName>style.visibility</p:attrName>
                                        </p:attrNameLst>
                                      </p:cBhvr>
                                      <p:to>
                                        <p:strVal val="visible"/>
                                      </p:to>
                                    </p:set>
                                    <p:anim calcmode="lin" valueType="num">
                                      <p:cBhvr>
                                        <p:cTn id="83" dur="250" fill="hold"/>
                                        <p:tgtEl>
                                          <p:spTgt spid="180"/>
                                        </p:tgtEl>
                                        <p:attrNameLst>
                                          <p:attrName>ppt_w</p:attrName>
                                        </p:attrNameLst>
                                      </p:cBhvr>
                                      <p:tavLst>
                                        <p:tav tm="0">
                                          <p:val>
                                            <p:fltVal val="0"/>
                                          </p:val>
                                        </p:tav>
                                        <p:tav tm="100000">
                                          <p:val>
                                            <p:strVal val="#ppt_w"/>
                                          </p:val>
                                        </p:tav>
                                      </p:tavLst>
                                    </p:anim>
                                    <p:anim calcmode="lin" valueType="num">
                                      <p:cBhvr>
                                        <p:cTn id="84" dur="250" fill="hold"/>
                                        <p:tgtEl>
                                          <p:spTgt spid="180"/>
                                        </p:tgtEl>
                                        <p:attrNameLst>
                                          <p:attrName>ppt_h</p:attrName>
                                        </p:attrNameLst>
                                      </p:cBhvr>
                                      <p:tavLst>
                                        <p:tav tm="0">
                                          <p:val>
                                            <p:fltVal val="0"/>
                                          </p:val>
                                        </p:tav>
                                        <p:tav tm="100000">
                                          <p:val>
                                            <p:strVal val="#ppt_h"/>
                                          </p:val>
                                        </p:tav>
                                      </p:tavLst>
                                    </p:anim>
                                  </p:childTnLst>
                                </p:cTn>
                              </p:par>
                            </p:childTnLst>
                          </p:cTn>
                        </p:par>
                        <p:par>
                          <p:cTn id="85" fill="hold">
                            <p:stCondLst>
                              <p:cond delay="4850"/>
                            </p:stCondLst>
                            <p:childTnLst>
                              <p:par>
                                <p:cTn id="86" presetClass="entr" nodeType="afterEffect" presetSubtype="16" presetID="23" grpId="17" fill="hold">
                                  <p:stCondLst>
                                    <p:cond delay="0"/>
                                  </p:stCondLst>
                                  <p:iterate type="el" backwards="0">
                                    <p:tmAbs val="0"/>
                                  </p:iterate>
                                  <p:childTnLst>
                                    <p:set>
                                      <p:cBhvr>
                                        <p:cTn id="87" fill="hold"/>
                                        <p:tgtEl>
                                          <p:spTgt spid="181"/>
                                        </p:tgtEl>
                                        <p:attrNameLst>
                                          <p:attrName>style.visibility</p:attrName>
                                        </p:attrNameLst>
                                      </p:cBhvr>
                                      <p:to>
                                        <p:strVal val="visible"/>
                                      </p:to>
                                    </p:set>
                                    <p:anim calcmode="lin" valueType="num">
                                      <p:cBhvr>
                                        <p:cTn id="88" dur="200" fill="hold"/>
                                        <p:tgtEl>
                                          <p:spTgt spid="181"/>
                                        </p:tgtEl>
                                        <p:attrNameLst>
                                          <p:attrName>ppt_w</p:attrName>
                                        </p:attrNameLst>
                                      </p:cBhvr>
                                      <p:tavLst>
                                        <p:tav tm="0">
                                          <p:val>
                                            <p:fltVal val="0"/>
                                          </p:val>
                                        </p:tav>
                                        <p:tav tm="100000">
                                          <p:val>
                                            <p:strVal val="#ppt_w"/>
                                          </p:val>
                                        </p:tav>
                                      </p:tavLst>
                                    </p:anim>
                                    <p:anim calcmode="lin" valueType="num">
                                      <p:cBhvr>
                                        <p:cTn id="89" dur="200" fill="hold"/>
                                        <p:tgtEl>
                                          <p:spTgt spid="181"/>
                                        </p:tgtEl>
                                        <p:attrNameLst>
                                          <p:attrName>ppt_h</p:attrName>
                                        </p:attrNameLst>
                                      </p:cBhvr>
                                      <p:tavLst>
                                        <p:tav tm="0">
                                          <p:val>
                                            <p:fltVal val="0"/>
                                          </p:val>
                                        </p:tav>
                                        <p:tav tm="100000">
                                          <p:val>
                                            <p:strVal val="#ppt_h"/>
                                          </p:val>
                                        </p:tav>
                                      </p:tavLst>
                                    </p:anim>
                                  </p:childTnLst>
                                </p:cTn>
                              </p:par>
                            </p:childTnLst>
                          </p:cTn>
                        </p:par>
                        <p:par>
                          <p:cTn id="90" fill="hold">
                            <p:stCondLst>
                              <p:cond delay="5050"/>
                            </p:stCondLst>
                            <p:childTnLst>
                              <p:par>
                                <p:cTn id="91" presetClass="entr" nodeType="afterEffect" presetSubtype="16" presetID="23" grpId="18" fill="hold">
                                  <p:stCondLst>
                                    <p:cond delay="0"/>
                                  </p:stCondLst>
                                  <p:iterate type="el" backwards="0">
                                    <p:tmAbs val="0"/>
                                  </p:iterate>
                                  <p:childTnLst>
                                    <p:set>
                                      <p:cBhvr>
                                        <p:cTn id="92" fill="hold"/>
                                        <p:tgtEl>
                                          <p:spTgt spid="184"/>
                                        </p:tgtEl>
                                        <p:attrNameLst>
                                          <p:attrName>style.visibility</p:attrName>
                                        </p:attrNameLst>
                                      </p:cBhvr>
                                      <p:to>
                                        <p:strVal val="visible"/>
                                      </p:to>
                                    </p:set>
                                    <p:anim calcmode="lin" valueType="num">
                                      <p:cBhvr>
                                        <p:cTn id="93" dur="200" fill="hold"/>
                                        <p:tgtEl>
                                          <p:spTgt spid="184"/>
                                        </p:tgtEl>
                                        <p:attrNameLst>
                                          <p:attrName>ppt_w</p:attrName>
                                        </p:attrNameLst>
                                      </p:cBhvr>
                                      <p:tavLst>
                                        <p:tav tm="0">
                                          <p:val>
                                            <p:fltVal val="0"/>
                                          </p:val>
                                        </p:tav>
                                        <p:tav tm="100000">
                                          <p:val>
                                            <p:strVal val="#ppt_w"/>
                                          </p:val>
                                        </p:tav>
                                      </p:tavLst>
                                    </p:anim>
                                    <p:anim calcmode="lin" valueType="num">
                                      <p:cBhvr>
                                        <p:cTn id="94" dur="200" fill="hold"/>
                                        <p:tgtEl>
                                          <p:spTgt spid="184"/>
                                        </p:tgtEl>
                                        <p:attrNameLst>
                                          <p:attrName>ppt_h</p:attrName>
                                        </p:attrNameLst>
                                      </p:cBhvr>
                                      <p:tavLst>
                                        <p:tav tm="0">
                                          <p:val>
                                            <p:fltVal val="0"/>
                                          </p:val>
                                        </p:tav>
                                        <p:tav tm="100000">
                                          <p:val>
                                            <p:strVal val="#ppt_h"/>
                                          </p:val>
                                        </p:tav>
                                      </p:tavLst>
                                    </p:anim>
                                  </p:childTnLst>
                                </p:cTn>
                              </p:par>
                            </p:childTnLst>
                          </p:cTn>
                        </p:par>
                        <p:par>
                          <p:cTn id="95" fill="hold">
                            <p:stCondLst>
                              <p:cond delay="5250"/>
                            </p:stCondLst>
                            <p:childTnLst>
                              <p:par>
                                <p:cTn id="96" presetClass="entr" nodeType="afterEffect" presetSubtype="16" presetID="23" grpId="19" fill="hold">
                                  <p:stCondLst>
                                    <p:cond delay="0"/>
                                  </p:stCondLst>
                                  <p:iterate type="el" backwards="0">
                                    <p:tmAbs val="0"/>
                                  </p:iterate>
                                  <p:childTnLst>
                                    <p:set>
                                      <p:cBhvr>
                                        <p:cTn id="97" fill="hold"/>
                                        <p:tgtEl>
                                          <p:spTgt spid="176"/>
                                        </p:tgtEl>
                                        <p:attrNameLst>
                                          <p:attrName>style.visibility</p:attrName>
                                        </p:attrNameLst>
                                      </p:cBhvr>
                                      <p:to>
                                        <p:strVal val="visible"/>
                                      </p:to>
                                    </p:set>
                                    <p:anim calcmode="lin" valueType="num">
                                      <p:cBhvr>
                                        <p:cTn id="98" dur="200" fill="hold"/>
                                        <p:tgtEl>
                                          <p:spTgt spid="176"/>
                                        </p:tgtEl>
                                        <p:attrNameLst>
                                          <p:attrName>ppt_w</p:attrName>
                                        </p:attrNameLst>
                                      </p:cBhvr>
                                      <p:tavLst>
                                        <p:tav tm="0">
                                          <p:val>
                                            <p:fltVal val="0"/>
                                          </p:val>
                                        </p:tav>
                                        <p:tav tm="100000">
                                          <p:val>
                                            <p:strVal val="#ppt_w"/>
                                          </p:val>
                                        </p:tav>
                                      </p:tavLst>
                                    </p:anim>
                                    <p:anim calcmode="lin" valueType="num">
                                      <p:cBhvr>
                                        <p:cTn id="99" dur="200" fill="hold"/>
                                        <p:tgtEl>
                                          <p:spTgt spid="176"/>
                                        </p:tgtEl>
                                        <p:attrNameLst>
                                          <p:attrName>ppt_h</p:attrName>
                                        </p:attrNameLst>
                                      </p:cBhvr>
                                      <p:tavLst>
                                        <p:tav tm="0">
                                          <p:val>
                                            <p:fltVal val="0"/>
                                          </p:val>
                                        </p:tav>
                                        <p:tav tm="100000">
                                          <p:val>
                                            <p:strVal val="#ppt_h"/>
                                          </p:val>
                                        </p:tav>
                                      </p:tavLst>
                                    </p:anim>
                                  </p:childTnLst>
                                </p:cTn>
                              </p:par>
                            </p:childTnLst>
                          </p:cTn>
                        </p:par>
                        <p:par>
                          <p:cTn id="100" fill="hold">
                            <p:stCondLst>
                              <p:cond delay="5450"/>
                            </p:stCondLst>
                            <p:childTnLst>
                              <p:par>
                                <p:cTn id="101" presetClass="entr" nodeType="afterEffect" presetSubtype="16" presetID="23" grpId="20" fill="hold">
                                  <p:stCondLst>
                                    <p:cond delay="0"/>
                                  </p:stCondLst>
                                  <p:iterate type="el" backwards="0">
                                    <p:tmAbs val="0"/>
                                  </p:iterate>
                                  <p:childTnLst>
                                    <p:set>
                                      <p:cBhvr>
                                        <p:cTn id="102" fill="hold"/>
                                        <p:tgtEl>
                                          <p:spTgt spid="177"/>
                                        </p:tgtEl>
                                        <p:attrNameLst>
                                          <p:attrName>style.visibility</p:attrName>
                                        </p:attrNameLst>
                                      </p:cBhvr>
                                      <p:to>
                                        <p:strVal val="visible"/>
                                      </p:to>
                                    </p:set>
                                    <p:anim calcmode="lin" valueType="num">
                                      <p:cBhvr>
                                        <p:cTn id="103" dur="100" fill="hold"/>
                                        <p:tgtEl>
                                          <p:spTgt spid="177"/>
                                        </p:tgtEl>
                                        <p:attrNameLst>
                                          <p:attrName>ppt_w</p:attrName>
                                        </p:attrNameLst>
                                      </p:cBhvr>
                                      <p:tavLst>
                                        <p:tav tm="0">
                                          <p:val>
                                            <p:fltVal val="0"/>
                                          </p:val>
                                        </p:tav>
                                        <p:tav tm="100000">
                                          <p:val>
                                            <p:strVal val="#ppt_w"/>
                                          </p:val>
                                        </p:tav>
                                      </p:tavLst>
                                    </p:anim>
                                    <p:anim calcmode="lin" valueType="num">
                                      <p:cBhvr>
                                        <p:cTn id="104" dur="100" fill="hold"/>
                                        <p:tgtEl>
                                          <p:spTgt spid="177"/>
                                        </p:tgtEl>
                                        <p:attrNameLst>
                                          <p:attrName>ppt_h</p:attrName>
                                        </p:attrNameLst>
                                      </p:cBhvr>
                                      <p:tavLst>
                                        <p:tav tm="0">
                                          <p:val>
                                            <p:fltVal val="0"/>
                                          </p:val>
                                        </p:tav>
                                        <p:tav tm="100000">
                                          <p:val>
                                            <p:strVal val="#ppt_h"/>
                                          </p:val>
                                        </p:tav>
                                      </p:tavLst>
                                    </p:anim>
                                  </p:childTnLst>
                                </p:cTn>
                              </p:par>
                            </p:childTnLst>
                          </p:cTn>
                        </p:par>
                        <p:par>
                          <p:cTn id="105" fill="hold">
                            <p:stCondLst>
                              <p:cond delay="5550"/>
                            </p:stCondLst>
                            <p:childTnLst>
                              <p:par>
                                <p:cTn id="106" presetClass="entr" nodeType="afterEffect" presetSubtype="16" presetID="23" grpId="21" fill="hold">
                                  <p:stCondLst>
                                    <p:cond delay="0"/>
                                  </p:stCondLst>
                                  <p:iterate type="el" backwards="0">
                                    <p:tmAbs val="0"/>
                                  </p:iterate>
                                  <p:childTnLst>
                                    <p:set>
                                      <p:cBhvr>
                                        <p:cTn id="107" fill="hold"/>
                                        <p:tgtEl>
                                          <p:spTgt spid="185"/>
                                        </p:tgtEl>
                                        <p:attrNameLst>
                                          <p:attrName>style.visibility</p:attrName>
                                        </p:attrNameLst>
                                      </p:cBhvr>
                                      <p:to>
                                        <p:strVal val="visible"/>
                                      </p:to>
                                    </p:set>
                                    <p:anim calcmode="lin" valueType="num">
                                      <p:cBhvr>
                                        <p:cTn id="108" dur="100" fill="hold"/>
                                        <p:tgtEl>
                                          <p:spTgt spid="185"/>
                                        </p:tgtEl>
                                        <p:attrNameLst>
                                          <p:attrName>ppt_w</p:attrName>
                                        </p:attrNameLst>
                                      </p:cBhvr>
                                      <p:tavLst>
                                        <p:tav tm="0">
                                          <p:val>
                                            <p:fltVal val="0"/>
                                          </p:val>
                                        </p:tav>
                                        <p:tav tm="100000">
                                          <p:val>
                                            <p:strVal val="#ppt_w"/>
                                          </p:val>
                                        </p:tav>
                                      </p:tavLst>
                                    </p:anim>
                                    <p:anim calcmode="lin" valueType="num">
                                      <p:cBhvr>
                                        <p:cTn id="109" dur="100" fill="hold"/>
                                        <p:tgtEl>
                                          <p:spTgt spid="185"/>
                                        </p:tgtEl>
                                        <p:attrNameLst>
                                          <p:attrName>ppt_h</p:attrName>
                                        </p:attrNameLst>
                                      </p:cBhvr>
                                      <p:tavLst>
                                        <p:tav tm="0">
                                          <p:val>
                                            <p:fltVal val="0"/>
                                          </p:val>
                                        </p:tav>
                                        <p:tav tm="100000">
                                          <p:val>
                                            <p:strVal val="#ppt_h"/>
                                          </p:val>
                                        </p:tav>
                                      </p:tavLst>
                                    </p:anim>
                                  </p:childTnLst>
                                </p:cTn>
                              </p:par>
                            </p:childTnLst>
                          </p:cTn>
                        </p:par>
                        <p:par>
                          <p:cTn id="110" fill="hold">
                            <p:stCondLst>
                              <p:cond delay="5650"/>
                            </p:stCondLst>
                            <p:childTnLst>
                              <p:par>
                                <p:cTn id="111" presetClass="entr" nodeType="afterEffect" presetSubtype="16" presetID="23" grpId="22" fill="hold">
                                  <p:stCondLst>
                                    <p:cond delay="0"/>
                                  </p:stCondLst>
                                  <p:iterate type="el" backwards="0">
                                    <p:tmAbs val="0"/>
                                  </p:iterate>
                                  <p:childTnLst>
                                    <p:set>
                                      <p:cBhvr>
                                        <p:cTn id="112" fill="hold"/>
                                        <p:tgtEl>
                                          <p:spTgt spid="186"/>
                                        </p:tgtEl>
                                        <p:attrNameLst>
                                          <p:attrName>style.visibility</p:attrName>
                                        </p:attrNameLst>
                                      </p:cBhvr>
                                      <p:to>
                                        <p:strVal val="visible"/>
                                      </p:to>
                                    </p:set>
                                    <p:anim calcmode="lin" valueType="num">
                                      <p:cBhvr>
                                        <p:cTn id="113" dur="100" fill="hold"/>
                                        <p:tgtEl>
                                          <p:spTgt spid="186"/>
                                        </p:tgtEl>
                                        <p:attrNameLst>
                                          <p:attrName>ppt_w</p:attrName>
                                        </p:attrNameLst>
                                      </p:cBhvr>
                                      <p:tavLst>
                                        <p:tav tm="0">
                                          <p:val>
                                            <p:fltVal val="0"/>
                                          </p:val>
                                        </p:tav>
                                        <p:tav tm="100000">
                                          <p:val>
                                            <p:strVal val="#ppt_w"/>
                                          </p:val>
                                        </p:tav>
                                      </p:tavLst>
                                    </p:anim>
                                    <p:anim calcmode="lin" valueType="num">
                                      <p:cBhvr>
                                        <p:cTn id="114" dur="100" fill="hold"/>
                                        <p:tgtEl>
                                          <p:spTgt spid="186"/>
                                        </p:tgtEl>
                                        <p:attrNameLst>
                                          <p:attrName>ppt_h</p:attrName>
                                        </p:attrNameLst>
                                      </p:cBhvr>
                                      <p:tavLst>
                                        <p:tav tm="0">
                                          <p:val>
                                            <p:fltVal val="0"/>
                                          </p:val>
                                        </p:tav>
                                        <p:tav tm="100000">
                                          <p:val>
                                            <p:strVal val="#ppt_h"/>
                                          </p:val>
                                        </p:tav>
                                      </p:tavLst>
                                    </p:anim>
                                  </p:childTnLst>
                                </p:cTn>
                              </p:par>
                            </p:childTnLst>
                          </p:cTn>
                        </p:par>
                        <p:par>
                          <p:cTn id="115" fill="hold">
                            <p:stCondLst>
                              <p:cond delay="5750"/>
                            </p:stCondLst>
                            <p:childTnLst>
                              <p:par>
                                <p:cTn id="116" presetClass="entr" nodeType="afterEffect" presetSubtype="16" presetID="23" grpId="23" fill="hold">
                                  <p:stCondLst>
                                    <p:cond delay="0"/>
                                  </p:stCondLst>
                                  <p:iterate type="el" backwards="0">
                                    <p:tmAbs val="0"/>
                                  </p:iterate>
                                  <p:childTnLst>
                                    <p:set>
                                      <p:cBhvr>
                                        <p:cTn id="117" fill="hold"/>
                                        <p:tgtEl>
                                          <p:spTgt spid="190"/>
                                        </p:tgtEl>
                                        <p:attrNameLst>
                                          <p:attrName>style.visibility</p:attrName>
                                        </p:attrNameLst>
                                      </p:cBhvr>
                                      <p:to>
                                        <p:strVal val="visible"/>
                                      </p:to>
                                    </p:set>
                                    <p:anim calcmode="lin" valueType="num">
                                      <p:cBhvr>
                                        <p:cTn id="118" dur="100" fill="hold"/>
                                        <p:tgtEl>
                                          <p:spTgt spid="190"/>
                                        </p:tgtEl>
                                        <p:attrNameLst>
                                          <p:attrName>ppt_w</p:attrName>
                                        </p:attrNameLst>
                                      </p:cBhvr>
                                      <p:tavLst>
                                        <p:tav tm="0">
                                          <p:val>
                                            <p:fltVal val="0"/>
                                          </p:val>
                                        </p:tav>
                                        <p:tav tm="100000">
                                          <p:val>
                                            <p:strVal val="#ppt_w"/>
                                          </p:val>
                                        </p:tav>
                                      </p:tavLst>
                                    </p:anim>
                                    <p:anim calcmode="lin" valueType="num">
                                      <p:cBhvr>
                                        <p:cTn id="119" dur="100" fill="hold"/>
                                        <p:tgtEl>
                                          <p:spTgt spid="190"/>
                                        </p:tgtEl>
                                        <p:attrNameLst>
                                          <p:attrName>ppt_h</p:attrName>
                                        </p:attrNameLst>
                                      </p:cBhvr>
                                      <p:tavLst>
                                        <p:tav tm="0">
                                          <p:val>
                                            <p:fltVal val="0"/>
                                          </p:val>
                                        </p:tav>
                                        <p:tav tm="100000">
                                          <p:val>
                                            <p:strVal val="#ppt_h"/>
                                          </p:val>
                                        </p:tav>
                                      </p:tavLst>
                                    </p:anim>
                                  </p:childTnLst>
                                </p:cTn>
                              </p:par>
                            </p:childTnLst>
                          </p:cTn>
                        </p:par>
                        <p:par>
                          <p:cTn id="120" fill="hold">
                            <p:stCondLst>
                              <p:cond delay="5850"/>
                            </p:stCondLst>
                            <p:childTnLst>
                              <p:par>
                                <p:cTn id="121" presetClass="entr" nodeType="afterEffect" presetSubtype="16" presetID="23" grpId="24" fill="hold">
                                  <p:stCondLst>
                                    <p:cond delay="0"/>
                                  </p:stCondLst>
                                  <p:iterate type="el" backwards="0">
                                    <p:tmAbs val="0"/>
                                  </p:iterate>
                                  <p:childTnLst>
                                    <p:set>
                                      <p:cBhvr>
                                        <p:cTn id="122" fill="hold"/>
                                        <p:tgtEl>
                                          <p:spTgt spid="191"/>
                                        </p:tgtEl>
                                        <p:attrNameLst>
                                          <p:attrName>style.visibility</p:attrName>
                                        </p:attrNameLst>
                                      </p:cBhvr>
                                      <p:to>
                                        <p:strVal val="visible"/>
                                      </p:to>
                                    </p:set>
                                    <p:anim calcmode="lin" valueType="num">
                                      <p:cBhvr>
                                        <p:cTn id="123" dur="100" fill="hold"/>
                                        <p:tgtEl>
                                          <p:spTgt spid="191"/>
                                        </p:tgtEl>
                                        <p:attrNameLst>
                                          <p:attrName>ppt_w</p:attrName>
                                        </p:attrNameLst>
                                      </p:cBhvr>
                                      <p:tavLst>
                                        <p:tav tm="0">
                                          <p:val>
                                            <p:fltVal val="0"/>
                                          </p:val>
                                        </p:tav>
                                        <p:tav tm="100000">
                                          <p:val>
                                            <p:strVal val="#ppt_w"/>
                                          </p:val>
                                        </p:tav>
                                      </p:tavLst>
                                    </p:anim>
                                    <p:anim calcmode="lin" valueType="num">
                                      <p:cBhvr>
                                        <p:cTn id="124" dur="100" fill="hold"/>
                                        <p:tgtEl>
                                          <p:spTgt spid="191"/>
                                        </p:tgtEl>
                                        <p:attrNameLst>
                                          <p:attrName>ppt_h</p:attrName>
                                        </p:attrNameLst>
                                      </p:cBhvr>
                                      <p:tavLst>
                                        <p:tav tm="0">
                                          <p:val>
                                            <p:fltVal val="0"/>
                                          </p:val>
                                        </p:tav>
                                        <p:tav tm="100000">
                                          <p:val>
                                            <p:strVal val="#ppt_h"/>
                                          </p:val>
                                        </p:tav>
                                      </p:tavLst>
                                    </p:anim>
                                  </p:childTnLst>
                                </p:cTn>
                              </p:par>
                            </p:childTnLst>
                          </p:cTn>
                        </p:par>
                        <p:par>
                          <p:cTn id="125" fill="hold">
                            <p:stCondLst>
                              <p:cond delay="5950"/>
                            </p:stCondLst>
                            <p:childTnLst>
                              <p:par>
                                <p:cTn id="126" presetClass="entr" nodeType="afterEffect" presetSubtype="16" presetID="23" grpId="25" fill="hold">
                                  <p:stCondLst>
                                    <p:cond delay="0"/>
                                  </p:stCondLst>
                                  <p:iterate type="el" backwards="0">
                                    <p:tmAbs val="0"/>
                                  </p:iterate>
                                  <p:childTnLst>
                                    <p:set>
                                      <p:cBhvr>
                                        <p:cTn id="127" fill="hold"/>
                                        <p:tgtEl>
                                          <p:spTgt spid="192"/>
                                        </p:tgtEl>
                                        <p:attrNameLst>
                                          <p:attrName>style.visibility</p:attrName>
                                        </p:attrNameLst>
                                      </p:cBhvr>
                                      <p:to>
                                        <p:strVal val="visible"/>
                                      </p:to>
                                    </p:set>
                                    <p:anim calcmode="lin" valueType="num">
                                      <p:cBhvr>
                                        <p:cTn id="128" dur="100" fill="hold"/>
                                        <p:tgtEl>
                                          <p:spTgt spid="192"/>
                                        </p:tgtEl>
                                        <p:attrNameLst>
                                          <p:attrName>ppt_w</p:attrName>
                                        </p:attrNameLst>
                                      </p:cBhvr>
                                      <p:tavLst>
                                        <p:tav tm="0">
                                          <p:val>
                                            <p:fltVal val="0"/>
                                          </p:val>
                                        </p:tav>
                                        <p:tav tm="100000">
                                          <p:val>
                                            <p:strVal val="#ppt_w"/>
                                          </p:val>
                                        </p:tav>
                                      </p:tavLst>
                                    </p:anim>
                                    <p:anim calcmode="lin" valueType="num">
                                      <p:cBhvr>
                                        <p:cTn id="129" dur="100" fill="hold"/>
                                        <p:tgtEl>
                                          <p:spTgt spid="192"/>
                                        </p:tgtEl>
                                        <p:attrNameLst>
                                          <p:attrName>ppt_h</p:attrName>
                                        </p:attrNameLst>
                                      </p:cBhvr>
                                      <p:tavLst>
                                        <p:tav tm="0">
                                          <p:val>
                                            <p:fltVal val="0"/>
                                          </p:val>
                                        </p:tav>
                                        <p:tav tm="100000">
                                          <p:val>
                                            <p:strVal val="#ppt_h"/>
                                          </p:val>
                                        </p:tav>
                                      </p:tavLst>
                                    </p:anim>
                                  </p:childTnLst>
                                </p:cTn>
                              </p:par>
                            </p:childTnLst>
                          </p:cTn>
                        </p:par>
                        <p:par>
                          <p:cTn id="130" fill="hold">
                            <p:stCondLst>
                              <p:cond delay="6050"/>
                            </p:stCondLst>
                            <p:childTnLst>
                              <p:par>
                                <p:cTn id="131" presetClass="entr" nodeType="afterEffect" presetSubtype="16" presetID="23" grpId="26" fill="hold">
                                  <p:stCondLst>
                                    <p:cond delay="0"/>
                                  </p:stCondLst>
                                  <p:iterate type="el" backwards="0">
                                    <p:tmAbs val="0"/>
                                  </p:iterate>
                                  <p:childTnLst>
                                    <p:set>
                                      <p:cBhvr>
                                        <p:cTn id="132" fill="hold"/>
                                        <p:tgtEl>
                                          <p:spTgt spid="193"/>
                                        </p:tgtEl>
                                        <p:attrNameLst>
                                          <p:attrName>style.visibility</p:attrName>
                                        </p:attrNameLst>
                                      </p:cBhvr>
                                      <p:to>
                                        <p:strVal val="visible"/>
                                      </p:to>
                                    </p:set>
                                    <p:anim calcmode="lin" valueType="num">
                                      <p:cBhvr>
                                        <p:cTn id="133" dur="100" fill="hold"/>
                                        <p:tgtEl>
                                          <p:spTgt spid="193"/>
                                        </p:tgtEl>
                                        <p:attrNameLst>
                                          <p:attrName>ppt_w</p:attrName>
                                        </p:attrNameLst>
                                      </p:cBhvr>
                                      <p:tavLst>
                                        <p:tav tm="0">
                                          <p:val>
                                            <p:fltVal val="0"/>
                                          </p:val>
                                        </p:tav>
                                        <p:tav tm="100000">
                                          <p:val>
                                            <p:strVal val="#ppt_w"/>
                                          </p:val>
                                        </p:tav>
                                      </p:tavLst>
                                    </p:anim>
                                    <p:anim calcmode="lin" valueType="num">
                                      <p:cBhvr>
                                        <p:cTn id="134" dur="100" fill="hold"/>
                                        <p:tgtEl>
                                          <p:spTgt spid="19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90" grpId="23"/>
      <p:bldP build="whole" bldLvl="1" animBg="1" rev="0" advAuto="0" spid="192" grpId="25"/>
      <p:bldP build="whole" bldLvl="1" animBg="1" rev="0" advAuto="0" spid="168" grpId="1"/>
      <p:bldP build="whole" bldLvl="1" animBg="1" rev="0" advAuto="0" spid="187" grpId="13"/>
      <p:bldP build="whole" bldLvl="1" animBg="1" rev="0" advAuto="0" spid="179" grpId="15"/>
      <p:bldP build="whole" bldLvl="1" animBg="1" rev="0" advAuto="0" spid="184" grpId="18"/>
      <p:bldP build="whole" bldLvl="1" animBg="1" rev="0" advAuto="0" spid="176" grpId="19"/>
      <p:bldP build="whole" bldLvl="1" animBg="1" rev="0" advAuto="0" spid="191" grpId="24"/>
      <p:bldP build="whole" bldLvl="1" animBg="1" rev="0" advAuto="0" spid="177" grpId="20"/>
      <p:bldP build="whole" bldLvl="1" animBg="1" rev="0" advAuto="0" spid="182" grpId="8"/>
      <p:bldP build="whole" bldLvl="1" animBg="1" rev="0" advAuto="0" spid="193" grpId="26"/>
      <p:bldP build="whole" bldLvl="1" animBg="1" rev="0" advAuto="0" spid="178" grpId="10"/>
      <p:bldP build="whole" bldLvl="1" animBg="1" rev="0" advAuto="0" spid="189" grpId="7"/>
      <p:bldP build="whole" bldLvl="1" animBg="1" rev="0" advAuto="0" spid="181" grpId="17"/>
      <p:bldP build="whole" bldLvl="1" animBg="1" rev="0" advAuto="0" spid="186" grpId="22"/>
      <p:bldP build="whole" bldLvl="1" animBg="1" rev="0" advAuto="0" spid="171" grpId="5"/>
      <p:bldP build="whole" bldLvl="1" animBg="1" rev="0" advAuto="0" spid="175" grpId="14"/>
      <p:bldP build="whole" bldLvl="1" animBg="1" rev="0" advAuto="0" spid="188" grpId="3"/>
      <p:bldP build="whole" bldLvl="1" animBg="1" rev="0" advAuto="0" spid="172" grpId="6"/>
      <p:bldP build="whole" bldLvl="1" animBg="1" rev="0" advAuto="0" spid="170" grpId="4"/>
      <p:bldP build="whole" bldLvl="1" animBg="1" rev="0" advAuto="0" spid="180" grpId="16"/>
      <p:bldP build="whole" bldLvl="1" animBg="1" rev="0" advAuto="0" spid="173" grpId="11"/>
      <p:bldP build="whole" bldLvl="1" animBg="1" rev="0" advAuto="0" spid="174" grpId="12"/>
      <p:bldP build="whole" bldLvl="1" animBg="1" rev="0" advAuto="0" spid="169" grpId="2"/>
      <p:bldP build="whole" bldLvl="1" animBg="1" rev="0" advAuto="0" spid="183" grpId="9"/>
      <p:bldP build="whole" bldLvl="1" animBg="1" rev="0" advAuto="0" spid="185" grpId="21"/>
    </p:bld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7" name="By the time we are done…"/>
          <p:cNvSpPr txBox="1"/>
          <p:nvPr>
            <p:ph type="title"/>
          </p:nvPr>
        </p:nvSpPr>
        <p:spPr>
          <a:prstGeom prst="rect">
            <a:avLst/>
          </a:prstGeom>
        </p:spPr>
        <p:txBody>
          <a:bodyPr/>
          <a:lstStyle/>
          <a:p>
            <a:pPr/>
            <a:r>
              <a:t>By the time we are done…</a:t>
            </a:r>
          </a:p>
        </p:txBody>
      </p:sp>
      <p:sp>
        <p:nvSpPr>
          <p:cNvPr id="198" name="vRAM"/>
          <p:cNvSpPr/>
          <p:nvPr/>
        </p:nvSpPr>
        <p:spPr>
          <a:xfrm>
            <a:off x="371350" y="3594930"/>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vRAM</a:t>
            </a:r>
          </a:p>
        </p:txBody>
      </p:sp>
      <p:sp>
        <p:nvSpPr>
          <p:cNvPr id="199" name="Model"/>
          <p:cNvSpPr/>
          <p:nvPr/>
        </p:nvSpPr>
        <p:spPr>
          <a:xfrm>
            <a:off x="440416" y="3664984"/>
            <a:ext cx="6125445" cy="1580510"/>
          </a:xfrm>
          <a:prstGeom prst="roundRect">
            <a:avLst>
              <a:gd name="adj" fmla="val 29167"/>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Model</a:t>
            </a:r>
          </a:p>
        </p:txBody>
      </p:sp>
      <p:sp>
        <p:nvSpPr>
          <p:cNvPr id="200" name="Context…"/>
          <p:cNvSpPr/>
          <p:nvPr/>
        </p:nvSpPr>
        <p:spPr>
          <a:xfrm>
            <a:off x="6565989" y="3664984"/>
            <a:ext cx="2112084" cy="1580510"/>
          </a:xfrm>
          <a:prstGeom prst="roundRect">
            <a:avLst>
              <a:gd name="adj" fmla="val 21073"/>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p>
            <a:pPr defTabSz="550425">
              <a:defRPr sz="3350"/>
            </a:pPr>
            <a:r>
              <a:t>Context</a:t>
            </a:r>
          </a:p>
          <a:p>
            <a:pPr defTabSz="550425">
              <a:defRPr sz="3350"/>
            </a:pPr>
            <a:r>
              <a:t>Window</a:t>
            </a:r>
          </a:p>
        </p:txBody>
      </p:sp>
      <p:sp>
        <p:nvSpPr>
          <p:cNvPr id="201" name="KV Cache"/>
          <p:cNvSpPr/>
          <p:nvPr/>
        </p:nvSpPr>
        <p:spPr>
          <a:xfrm>
            <a:off x="8666894" y="3631258"/>
            <a:ext cx="3193906" cy="1647962"/>
          </a:xfrm>
          <a:prstGeom prst="roundRect">
            <a:avLst>
              <a:gd name="adj" fmla="val 17662"/>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KV Cache</a:t>
            </a:r>
          </a:p>
        </p:txBody>
      </p:sp>
      <p:pic>
        <p:nvPicPr>
          <p:cNvPr id="202"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830129" y="3780847"/>
            <a:ext cx="1598724" cy="1348783"/>
          </a:xfrm>
          <a:prstGeom prst="rect">
            <a:avLst/>
          </a:prstGeom>
          <a:ln w="12700">
            <a:miter lim="400000"/>
          </a:ln>
        </p:spPr>
      </p:pic>
      <p:sp>
        <p:nvSpPr>
          <p:cNvPr id="203" name="inference library/engine…"/>
          <p:cNvSpPr/>
          <p:nvPr/>
        </p:nvSpPr>
        <p:spPr>
          <a:xfrm>
            <a:off x="316676" y="7286591"/>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p>
            <a:pPr defTabSz="805100">
              <a:defRPr sz="4900"/>
            </a:pPr>
            <a:r>
              <a:t>inference library/engine</a:t>
            </a:r>
          </a:p>
          <a:p>
            <a:pPr defTabSz="805100">
              <a:defRPr sz="4900"/>
            </a:pPr>
            <a:r>
              <a:t>&lt;FQDN/IP&gt;:&lt;port&gt;</a:t>
            </a:r>
          </a:p>
        </p:txBody>
      </p:sp>
      <p:sp>
        <p:nvSpPr>
          <p:cNvPr id="204" name="GPU"/>
          <p:cNvSpPr/>
          <p:nvPr/>
        </p:nvSpPr>
        <p:spPr>
          <a:xfrm>
            <a:off x="2650071"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GPU</a:t>
            </a:r>
          </a:p>
        </p:txBody>
      </p:sp>
      <p:sp>
        <p:nvSpPr>
          <p:cNvPr id="205" name="RAM"/>
          <p:cNvSpPr/>
          <p:nvPr/>
        </p:nvSpPr>
        <p:spPr>
          <a:xfrm>
            <a:off x="12504856" y="3594929"/>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RAM</a:t>
            </a:r>
          </a:p>
        </p:txBody>
      </p:sp>
      <p:sp>
        <p:nvSpPr>
          <p:cNvPr id="206" name="CPU"/>
          <p:cNvSpPr/>
          <p:nvPr/>
        </p:nvSpPr>
        <p:spPr>
          <a:xfrm>
            <a:off x="14783578"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CPU</a:t>
            </a:r>
          </a:p>
        </p:txBody>
      </p:sp>
      <p:sp>
        <p:nvSpPr>
          <p:cNvPr id="207" name="harness"/>
          <p:cNvSpPr/>
          <p:nvPr/>
        </p:nvSpPr>
        <p:spPr>
          <a:xfrm>
            <a:off x="316676" y="11024063"/>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lvl1pPr>
              <a:defRPr sz="5000"/>
            </a:lvl1pPr>
          </a:lstStyle>
          <a:p>
            <a:pPr/>
            <a:r>
              <a:t>harness</a:t>
            </a:r>
          </a:p>
        </p:txBody>
      </p:sp>
      <p:sp>
        <p:nvSpPr>
          <p:cNvPr id="208" name="Double Arrow"/>
          <p:cNvSpPr/>
          <p:nvPr/>
        </p:nvSpPr>
        <p:spPr>
          <a:xfrm rot="16200000">
            <a:off x="11105649" y="9310582"/>
            <a:ext cx="2172702" cy="1270001"/>
          </a:xfrm>
          <a:prstGeom prst="leftRightArrow">
            <a:avLst>
              <a:gd name="adj1" fmla="val 32000"/>
              <a:gd name="adj2" fmla="val 44000"/>
            </a:avLst>
          </a:prstGeom>
          <a:solidFill>
            <a:schemeClr val="accent4">
              <a:hueOff val="-1081314"/>
              <a:satOff val="4338"/>
              <a:lumOff val="-8931"/>
            </a:schemeClr>
          </a:solidFill>
          <a:ln w="12700">
            <a:miter lim="400000"/>
          </a:ln>
        </p:spPr>
        <p:txBody>
          <a:bodyPr lIns="71437" tIns="71437" rIns="71437" bIns="71437" anchor="ctr"/>
          <a:lstStyle/>
          <a:p>
            <a:pPr>
              <a:defRPr sz="5000"/>
            </a:pPr>
          </a:p>
        </p:txBody>
      </p:sp>
      <p:sp>
        <p:nvSpPr>
          <p:cNvPr id="209" name="SSD"/>
          <p:cNvSpPr/>
          <p:nvPr/>
        </p:nvSpPr>
        <p:spPr>
          <a:xfrm>
            <a:off x="17564419" y="9027307"/>
            <a:ext cx="1447887" cy="1911409"/>
          </a:xfrm>
          <a:custGeom>
            <a:avLst/>
            <a:gdLst/>
            <a:ahLst/>
            <a:cxnLst>
              <a:cxn ang="0">
                <a:pos x="wd2" y="hd2"/>
              </a:cxn>
              <a:cxn ang="5400000">
                <a:pos x="wd2" y="hd2"/>
              </a:cxn>
              <a:cxn ang="10800000">
                <a:pos x="wd2" y="hd2"/>
              </a:cxn>
              <a:cxn ang="16200000">
                <a:pos x="wd2" y="hd2"/>
              </a:cxn>
            </a:cxnLst>
            <a:rect l="0" t="0" r="r" b="b"/>
            <a:pathLst>
              <a:path w="19679" h="21600" fill="norm" stroke="1" extrusionOk="0">
                <a:moveTo>
                  <a:pt x="9839" y="0"/>
                </a:moveTo>
                <a:cubicBezTo>
                  <a:pt x="7321" y="0"/>
                  <a:pt x="4803" y="241"/>
                  <a:pt x="2882" y="724"/>
                </a:cubicBezTo>
                <a:cubicBezTo>
                  <a:pt x="-961" y="1689"/>
                  <a:pt x="-961" y="3255"/>
                  <a:pt x="2882" y="4221"/>
                </a:cubicBezTo>
                <a:cubicBezTo>
                  <a:pt x="6724" y="5186"/>
                  <a:pt x="12954" y="5186"/>
                  <a:pt x="16796" y="4221"/>
                </a:cubicBezTo>
                <a:cubicBezTo>
                  <a:pt x="20639" y="3255"/>
                  <a:pt x="20639" y="1689"/>
                  <a:pt x="16796" y="724"/>
                </a:cubicBezTo>
                <a:cubicBezTo>
                  <a:pt x="14875" y="241"/>
                  <a:pt x="12357" y="0"/>
                  <a:pt x="9839" y="0"/>
                </a:cubicBezTo>
                <a:close/>
                <a:moveTo>
                  <a:pt x="0" y="3593"/>
                </a:moveTo>
                <a:lnTo>
                  <a:pt x="0" y="18993"/>
                </a:lnTo>
                <a:cubicBezTo>
                  <a:pt x="0" y="20356"/>
                  <a:pt x="4405" y="21600"/>
                  <a:pt x="9839" y="21600"/>
                </a:cubicBezTo>
                <a:cubicBezTo>
                  <a:pt x="15273" y="21600"/>
                  <a:pt x="19678" y="20356"/>
                  <a:pt x="19678" y="18993"/>
                </a:cubicBezTo>
                <a:lnTo>
                  <a:pt x="19678" y="3593"/>
                </a:lnTo>
                <a:cubicBezTo>
                  <a:pt x="18279" y="4621"/>
                  <a:pt x="14401" y="5357"/>
                  <a:pt x="9839" y="5357"/>
                </a:cubicBezTo>
                <a:cubicBezTo>
                  <a:pt x="5277" y="5357"/>
                  <a:pt x="1399" y="4621"/>
                  <a:pt x="0" y="3593"/>
                </a:cubicBezTo>
                <a:close/>
              </a:path>
            </a:pathLst>
          </a:custGeom>
          <a:solidFill>
            <a:srgbClr val="000000"/>
          </a:solidFill>
          <a:ln w="12700">
            <a:miter lim="400000"/>
          </a:ln>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SSD</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216" name="Group"/>
          <p:cNvGrpSpPr/>
          <p:nvPr/>
        </p:nvGrpSpPr>
        <p:grpSpPr>
          <a:xfrm>
            <a:off x="12030575" y="6022109"/>
            <a:ext cx="3629316" cy="2609430"/>
            <a:chOff x="0" y="0"/>
            <a:chExt cx="3629314" cy="2609428"/>
          </a:xfrm>
        </p:grpSpPr>
        <p:sp>
          <p:nvSpPr>
            <p:cNvPr id="213" name="Rounded Rectangle"/>
            <p:cNvSpPr/>
            <p:nvPr/>
          </p:nvSpPr>
          <p:spPr>
            <a:xfrm>
              <a:off x="0" y="0"/>
              <a:ext cx="3629315" cy="2609429"/>
            </a:xfrm>
            <a:prstGeom prst="roundRect">
              <a:avLst>
                <a:gd name="adj" fmla="val 15000"/>
              </a:avLst>
            </a:prstGeom>
            <a:solidFill>
              <a:schemeClr val="accent3">
                <a:hueOff val="914337"/>
                <a:satOff val="31515"/>
                <a:lumOff val="-30790"/>
              </a:schemeClr>
            </a:solidFill>
            <a:ln w="12700" cap="flat">
              <a:noFill/>
              <a:miter lim="400000"/>
            </a:ln>
            <a:effectLst/>
          </p:spPr>
          <p:txBody>
            <a:bodyPr wrap="square" lIns="71437" tIns="71437" rIns="71437" bIns="71437" numCol="1" anchor="ctr">
              <a:noAutofit/>
            </a:bodyPr>
            <a:lstStyle/>
            <a:p>
              <a:pPr>
                <a:defRPr sz="5000"/>
              </a:pPr>
            </a:p>
          </p:txBody>
        </p:sp>
        <p:pic>
          <p:nvPicPr>
            <p:cNvPr id="214" name="Frankenstein's_monster_(Boris_Karloff).jpg" descr="Frankenstein's_monster_(Boris_Karloff).jpg"/>
            <p:cNvPicPr>
              <a:picLocks noChangeAspect="1"/>
            </p:cNvPicPr>
            <p:nvPr/>
          </p:nvPicPr>
          <p:blipFill>
            <a:blip r:embed="rId3">
              <a:extLst/>
            </a:blip>
            <a:stretch>
              <a:fillRect/>
            </a:stretch>
          </p:blipFill>
          <p:spPr>
            <a:xfrm>
              <a:off x="143885" y="358594"/>
              <a:ext cx="1670248" cy="2096903"/>
            </a:xfrm>
            <a:prstGeom prst="rect">
              <a:avLst/>
            </a:prstGeom>
            <a:ln w="12700" cap="flat">
              <a:noFill/>
              <a:miter lim="400000"/>
            </a:ln>
            <a:effectLst/>
          </p:spPr>
        </p:pic>
        <p:pic>
          <p:nvPicPr>
            <p:cNvPr id="215"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1902159" y="732654"/>
              <a:ext cx="1598724" cy="1348783"/>
            </a:xfrm>
            <a:prstGeom prst="rect">
              <a:avLst/>
            </a:prstGeom>
            <a:ln w="12700" cap="flat">
              <a:noFill/>
              <a:miter lim="400000"/>
            </a:ln>
            <a:effectLst/>
          </p:spPr>
        </p:pic>
      </p:grpSp>
      <p:sp>
        <p:nvSpPr>
          <p:cNvPr id="217" name="And you will hopefully see LLMs…"/>
          <p:cNvSpPr txBox="1"/>
          <p:nvPr>
            <p:ph type="title"/>
          </p:nvPr>
        </p:nvSpPr>
        <p:spPr>
          <a:prstGeom prst="rect">
            <a:avLst/>
          </a:prstGeom>
        </p:spPr>
        <p:txBody>
          <a:bodyPr/>
          <a:lstStyle/>
          <a:p>
            <a:pPr/>
            <a:r>
              <a:t>And you will hopefully see LLMs…</a:t>
            </a:r>
          </a:p>
        </p:txBody>
      </p:sp>
      <p:pic>
        <p:nvPicPr>
          <p:cNvPr id="218" name="FrankensteinLobbyCardKarloffandClive.png" descr="FrankensteinLobbyCardKarloffandClive.png"/>
          <p:cNvPicPr>
            <a:picLocks noChangeAspect="1"/>
          </p:cNvPicPr>
          <p:nvPr/>
        </p:nvPicPr>
        <p:blipFill>
          <a:blip r:embed="rId5">
            <a:extLst/>
          </a:blip>
          <a:srcRect l="17028" t="22682" r="15689" b="0"/>
          <a:stretch>
            <a:fillRect/>
          </a:stretch>
        </p:blipFill>
        <p:spPr>
          <a:xfrm>
            <a:off x="8251284" y="8054316"/>
            <a:ext cx="8349053" cy="5376701"/>
          </a:xfrm>
          <a:prstGeom prst="rect">
            <a:avLst/>
          </a:prstGeom>
          <a:ln w="12700">
            <a:miter lim="400000"/>
          </a:ln>
        </p:spPr>
      </p:pic>
      <p:sp>
        <p:nvSpPr>
          <p:cNvPr id="219" name="Double Arrow"/>
          <p:cNvSpPr/>
          <p:nvPr/>
        </p:nvSpPr>
        <p:spPr>
          <a:xfrm rot="19948358">
            <a:off x="12845761" y="5958269"/>
            <a:ext cx="5824588" cy="1270001"/>
          </a:xfrm>
          <a:prstGeom prst="leftRightArrow">
            <a:avLst>
              <a:gd name="adj1" fmla="val 32000"/>
              <a:gd name="adj2" fmla="val 44000"/>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path" nodeType="clickEffect" presetSubtype="0" presetID="-1" grpId="1" accel="50000" decel="50000" fill="hold">
                                  <p:stCondLst>
                                    <p:cond delay="0"/>
                                  </p:stCondLst>
                                  <p:childTnLst>
                                    <p:animMotion path="M 0.000000 0.000000 L 0.258561 -0.252036" origin="layout" pathEditMode="relative">
                                      <p:cBhvr>
                                        <p:cTn id="6" dur="500" fill="hold"/>
                                        <p:tgtEl>
                                          <p:spTgt spid="216"/>
                                        </p:tgtEl>
                                        <p:attrNameLst>
                                          <p:attrName>ppt_x</p:attrName>
                                          <p:attrName>ppt_y</p:attrName>
                                        </p:attrNameLst>
                                      </p:cBhvr>
                                    </p:animMotion>
                                  </p:childTnLst>
                                </p:cTn>
                              </p:par>
                            </p:childTnLst>
                          </p:cTn>
                        </p:par>
                        <p:par>
                          <p:cTn id="7" fill="hold">
                            <p:stCondLst>
                              <p:cond delay="500"/>
                            </p:stCondLst>
                            <p:childTnLst>
                              <p:par>
                                <p:cTn id="8" presetClass="entr" nodeType="afterEffect" presetID="10" grpId="2" fill="hold">
                                  <p:stCondLst>
                                    <p:cond delay="0"/>
                                  </p:stCondLst>
                                  <p:iterate type="el" backwards="0">
                                    <p:tmAbs val="0"/>
                                  </p:iterate>
                                  <p:childTnLst>
                                    <p:set>
                                      <p:cBhvr>
                                        <p:cTn id="9" fill="hold"/>
                                        <p:tgtEl>
                                          <p:spTgt spid="219"/>
                                        </p:tgtEl>
                                        <p:attrNameLst>
                                          <p:attrName>style.visibility</p:attrName>
                                        </p:attrNameLst>
                                      </p:cBhvr>
                                      <p:to>
                                        <p:strVal val="visible"/>
                                      </p:to>
                                    </p:set>
                                    <p:animEffect filter="fade" transition="in">
                                      <p:cBhvr>
                                        <p:cTn id="10" dur="500"/>
                                        <p:tgtEl>
                                          <p:spTgt spid="2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19" grpId="2"/>
    </p:bld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223" name="Story time…"/>
          <p:cNvSpPr txBox="1"/>
          <p:nvPr>
            <p:ph type="title"/>
          </p:nvPr>
        </p:nvSpPr>
        <p:spPr>
          <a:prstGeom prst="rect">
            <a:avLst/>
          </a:prstGeom>
        </p:spPr>
        <p:txBody>
          <a:bodyPr/>
          <a:lstStyle/>
          <a:p>
            <a:pPr/>
            <a:r>
              <a:t>Story time…</a:t>
            </a:r>
          </a:p>
        </p:txBody>
      </p:sp>
      <p:sp>
        <p:nvSpPr>
          <p:cNvPr id="224" name="TL;DR"/>
          <p:cNvSpPr txBox="1"/>
          <p:nvPr/>
        </p:nvSpPr>
        <p:spPr>
          <a:xfrm>
            <a:off x="4693046" y="341312"/>
            <a:ext cx="15251908" cy="2946798"/>
          </a:xfrm>
          <a:prstGeom prst="rect">
            <a:avLst/>
          </a:prstGeom>
          <a:ln w="12700">
            <a:miter lim="400000"/>
          </a:ln>
          <a:extLst>
            <a:ext uri="{C572A759-6A51-4108-AA02-DFA0A04FC94B}">
              <ma14:wrappingTextBoxFlag xmlns:ma14="http://schemas.microsoft.com/office/mac/drawingml/2011/main" val="1"/>
            </a:ext>
          </a:extLst>
        </p:spPr>
        <p:txBody>
          <a:bodyPr lIns="71437" tIns="71437" rIns="71437" bIns="71437" anchor="ctr"/>
          <a:lstStyle>
            <a:lvl1pPr>
              <a:defRPr sz="9800"/>
            </a:lvl1pPr>
          </a:lstStyle>
          <a:p>
            <a:pPr/>
            <a:r>
              <a:t>TL;DR</a:t>
            </a:r>
          </a:p>
        </p:txBody>
      </p:sp>
      <p:sp>
        <p:nvSpPr>
          <p:cNvPr id="225" name="This all started with putting in an RFP back in the Spring because I wanted to share how to configure Visual Studio Code (VSCode) + the Continue.dev extension to use a local LLM (Qwen3 Coder) and avoid paying for an AI subscription!…"/>
          <p:cNvSpPr txBox="1"/>
          <p:nvPr>
            <p:ph type="body" sz="half" idx="1"/>
          </p:nvPr>
        </p:nvSpPr>
        <p:spPr>
          <a:xfrm>
            <a:off x="754992" y="3569295"/>
            <a:ext cx="11148632" cy="8590360"/>
          </a:xfrm>
          <a:prstGeom prst="rect">
            <a:avLst/>
          </a:prstGeom>
        </p:spPr>
        <p:txBody>
          <a:bodyPr>
            <a:normAutofit fontScale="100000" lnSpcReduction="0"/>
          </a:bodyPr>
          <a:lstStyle/>
          <a:p>
            <a:pPr marL="984096" indent="-682344" defTabSz="722947">
              <a:spcBef>
                <a:spcPts val="3900"/>
              </a:spcBef>
              <a:defRPr sz="5104"/>
            </a:pPr>
            <a:r>
              <a:t>This all started with putting in an RFP back in the Spring because I wanted to share how to configure </a:t>
            </a:r>
            <a:r>
              <a:rPr b="1" u="sng">
                <a:hlinkClick r:id="rId3" invalidUrl="" action="" tgtFrame="" tooltip="" history="1" highlightClick="0" endSnd="0"/>
              </a:rPr>
              <a:t>Visual Studio Code</a:t>
            </a:r>
            <a:r>
              <a:t> (</a:t>
            </a:r>
            <a:r>
              <a:rPr b="1"/>
              <a:t>VSCode</a:t>
            </a:r>
            <a:r>
              <a:t>) + the </a:t>
            </a:r>
            <a:r>
              <a:rPr b="1" u="sng">
                <a:hlinkClick r:id="rId4" invalidUrl="" action="" tgtFrame="" tooltip="" history="1" highlightClick="0" endSnd="0"/>
              </a:rPr>
              <a:t>Continue.dev</a:t>
            </a:r>
            <a:r>
              <a:t> extension to use a local LLM (</a:t>
            </a:r>
            <a:r>
              <a:rPr b="1"/>
              <a:t>Qwen3 Coder</a:t>
            </a:r>
            <a:r>
              <a:t>) and avoid paying for an AI subscription!</a:t>
            </a:r>
          </a:p>
          <a:p>
            <a:pPr marL="984096" indent="-682344" defTabSz="722947">
              <a:spcBef>
                <a:spcPts val="3900"/>
              </a:spcBef>
              <a:defRPr sz="5104"/>
            </a:pPr>
            <a:r>
              <a:t>The irony:  I don’t even use any of these anymore!</a:t>
            </a:r>
          </a:p>
        </p:txBody>
      </p:sp>
      <p:pic>
        <p:nvPicPr>
          <p:cNvPr id="226" name="edit-quick-start.gif" descr="edit-quick-start.gif"/>
          <p:cNvPicPr>
            <a:picLocks noChangeAspect="0"/>
          </p:cNvPicPr>
          <p:nvPr/>
        </p:nvPicPr>
        <p:blipFill>
          <a:blip r:embed="rId5">
            <a:extLst/>
          </a:blip>
          <a:stretch>
            <a:fillRect/>
          </a:stretch>
        </p:blipFill>
        <p:spPr>
          <a:xfrm>
            <a:off x="12662983" y="3875262"/>
            <a:ext cx="10842239" cy="7965726"/>
          </a:xfrm>
          <a:prstGeom prst="rect">
            <a:avLst/>
          </a:prstGeom>
          <a:effectLst>
            <a:outerShdw sx="100000" sy="100000" kx="0" ky="0" algn="b" rotWithShape="0" blurRad="355600" dist="355600" dir="5400000">
              <a:srgbClr val="000000">
                <a:alpha val="75000"/>
              </a:srgbClr>
            </a:outerShdw>
          </a:effectLst>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xit" nodeType="afterEffect" presetSubtype="0" presetID="1" grpId="1" fill="hold">
                                  <p:stCondLst>
                                    <p:cond delay="1000"/>
                                  </p:stCondLst>
                                  <p:iterate type="el" backwards="0">
                                    <p:tmAbs val="0"/>
                                  </p:iterate>
                                  <p:childTnLst>
                                    <p:set>
                                      <p:cBhvr>
                                        <p:cTn id="6" fill="hold">
                                          <p:stCondLst>
                                            <p:cond delay="0"/>
                                          </p:stCondLst>
                                        </p:cTn>
                                        <p:tgtEl>
                                          <p:spTgt spid="223"/>
                                        </p:tgtEl>
                                        <p:attrNameLst>
                                          <p:attrName>style.visibility</p:attrName>
                                        </p:attrNameLst>
                                      </p:cBhvr>
                                      <p:to>
                                        <p:strVal val="hidden"/>
                                      </p:to>
                                    </p:set>
                                  </p:childTnLst>
                                </p:cTn>
                              </p:par>
                            </p:childTnLst>
                          </p:cTn>
                        </p:par>
                        <p:par>
                          <p:cTn id="7" fill="hold">
                            <p:stCondLst>
                              <p:cond delay="1000"/>
                            </p:stCondLst>
                            <p:childTnLst>
                              <p:par>
                                <p:cTn id="8" presetClass="entr" nodeType="afterEffect" presetSubtype="10" presetID="19" grpId="2" fill="hold">
                                  <p:stCondLst>
                                    <p:cond delay="0"/>
                                  </p:stCondLst>
                                  <p:iterate type="el" backwards="0">
                                    <p:tmAbs val="0"/>
                                  </p:iterate>
                                  <p:childTnLst>
                                    <p:set>
                                      <p:cBhvr>
                                        <p:cTn id="9" fill="hold"/>
                                        <p:tgtEl>
                                          <p:spTgt spid="224"/>
                                        </p:tgtEl>
                                        <p:attrNameLst>
                                          <p:attrName>style.visibility</p:attrName>
                                        </p:attrNameLst>
                                      </p:cBhvr>
                                      <p:to>
                                        <p:strVal val="visible"/>
                                      </p:to>
                                    </p:set>
                                    <p:anim calcmode="lin" valueType="num">
                                      <p:cBhvr>
                                        <p:cTn id="10" dur="1500" fill="hold"/>
                                        <p:tgtEl>
                                          <p:spTgt spid="224"/>
                                        </p:tgtEl>
                                        <p:attrNameLst>
                                          <p:attrName>ppt_w</p:attrName>
                                        </p:attrNameLst>
                                      </p:cBhvr>
                                      <p:tavLst>
                                        <p:tav tm="0" fmla="#ppt_w*sin(2.5*pi*$)">
                                          <p:val>
                                            <p:fltVal val="0"/>
                                          </p:val>
                                        </p:tav>
                                        <p:tav tm="100000">
                                          <p:val>
                                            <p:fltVal val="1"/>
                                          </p:val>
                                        </p:tav>
                                      </p:tavLst>
                                    </p:anim>
                                    <p:anim calcmode="lin" valueType="num">
                                      <p:cBhvr>
                                        <p:cTn id="11" dur="1500" fill="hold"/>
                                        <p:tgtEl>
                                          <p:spTgt spid="224"/>
                                        </p:tgtEl>
                                        <p:attrNameLst>
                                          <p:attrName>ppt_h</p:attrName>
                                        </p:attrNameLst>
                                      </p:cBhvr>
                                      <p:tavLst>
                                        <p:tav tm="0">
                                          <p:val>
                                            <p:strVal val="#ppt_h"/>
                                          </p:val>
                                        </p:tav>
                                        <p:tav tm="100000">
                                          <p:val>
                                            <p:strVal val="#ppt_h"/>
                                          </p:val>
                                        </p:tav>
                                      </p:tavLst>
                                    </p:anim>
                                  </p:childTnLst>
                                </p:cTn>
                              </p:par>
                            </p:childTnLst>
                          </p:cTn>
                        </p:par>
                        <p:par>
                          <p:cTn id="12" fill="hold">
                            <p:stCondLst>
                              <p:cond delay="2500"/>
                            </p:stCondLst>
                            <p:childTnLst>
                              <p:par>
                                <p:cTn id="13" presetClass="entr" nodeType="afterEffect" presetSubtype="0" presetID="1" grpId="3" fill="hold">
                                  <p:stCondLst>
                                    <p:cond delay="0"/>
                                  </p:stCondLst>
                                  <p:iterate type="el" backwards="0">
                                    <p:tmAbs val="0"/>
                                  </p:iterate>
                                  <p:childTnLst>
                                    <p:set>
                                      <p:cBhvr>
                                        <p:cTn id="14" fill="hold"/>
                                        <p:tgtEl>
                                          <p:spTgt spid="225">
                                            <p:bg/>
                                          </p:spTgt>
                                        </p:tgtEl>
                                        <p:attrNameLst>
                                          <p:attrName>style.visibility</p:attrName>
                                        </p:attrNameLst>
                                      </p:cBhvr>
                                      <p:to>
                                        <p:strVal val="visible"/>
                                      </p:to>
                                    </p:set>
                                  </p:childTnLst>
                                </p:cTn>
                              </p:par>
                              <p:par>
                                <p:cTn id="15" presetClass="entr" nodeType="withEffect" presetSubtype="0" presetID="1" grpId="3" fill="hold">
                                  <p:stCondLst>
                                    <p:cond delay="0"/>
                                  </p:stCondLst>
                                  <p:iterate type="el" backwards="0">
                                    <p:tmAbs val="0"/>
                                  </p:iterate>
                                  <p:childTnLst>
                                    <p:set>
                                      <p:cBhvr>
                                        <p:cTn id="16" fill="hold"/>
                                        <p:tgtEl>
                                          <p:spTgt spid="225">
                                            <p:txEl>
                                              <p:pRg st="0" end="0"/>
                                            </p:txEl>
                                          </p:spTgt>
                                        </p:tgtEl>
                                        <p:attrNameLst>
                                          <p:attrName>style.visibility</p:attrName>
                                        </p:attrNameLst>
                                      </p:cBhvr>
                                      <p:to>
                                        <p:strVal val="visible"/>
                                      </p:to>
                                    </p:set>
                                  </p:childTnLst>
                                </p:cTn>
                              </p:par>
                            </p:childTnLst>
                          </p:cTn>
                        </p:par>
                        <p:par>
                          <p:cTn id="17" fill="hold">
                            <p:stCondLst>
                              <p:cond delay="2500"/>
                            </p:stCondLst>
                            <p:childTnLst>
                              <p:par>
                                <p:cTn id="18" presetClass="entr" nodeType="afterEffect" presetSubtype="0" presetID="1" grpId="4" fill="hold">
                                  <p:stCondLst>
                                    <p:cond delay="0"/>
                                  </p:stCondLst>
                                  <p:iterate type="el" backwards="0">
                                    <p:tmAbs val="0"/>
                                  </p:iterate>
                                  <p:childTnLst>
                                    <p:set>
                                      <p:cBhvr>
                                        <p:cTn id="19" fill="hold"/>
                                        <p:tgtEl>
                                          <p:spTgt spid="22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Class="entr" nodeType="clickEffect" presetSubtype="0" presetID="1" grpId="3" fill="hold">
                                  <p:stCondLst>
                                    <p:cond delay="0"/>
                                  </p:stCondLst>
                                  <p:iterate type="el" backwards="0">
                                    <p:tmAbs val="0"/>
                                  </p:iterate>
                                  <p:childTnLst>
                                    <p:set>
                                      <p:cBhvr>
                                        <p:cTn id="23" fill="hold"/>
                                        <p:tgtEl>
                                          <p:spTgt spid="225">
                                            <p:txEl>
                                              <p:pRg st="1" end="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225" grpId="3"/>
      <p:bldP build="whole" bldLvl="1" animBg="1" rev="0" advAuto="0" spid="224" grpId="2"/>
      <p:bldP build="whole" bldLvl="1" animBg="1" rev="0" advAuto="0" spid="223" grpId="1"/>
      <p:bldP build="whole" bldLvl="1" animBg="1" rev="0" advAuto="0" spid="226" grpId="4"/>
    </p:bld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0" name="From Cloud Subscription to Desktop"/>
          <p:cNvSpPr txBox="1"/>
          <p:nvPr>
            <p:ph type="title"/>
          </p:nvPr>
        </p:nvSpPr>
        <p:spPr>
          <a:prstGeom prst="rect">
            <a:avLst/>
          </a:prstGeom>
        </p:spPr>
        <p:txBody>
          <a:bodyPr/>
          <a:lstStyle/>
          <a:p>
            <a:pPr/>
            <a:r>
              <a:t>From Cloud Subscription to Desktop</a:t>
            </a:r>
          </a:p>
        </p:txBody>
      </p:sp>
      <p:grpSp>
        <p:nvGrpSpPr>
          <p:cNvPr id="234" name="Group"/>
          <p:cNvGrpSpPr/>
          <p:nvPr/>
        </p:nvGrpSpPr>
        <p:grpSpPr>
          <a:xfrm>
            <a:off x="373424" y="5532425"/>
            <a:ext cx="7498293" cy="936928"/>
            <a:chOff x="0" y="0"/>
            <a:chExt cx="7498291" cy="936927"/>
          </a:xfrm>
        </p:grpSpPr>
        <p:sp>
          <p:nvSpPr>
            <p:cNvPr id="231" name="Rounded Rectangle"/>
            <p:cNvSpPr/>
            <p:nvPr/>
          </p:nvSpPr>
          <p:spPr>
            <a:xfrm>
              <a:off x="0" y="0"/>
              <a:ext cx="7498292" cy="936928"/>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232" name="Anthropic_logo.svg" descr="Anthropic_logo.svg"/>
            <p:cNvPicPr>
              <a:picLocks noChangeAspect="1"/>
            </p:cNvPicPr>
            <p:nvPr/>
          </p:nvPicPr>
          <p:blipFill>
            <a:blip r:embed="rId3">
              <a:extLst/>
            </a:blip>
            <a:stretch>
              <a:fillRect/>
            </a:stretch>
          </p:blipFill>
          <p:spPr>
            <a:xfrm>
              <a:off x="989084" y="107241"/>
              <a:ext cx="6434088" cy="722447"/>
            </a:xfrm>
            <a:prstGeom prst="rect">
              <a:avLst/>
            </a:prstGeom>
            <a:ln w="12700" cap="flat">
              <a:noFill/>
              <a:miter lim="400000"/>
            </a:ln>
            <a:effectLst/>
          </p:spPr>
        </p:pic>
        <p:pic>
          <p:nvPicPr>
            <p:cNvPr id="233" name="Claude_Code_loGO.png" descr="Claude_Code_loGO.png"/>
            <p:cNvPicPr>
              <a:picLocks noChangeAspect="1"/>
            </p:cNvPicPr>
            <p:nvPr/>
          </p:nvPicPr>
          <p:blipFill>
            <a:blip r:embed="rId4">
              <a:extLst/>
            </a:blip>
            <a:stretch>
              <a:fillRect/>
            </a:stretch>
          </p:blipFill>
          <p:spPr>
            <a:xfrm>
              <a:off x="44828" y="0"/>
              <a:ext cx="936928" cy="936928"/>
            </a:xfrm>
            <a:prstGeom prst="rect">
              <a:avLst/>
            </a:prstGeom>
            <a:ln w="12700" cap="flat">
              <a:noFill/>
              <a:miter lim="400000"/>
            </a:ln>
            <a:effectLst/>
          </p:spPr>
        </p:pic>
      </p:grpSp>
      <p:grpSp>
        <p:nvGrpSpPr>
          <p:cNvPr id="237" name="Group"/>
          <p:cNvGrpSpPr/>
          <p:nvPr/>
        </p:nvGrpSpPr>
        <p:grpSpPr>
          <a:xfrm>
            <a:off x="373424" y="7246647"/>
            <a:ext cx="7498293" cy="936928"/>
            <a:chOff x="0" y="0"/>
            <a:chExt cx="7498291" cy="936927"/>
          </a:xfrm>
        </p:grpSpPr>
        <p:sp>
          <p:nvSpPr>
            <p:cNvPr id="235" name="Rounded Rectangle"/>
            <p:cNvSpPr/>
            <p:nvPr/>
          </p:nvSpPr>
          <p:spPr>
            <a:xfrm>
              <a:off x="0" y="0"/>
              <a:ext cx="7498292" cy="936928"/>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236" name="OpenAI_2017-22_logo.svg" descr="OpenAI_2017-22_logo.svg"/>
            <p:cNvPicPr>
              <a:picLocks noChangeAspect="1"/>
            </p:cNvPicPr>
            <p:nvPr/>
          </p:nvPicPr>
          <p:blipFill>
            <a:blip r:embed="rId5">
              <a:extLst/>
            </a:blip>
            <a:stretch>
              <a:fillRect/>
            </a:stretch>
          </p:blipFill>
          <p:spPr>
            <a:xfrm>
              <a:off x="1906253" y="11678"/>
              <a:ext cx="3685785" cy="913571"/>
            </a:xfrm>
            <a:prstGeom prst="rect">
              <a:avLst/>
            </a:prstGeom>
            <a:ln w="12700" cap="flat">
              <a:noFill/>
              <a:miter lim="400000"/>
            </a:ln>
            <a:effectLst/>
          </p:spPr>
        </p:pic>
      </p:grpSp>
      <p:pic>
        <p:nvPicPr>
          <p:cNvPr id="238" name="Cerndatacenter.jpg" descr="Cerndatacenter.jpg"/>
          <p:cNvPicPr>
            <a:picLocks noChangeAspect="1"/>
          </p:cNvPicPr>
          <p:nvPr/>
        </p:nvPicPr>
        <p:blipFill>
          <a:blip r:embed="rId6">
            <a:extLst/>
          </a:blip>
          <a:stretch>
            <a:fillRect/>
          </a:stretch>
        </p:blipFill>
        <p:spPr>
          <a:xfrm>
            <a:off x="10801564" y="4743450"/>
            <a:ext cx="6350001" cy="4229100"/>
          </a:xfrm>
          <a:prstGeom prst="rect">
            <a:avLst/>
          </a:prstGeom>
          <a:ln w="12700">
            <a:miter lim="400000"/>
          </a:ln>
        </p:spPr>
      </p:pic>
      <p:pic>
        <p:nvPicPr>
          <p:cNvPr id="239" name="metalmarious_Laptop.svg" descr="metalmarious_Laptop.svg"/>
          <p:cNvPicPr>
            <a:picLocks noChangeAspect="1"/>
          </p:cNvPicPr>
          <p:nvPr/>
        </p:nvPicPr>
        <p:blipFill>
          <a:blip r:embed="rId7">
            <a:extLst/>
          </a:blip>
          <a:stretch>
            <a:fillRect/>
          </a:stretch>
        </p:blipFill>
        <p:spPr>
          <a:xfrm>
            <a:off x="20536717" y="5334164"/>
            <a:ext cx="3047671" cy="3047672"/>
          </a:xfrm>
          <a:prstGeom prst="rect">
            <a:avLst/>
          </a:prstGeom>
          <a:ln w="12700">
            <a:miter lim="400000"/>
          </a:ln>
        </p:spPr>
      </p:pic>
      <p:sp>
        <p:nvSpPr>
          <p:cNvPr id="240" name="Bold Arrow"/>
          <p:cNvSpPr/>
          <p:nvPr/>
        </p:nvSpPr>
        <p:spPr>
          <a:xfrm flipH="1">
            <a:off x="8233176" y="6299204"/>
            <a:ext cx="2206929" cy="11175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
        <p:nvSpPr>
          <p:cNvPr id="241" name="Bold Arrow"/>
          <p:cNvSpPr/>
          <p:nvPr/>
        </p:nvSpPr>
        <p:spPr>
          <a:xfrm flipH="1">
            <a:off x="17513025" y="6299204"/>
            <a:ext cx="2206929" cy="11175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234"/>
                                        </p:tgtEl>
                                        <p:attrNameLst>
                                          <p:attrName>style.visibility</p:attrName>
                                        </p:attrNameLst>
                                      </p:cBhvr>
                                      <p:to>
                                        <p:strVal val="visible"/>
                                      </p:to>
                                    </p:set>
                                    <p:animEffect filter="fade" transition="in">
                                      <p:cBhvr>
                                        <p:cTn id="7" dur="250"/>
                                        <p:tgtEl>
                                          <p:spTgt spid="234"/>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237"/>
                                        </p:tgtEl>
                                        <p:attrNameLst>
                                          <p:attrName>style.visibility</p:attrName>
                                        </p:attrNameLst>
                                      </p:cBhvr>
                                      <p:to>
                                        <p:strVal val="visible"/>
                                      </p:to>
                                    </p:set>
                                    <p:animEffect filter="fade" transition="in">
                                      <p:cBhvr>
                                        <p:cTn id="11" dur="250"/>
                                        <p:tgtEl>
                                          <p:spTgt spid="237"/>
                                        </p:tgtEl>
                                      </p:cBhvr>
                                    </p:animEffect>
                                  </p:childTnLst>
                                </p:cTn>
                              </p:par>
                            </p:childTnLst>
                          </p:cTn>
                        </p:par>
                      </p:childTnLst>
                    </p:cTn>
                  </p:par>
                  <p:par>
                    <p:cTn id="12" fill="hold">
                      <p:stCondLst>
                        <p:cond delay="indefinite"/>
                      </p:stCondLst>
                      <p:childTnLst>
                        <p:par>
                          <p:cTn id="13" fill="hold">
                            <p:stCondLst>
                              <p:cond delay="0"/>
                            </p:stCondLst>
                            <p:childTnLst>
                              <p:par>
                                <p:cTn id="14" presetClass="entr" nodeType="clickEffect" presetID="10" grpId="3" fill="hold">
                                  <p:stCondLst>
                                    <p:cond delay="0"/>
                                  </p:stCondLst>
                                  <p:iterate type="el" backwards="0">
                                    <p:tmAbs val="0"/>
                                  </p:iterate>
                                  <p:childTnLst>
                                    <p:set>
                                      <p:cBhvr>
                                        <p:cTn id="15" fill="hold"/>
                                        <p:tgtEl>
                                          <p:spTgt spid="240"/>
                                        </p:tgtEl>
                                        <p:attrNameLst>
                                          <p:attrName>style.visibility</p:attrName>
                                        </p:attrNameLst>
                                      </p:cBhvr>
                                      <p:to>
                                        <p:strVal val="visible"/>
                                      </p:to>
                                    </p:set>
                                    <p:animEffect filter="fade" transition="in">
                                      <p:cBhvr>
                                        <p:cTn id="16" dur="250"/>
                                        <p:tgtEl>
                                          <p:spTgt spid="240"/>
                                        </p:tgtEl>
                                      </p:cBhvr>
                                    </p:animEffect>
                                  </p:childTnLst>
                                </p:cTn>
                              </p:par>
                            </p:childTnLst>
                          </p:cTn>
                        </p:par>
                        <p:par>
                          <p:cTn id="17" fill="hold">
                            <p:stCondLst>
                              <p:cond delay="250"/>
                            </p:stCondLst>
                            <p:childTnLst>
                              <p:par>
                                <p:cTn id="18" presetClass="entr" nodeType="afterEffect" presetID="10" grpId="4" fill="hold">
                                  <p:stCondLst>
                                    <p:cond delay="0"/>
                                  </p:stCondLst>
                                  <p:iterate type="el" backwards="0">
                                    <p:tmAbs val="0"/>
                                  </p:iterate>
                                  <p:childTnLst>
                                    <p:set>
                                      <p:cBhvr>
                                        <p:cTn id="19" fill="hold"/>
                                        <p:tgtEl>
                                          <p:spTgt spid="238"/>
                                        </p:tgtEl>
                                        <p:attrNameLst>
                                          <p:attrName>style.visibility</p:attrName>
                                        </p:attrNameLst>
                                      </p:cBhvr>
                                      <p:to>
                                        <p:strVal val="visible"/>
                                      </p:to>
                                    </p:set>
                                    <p:animEffect filter="fade" transition="in">
                                      <p:cBhvr>
                                        <p:cTn id="20" dur="250"/>
                                        <p:tgtEl>
                                          <p:spTgt spid="238"/>
                                        </p:tgtEl>
                                      </p:cBhvr>
                                    </p:animEffect>
                                  </p:childTnLst>
                                </p:cTn>
                              </p:par>
                            </p:childTnLst>
                          </p:cTn>
                        </p:par>
                      </p:childTnLst>
                    </p:cTn>
                  </p:par>
                  <p:par>
                    <p:cTn id="21" fill="hold">
                      <p:stCondLst>
                        <p:cond delay="indefinite"/>
                      </p:stCondLst>
                      <p:childTnLst>
                        <p:par>
                          <p:cTn id="22" fill="hold">
                            <p:stCondLst>
                              <p:cond delay="0"/>
                            </p:stCondLst>
                            <p:childTnLst>
                              <p:par>
                                <p:cTn id="23" presetClass="entr" nodeType="clickEffect" presetID="10" grpId="5" fill="hold">
                                  <p:stCondLst>
                                    <p:cond delay="0"/>
                                  </p:stCondLst>
                                  <p:iterate type="el" backwards="0">
                                    <p:tmAbs val="0"/>
                                  </p:iterate>
                                  <p:childTnLst>
                                    <p:set>
                                      <p:cBhvr>
                                        <p:cTn id="24" fill="hold"/>
                                        <p:tgtEl>
                                          <p:spTgt spid="241"/>
                                        </p:tgtEl>
                                        <p:attrNameLst>
                                          <p:attrName>style.visibility</p:attrName>
                                        </p:attrNameLst>
                                      </p:cBhvr>
                                      <p:to>
                                        <p:strVal val="visible"/>
                                      </p:to>
                                    </p:set>
                                    <p:animEffect filter="fade" transition="in">
                                      <p:cBhvr>
                                        <p:cTn id="25" dur="250"/>
                                        <p:tgtEl>
                                          <p:spTgt spid="241"/>
                                        </p:tgtEl>
                                      </p:cBhvr>
                                    </p:animEffect>
                                  </p:childTnLst>
                                </p:cTn>
                              </p:par>
                            </p:childTnLst>
                          </p:cTn>
                        </p:par>
                        <p:par>
                          <p:cTn id="26" fill="hold">
                            <p:stCondLst>
                              <p:cond delay="250"/>
                            </p:stCondLst>
                            <p:childTnLst>
                              <p:par>
                                <p:cTn id="27" presetClass="entr" nodeType="afterEffect" presetID="10" grpId="6" fill="hold">
                                  <p:stCondLst>
                                    <p:cond delay="0"/>
                                  </p:stCondLst>
                                  <p:iterate type="el" backwards="0">
                                    <p:tmAbs val="0"/>
                                  </p:iterate>
                                  <p:childTnLst>
                                    <p:set>
                                      <p:cBhvr>
                                        <p:cTn id="28" fill="hold"/>
                                        <p:tgtEl>
                                          <p:spTgt spid="239"/>
                                        </p:tgtEl>
                                        <p:attrNameLst>
                                          <p:attrName>style.visibility</p:attrName>
                                        </p:attrNameLst>
                                      </p:cBhvr>
                                      <p:to>
                                        <p:strVal val="visible"/>
                                      </p:to>
                                    </p:set>
                                    <p:animEffect filter="fade" transition="in">
                                      <p:cBhvr>
                                        <p:cTn id="29" dur="250"/>
                                        <p:tgtEl>
                                          <p:spTgt spid="2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34" grpId="1"/>
      <p:bldP build="whole" bldLvl="1" animBg="1" rev="0" advAuto="0" spid="238" grpId="4"/>
      <p:bldP build="whole" bldLvl="1" animBg="1" rev="0" advAuto="0" spid="241" grpId="5"/>
      <p:bldP build="whole" bldLvl="1" animBg="1" rev="0" advAuto="0" spid="237" grpId="2"/>
      <p:bldP build="whole" bldLvl="1" animBg="1" rev="0" advAuto="0" spid="240" grpId="3"/>
      <p:bldP build="whole" bldLvl="1" animBg="1" rev="0" advAuto="0" spid="239" grpId="6"/>
    </p:bldLst>
  </p:timing>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5" name="The “Why”"/>
          <p:cNvSpPr txBox="1"/>
          <p:nvPr>
            <p:ph type="title"/>
          </p:nvPr>
        </p:nvSpPr>
        <p:spPr>
          <a:prstGeom prst="rect">
            <a:avLst/>
          </a:prstGeom>
        </p:spPr>
        <p:txBody>
          <a:bodyPr>
            <a:normAutofit fontScale="100000" lnSpcReduction="0"/>
          </a:bodyPr>
          <a:lstStyle>
            <a:lvl1pPr>
              <a:defRPr sz="15000"/>
            </a:lvl1pPr>
          </a:lstStyle>
          <a:p>
            <a:pPr/>
            <a:r>
              <a:t>The “Why”</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9" name="Moral/Ethical Concerns"/>
          <p:cNvSpPr txBox="1"/>
          <p:nvPr>
            <p:ph type="title"/>
          </p:nvPr>
        </p:nvSpPr>
        <p:spPr>
          <a:prstGeom prst="rect">
            <a:avLst/>
          </a:prstGeom>
        </p:spPr>
        <p:txBody>
          <a:bodyPr>
            <a:normAutofit fontScale="100000" lnSpcReduction="0"/>
          </a:bodyPr>
          <a:lstStyle>
            <a:lvl1pPr>
              <a:defRPr sz="15000"/>
            </a:lvl1pPr>
          </a:lstStyle>
          <a:p>
            <a:pPr/>
            <a:r>
              <a:t>Moral/Ethical Concerns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3" name="Data Governance / Privacy"/>
          <p:cNvSpPr txBox="1"/>
          <p:nvPr>
            <p:ph type="title"/>
          </p:nvPr>
        </p:nvSpPr>
        <p:spPr>
          <a:prstGeom prst="rect">
            <a:avLst/>
          </a:prstGeom>
        </p:spPr>
        <p:txBody>
          <a:bodyPr>
            <a:normAutofit fontScale="100000" lnSpcReduction="0"/>
          </a:bodyPr>
          <a:lstStyle>
            <a:lvl1pPr defTabSz="731162">
              <a:defRPr sz="13350"/>
            </a:lvl1pPr>
          </a:lstStyle>
          <a:p>
            <a:pPr/>
            <a:r>
              <a:t>Data Governance / Privacy</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7" name="Security"/>
          <p:cNvSpPr txBox="1"/>
          <p:nvPr>
            <p:ph type="title"/>
          </p:nvPr>
        </p:nvSpPr>
        <p:spPr>
          <a:prstGeom prst="rect">
            <a:avLst/>
          </a:prstGeom>
        </p:spPr>
        <p:txBody>
          <a:bodyPr>
            <a:normAutofit fontScale="100000" lnSpcReduction="0"/>
          </a:bodyPr>
          <a:lstStyle>
            <a:lvl1pPr>
              <a:defRPr sz="15000"/>
            </a:lvl1pPr>
          </a:lstStyle>
          <a:p>
            <a:pPr/>
            <a:r>
              <a:t>Security</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261" name="(Very abridged)…"/>
          <p:cNvSpPr txBox="1"/>
          <p:nvPr>
            <p:ph type="title"/>
          </p:nvPr>
        </p:nvSpPr>
        <p:spPr>
          <a:prstGeom prst="rect">
            <a:avLst/>
          </a:prstGeom>
        </p:spPr>
        <p:txBody>
          <a:bodyPr/>
          <a:lstStyle/>
          <a:p>
            <a:pPr/>
            <a:r>
              <a:t>(Very abridged)</a:t>
            </a:r>
          </a:p>
          <a:p>
            <a:pPr/>
            <a:r>
              <a:t>History Lesson</a:t>
            </a:r>
          </a:p>
        </p:txBody>
      </p:sp>
      <p:sp>
        <p:nvSpPr>
          <p:cNvPr id="262" name="1818…"/>
          <p:cNvSpPr txBox="1"/>
          <p:nvPr>
            <p:ph type="body" sz="half" idx="1"/>
          </p:nvPr>
        </p:nvSpPr>
        <p:spPr>
          <a:xfrm>
            <a:off x="3327862" y="3554015"/>
            <a:ext cx="8596248" cy="8590360"/>
          </a:xfrm>
          <a:prstGeom prst="rect">
            <a:avLst/>
          </a:prstGeom>
        </p:spPr>
        <p:txBody>
          <a:bodyPr anchor="t">
            <a:normAutofit fontScale="100000" lnSpcReduction="0"/>
          </a:bodyPr>
          <a:lstStyle/>
          <a:p>
            <a:pPr marL="0" indent="0">
              <a:buSzTx/>
              <a:buNone/>
              <a:defRPr b="1" sz="6400"/>
            </a:pPr>
            <a:r>
              <a:t>1818</a:t>
            </a:r>
          </a:p>
          <a:p>
            <a:pPr marL="0" indent="0">
              <a:buSzTx/>
              <a:buNone/>
              <a:defRPr sz="6400"/>
            </a:pPr>
            <a:r>
              <a:t>Mary Shelley’s “Frankenstein; or, The Modern Prometheus”</a:t>
            </a:r>
          </a:p>
        </p:txBody>
      </p:sp>
      <p:pic>
        <p:nvPicPr>
          <p:cNvPr id="263" name="Frankenstein's_monster_(Boris_Karloff).jpg" descr="Frankenstein's_monster_(Boris_Karloff).jpg"/>
          <p:cNvPicPr>
            <a:picLocks noChangeAspect="1"/>
          </p:cNvPicPr>
          <p:nvPr/>
        </p:nvPicPr>
        <p:blipFill>
          <a:blip r:embed="rId3">
            <a:extLst/>
          </a:blip>
          <a:stretch>
            <a:fillRect/>
          </a:stretch>
        </p:blipFill>
        <p:spPr>
          <a:xfrm>
            <a:off x="13236835" y="3491612"/>
            <a:ext cx="6941900" cy="8715167"/>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262"/>
                                        </p:tgtEl>
                                        <p:attrNameLst>
                                          <p:attrName>style.visibility</p:attrName>
                                        </p:attrNameLst>
                                      </p:cBhvr>
                                      <p:to>
                                        <p:strVal val="visible"/>
                                      </p:to>
                                    </p:set>
                                    <p:animEffect filter="fade" transition="in">
                                      <p:cBhvr>
                                        <p:cTn id="7" dur="500"/>
                                        <p:tgtEl>
                                          <p:spTgt spid="262"/>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263"/>
                                        </p:tgtEl>
                                        <p:attrNameLst>
                                          <p:attrName>style.visibility</p:attrName>
                                        </p:attrNameLst>
                                      </p:cBhvr>
                                      <p:to>
                                        <p:strVal val="visible"/>
                                      </p:to>
                                    </p:set>
                                    <p:animEffect filter="fade" transition="in">
                                      <p:cBhvr>
                                        <p:cTn id="11" dur="500"/>
                                        <p:tgtEl>
                                          <p:spTgt spid="26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62" grpId="1"/>
      <p:bldP build="whole" bldLvl="1" animBg="1" rev="0" advAuto="0" spid="263" grpId="2"/>
    </p:bldLst>
  </p:timing>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267" name="(Very abridged)…"/>
          <p:cNvSpPr txBox="1"/>
          <p:nvPr>
            <p:ph type="title"/>
          </p:nvPr>
        </p:nvSpPr>
        <p:spPr>
          <a:prstGeom prst="rect">
            <a:avLst/>
          </a:prstGeom>
        </p:spPr>
        <p:txBody>
          <a:bodyPr/>
          <a:lstStyle/>
          <a:p>
            <a:pPr/>
            <a:r>
              <a:t>(Very abridged)</a:t>
            </a:r>
          </a:p>
          <a:p>
            <a:pPr/>
            <a:r>
              <a:t>History Lesson</a:t>
            </a:r>
          </a:p>
        </p:txBody>
      </p:sp>
      <p:sp>
        <p:nvSpPr>
          <p:cNvPr id="268" name="1950…"/>
          <p:cNvSpPr txBox="1"/>
          <p:nvPr>
            <p:ph type="body" sz="quarter" idx="1"/>
          </p:nvPr>
        </p:nvSpPr>
        <p:spPr>
          <a:prstGeom prst="rect">
            <a:avLst/>
          </a:prstGeom>
        </p:spPr>
        <p:txBody>
          <a:bodyPr anchor="t">
            <a:normAutofit fontScale="100000" lnSpcReduction="0"/>
          </a:bodyPr>
          <a:lstStyle/>
          <a:p>
            <a:pPr marL="0" indent="0">
              <a:buSzTx/>
              <a:buNone/>
              <a:defRPr b="1" sz="6400"/>
            </a:pPr>
            <a:r>
              <a:t>1950</a:t>
            </a:r>
          </a:p>
          <a:p>
            <a:pPr marL="0" indent="0">
              <a:buSzTx/>
              <a:buNone/>
              <a:defRPr sz="6400"/>
            </a:pPr>
            <a:r>
              <a:rPr u="sng">
                <a:hlinkClick r:id="rId3" invalidUrl="" action="" tgtFrame="" tooltip="" history="1" highlightClick="0" endSnd="0"/>
              </a:rPr>
              <a:t>The Turing Test</a:t>
            </a:r>
          </a:p>
        </p:txBody>
      </p:sp>
      <p:pic>
        <p:nvPicPr>
          <p:cNvPr id="269" name="Alan_turing_header.jpg" descr="Alan_turing_header.jpg"/>
          <p:cNvPicPr>
            <a:picLocks noChangeAspect="1"/>
          </p:cNvPicPr>
          <p:nvPr/>
        </p:nvPicPr>
        <p:blipFill>
          <a:blip r:embed="rId4">
            <a:extLst/>
          </a:blip>
          <a:stretch>
            <a:fillRect/>
          </a:stretch>
        </p:blipFill>
        <p:spPr>
          <a:xfrm>
            <a:off x="13437423" y="3491612"/>
            <a:ext cx="6540724" cy="8715167"/>
          </a:xfrm>
          <a:prstGeom prst="rect">
            <a:avLst/>
          </a:prstGeom>
          <a:ln w="12700">
            <a:miter lim="400000"/>
          </a:ln>
        </p:spPr>
      </p:pic>
      <p:pic>
        <p:nvPicPr>
          <p:cNvPr id="270" name="Turing_test_diagram.svg" descr="Turing_test_diagram.svg"/>
          <p:cNvPicPr>
            <a:picLocks noChangeAspect="1"/>
          </p:cNvPicPr>
          <p:nvPr/>
        </p:nvPicPr>
        <p:blipFill>
          <a:blip r:embed="rId5">
            <a:extLst/>
          </a:blip>
          <a:stretch>
            <a:fillRect/>
          </a:stretch>
        </p:blipFill>
        <p:spPr>
          <a:xfrm>
            <a:off x="4117578" y="6627384"/>
            <a:ext cx="8255001" cy="635000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268"/>
                                        </p:tgtEl>
                                        <p:attrNameLst>
                                          <p:attrName>style.visibility</p:attrName>
                                        </p:attrNameLst>
                                      </p:cBhvr>
                                      <p:to>
                                        <p:strVal val="visible"/>
                                      </p:to>
                                    </p:set>
                                    <p:animEffect filter="fade" transition="in">
                                      <p:cBhvr>
                                        <p:cTn id="7" dur="500"/>
                                        <p:tgtEl>
                                          <p:spTgt spid="268"/>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269"/>
                                        </p:tgtEl>
                                        <p:attrNameLst>
                                          <p:attrName>style.visibility</p:attrName>
                                        </p:attrNameLst>
                                      </p:cBhvr>
                                      <p:to>
                                        <p:strVal val="visible"/>
                                      </p:to>
                                    </p:set>
                                    <p:animEffect filter="fade" transition="in">
                                      <p:cBhvr>
                                        <p:cTn id="11" dur="500"/>
                                        <p:tgtEl>
                                          <p:spTgt spid="269"/>
                                        </p:tgtEl>
                                      </p:cBhvr>
                                    </p:animEffect>
                                  </p:childTnLst>
                                </p:cTn>
                              </p:par>
                            </p:childTnLst>
                          </p:cTn>
                        </p:par>
                        <p:par>
                          <p:cTn id="12" fill="hold">
                            <p:stCondLst>
                              <p:cond delay="1000"/>
                            </p:stCondLst>
                            <p:childTnLst>
                              <p:par>
                                <p:cTn id="13" presetClass="entr" nodeType="afterEffect" presetID="10" grpId="3" fill="hold">
                                  <p:stCondLst>
                                    <p:cond delay="0"/>
                                  </p:stCondLst>
                                  <p:iterate type="el" backwards="0">
                                    <p:tmAbs val="0"/>
                                  </p:iterate>
                                  <p:childTnLst>
                                    <p:set>
                                      <p:cBhvr>
                                        <p:cTn id="14" fill="hold"/>
                                        <p:tgtEl>
                                          <p:spTgt spid="270"/>
                                        </p:tgtEl>
                                        <p:attrNameLst>
                                          <p:attrName>style.visibility</p:attrName>
                                        </p:attrNameLst>
                                      </p:cBhvr>
                                      <p:to>
                                        <p:strVal val="visible"/>
                                      </p:to>
                                    </p:set>
                                    <p:animEffect filter="fade" transition="in">
                                      <p:cBhvr>
                                        <p:cTn id="15" dur="500"/>
                                        <p:tgtEl>
                                          <p:spTgt spid="2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70" grpId="3"/>
      <p:bldP build="whole" bldLvl="1" animBg="1" rev="0" advAuto="0" spid="269" grpId="2"/>
      <p:bldP build="whole" bldLvl="1" animBg="1" rev="0" advAuto="0" spid="268" grpId="1"/>
    </p:bldLst>
  </p:timing>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4" name="(Very abridged)…"/>
          <p:cNvSpPr txBox="1"/>
          <p:nvPr>
            <p:ph type="title"/>
          </p:nvPr>
        </p:nvSpPr>
        <p:spPr>
          <a:prstGeom prst="rect">
            <a:avLst/>
          </a:prstGeom>
        </p:spPr>
        <p:txBody>
          <a:bodyPr/>
          <a:lstStyle/>
          <a:p>
            <a:pPr/>
            <a:r>
              <a:t>(Very abridged)</a:t>
            </a:r>
          </a:p>
          <a:p>
            <a:pPr/>
            <a:r>
              <a:t>History Lesson</a:t>
            </a:r>
          </a:p>
        </p:txBody>
      </p:sp>
      <p:sp>
        <p:nvSpPr>
          <p:cNvPr id="275" name="1964-1967…"/>
          <p:cNvSpPr txBox="1"/>
          <p:nvPr>
            <p:ph type="body" sz="half" idx="1"/>
          </p:nvPr>
        </p:nvSpPr>
        <p:spPr>
          <a:xfrm>
            <a:off x="1634507" y="3554015"/>
            <a:ext cx="8451528" cy="8590360"/>
          </a:xfrm>
          <a:prstGeom prst="rect">
            <a:avLst/>
          </a:prstGeom>
        </p:spPr>
        <p:txBody>
          <a:bodyPr anchor="t">
            <a:normAutofit fontScale="100000" lnSpcReduction="0"/>
          </a:bodyPr>
          <a:lstStyle/>
          <a:p>
            <a:pPr marL="0" indent="0">
              <a:buSzTx/>
              <a:buNone/>
              <a:defRPr b="1" sz="6400"/>
            </a:pPr>
            <a:r>
              <a:t>1964-1967</a:t>
            </a:r>
          </a:p>
          <a:p>
            <a:pPr marL="0" indent="0">
              <a:buSzTx/>
              <a:buNone/>
              <a:defRPr sz="6400"/>
            </a:pPr>
            <a:r>
              <a:rPr u="sng">
                <a:hlinkClick r:id="rId3" invalidUrl="" action="" tgtFrame="" tooltip="" history="1" highlightClick="0" endSnd="0"/>
              </a:rPr>
              <a:t>ELIZA</a:t>
            </a:r>
          </a:p>
          <a:p>
            <a:pPr marL="0" indent="0">
              <a:buSzTx/>
              <a:buNone/>
              <a:defRPr sz="6400"/>
            </a:pPr>
            <a:r>
              <a:t>Developed at MIT</a:t>
            </a:r>
          </a:p>
          <a:p>
            <a:pPr marL="0" indent="0">
              <a:buSzTx/>
              <a:buNone/>
              <a:defRPr sz="6400"/>
            </a:pPr>
            <a:r>
              <a:t>by</a:t>
            </a:r>
          </a:p>
          <a:p>
            <a:pPr marL="0" indent="0">
              <a:buSzTx/>
              <a:buNone/>
              <a:defRPr sz="6400"/>
            </a:pPr>
            <a:r>
              <a:t>Joseph Weizenbaum</a:t>
            </a:r>
          </a:p>
        </p:txBody>
      </p:sp>
      <p:pic>
        <p:nvPicPr>
          <p:cNvPr id="276" name="ELIZA_conversation.png" descr="ELIZA_conversation.png"/>
          <p:cNvPicPr>
            <a:picLocks noChangeAspect="1"/>
          </p:cNvPicPr>
          <p:nvPr/>
        </p:nvPicPr>
        <p:blipFill>
          <a:blip r:embed="rId4">
            <a:extLst/>
          </a:blip>
          <a:stretch>
            <a:fillRect/>
          </a:stretch>
        </p:blipFill>
        <p:spPr>
          <a:xfrm>
            <a:off x="10000239" y="3420647"/>
            <a:ext cx="13658478" cy="8857096"/>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275"/>
                                        </p:tgtEl>
                                        <p:attrNameLst>
                                          <p:attrName>style.visibility</p:attrName>
                                        </p:attrNameLst>
                                      </p:cBhvr>
                                      <p:to>
                                        <p:strVal val="visible"/>
                                      </p:to>
                                    </p:set>
                                    <p:animEffect filter="fade" transition="in">
                                      <p:cBhvr>
                                        <p:cTn id="7" dur="500"/>
                                        <p:tgtEl>
                                          <p:spTgt spid="275"/>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276"/>
                                        </p:tgtEl>
                                        <p:attrNameLst>
                                          <p:attrName>style.visibility</p:attrName>
                                        </p:attrNameLst>
                                      </p:cBhvr>
                                      <p:to>
                                        <p:strVal val="visible"/>
                                      </p:to>
                                    </p:set>
                                    <p:animEffect filter="fade" transition="in">
                                      <p:cBhvr>
                                        <p:cTn id="11" dur="1000"/>
                                        <p:tgtEl>
                                          <p:spTgt spid="2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76" grpId="2"/>
      <p:bldP build="whole" bldLvl="1" animBg="1" rev="0" advAuto="0" spid="275" grpId="1"/>
    </p:bldLst>
  </p:timing>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0" name="(Very abridged)…"/>
          <p:cNvSpPr txBox="1"/>
          <p:nvPr>
            <p:ph type="title"/>
          </p:nvPr>
        </p:nvSpPr>
        <p:spPr>
          <a:prstGeom prst="rect">
            <a:avLst/>
          </a:prstGeom>
        </p:spPr>
        <p:txBody>
          <a:bodyPr/>
          <a:lstStyle/>
          <a:p>
            <a:pPr/>
            <a:r>
              <a:t>(Very abridged)</a:t>
            </a:r>
          </a:p>
          <a:p>
            <a:pPr/>
            <a:r>
              <a:t>History Lesson</a:t>
            </a:r>
          </a:p>
        </p:txBody>
      </p:sp>
      <p:sp>
        <p:nvSpPr>
          <p:cNvPr id="281" name="1980s…"/>
          <p:cNvSpPr txBox="1"/>
          <p:nvPr>
            <p:ph type="body" sz="quarter" idx="1"/>
          </p:nvPr>
        </p:nvSpPr>
        <p:spPr>
          <a:prstGeom prst="rect">
            <a:avLst/>
          </a:prstGeom>
        </p:spPr>
        <p:txBody>
          <a:bodyPr anchor="t">
            <a:normAutofit fontScale="100000" lnSpcReduction="0"/>
          </a:bodyPr>
          <a:lstStyle/>
          <a:p>
            <a:pPr marL="0" indent="0">
              <a:buSzTx/>
              <a:buNone/>
              <a:defRPr b="1" sz="6400"/>
            </a:pPr>
            <a:r>
              <a:t>1980s</a:t>
            </a:r>
          </a:p>
          <a:p>
            <a:pPr marL="0" indent="0">
              <a:buSzTx/>
              <a:buNone/>
              <a:defRPr b="1" sz="6400"/>
            </a:pPr>
            <a:r>
              <a:t>Neural Networks</a:t>
            </a:r>
          </a:p>
        </p:txBody>
      </p:sp>
      <p:pic>
        <p:nvPicPr>
          <p:cNvPr id="282" name="AI_logo_by_United_Blasters.png" descr="AI_logo_by_United_Blasters.png"/>
          <p:cNvPicPr>
            <a:picLocks noChangeAspect="1"/>
          </p:cNvPicPr>
          <p:nvPr/>
        </p:nvPicPr>
        <p:blipFill>
          <a:blip r:embed="rId3">
            <a:extLst/>
          </a:blip>
          <a:stretch>
            <a:fillRect/>
          </a:stretch>
        </p:blipFill>
        <p:spPr>
          <a:xfrm>
            <a:off x="13737057" y="3913755"/>
            <a:ext cx="7870880" cy="7870880"/>
          </a:xfrm>
          <a:prstGeom prst="rect">
            <a:avLst/>
          </a:prstGeom>
          <a:ln w="12700">
            <a:miter lim="400000"/>
          </a:ln>
        </p:spPr>
      </p:pic>
      <p:pic>
        <p:nvPicPr>
          <p:cNvPr id="283"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4382267" y="6460676"/>
            <a:ext cx="7725622" cy="6517816"/>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281"/>
                                        </p:tgtEl>
                                        <p:attrNameLst>
                                          <p:attrName>style.visibility</p:attrName>
                                        </p:attrNameLst>
                                      </p:cBhvr>
                                      <p:to>
                                        <p:strVal val="visible"/>
                                      </p:to>
                                    </p:set>
                                    <p:animEffect filter="fade" transition="in">
                                      <p:cBhvr>
                                        <p:cTn id="7" dur="500"/>
                                        <p:tgtEl>
                                          <p:spTgt spid="281"/>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16" presetID="23" grpId="2" fill="hold">
                                  <p:stCondLst>
                                    <p:cond delay="0"/>
                                  </p:stCondLst>
                                  <p:iterate type="el" backwards="0">
                                    <p:tmAbs val="0"/>
                                  </p:iterate>
                                  <p:childTnLst>
                                    <p:set>
                                      <p:cBhvr>
                                        <p:cTn id="11" fill="hold"/>
                                        <p:tgtEl>
                                          <p:spTgt spid="283"/>
                                        </p:tgtEl>
                                        <p:attrNameLst>
                                          <p:attrName>style.visibility</p:attrName>
                                        </p:attrNameLst>
                                      </p:cBhvr>
                                      <p:to>
                                        <p:strVal val="visible"/>
                                      </p:to>
                                    </p:set>
                                    <p:anim calcmode="lin" valueType="num">
                                      <p:cBhvr>
                                        <p:cTn id="12" dur="500" fill="hold"/>
                                        <p:tgtEl>
                                          <p:spTgt spid="283"/>
                                        </p:tgtEl>
                                        <p:attrNameLst>
                                          <p:attrName>ppt_w</p:attrName>
                                        </p:attrNameLst>
                                      </p:cBhvr>
                                      <p:tavLst>
                                        <p:tav tm="0">
                                          <p:val>
                                            <p:fltVal val="0"/>
                                          </p:val>
                                        </p:tav>
                                        <p:tav tm="100000">
                                          <p:val>
                                            <p:strVal val="#ppt_w"/>
                                          </p:val>
                                        </p:tav>
                                      </p:tavLst>
                                    </p:anim>
                                    <p:anim calcmode="lin" valueType="num">
                                      <p:cBhvr>
                                        <p:cTn id="13" dur="500" fill="hold"/>
                                        <p:tgtEl>
                                          <p:spTgt spid="28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83" grpId="2"/>
      <p:bldP build="whole" bldLvl="1" animBg="1" rev="0" advAuto="0" spid="281" grpId="1"/>
    </p:bldLst>
  </p:timing>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7" name="(Very abridged)…"/>
          <p:cNvSpPr txBox="1"/>
          <p:nvPr>
            <p:ph type="title"/>
          </p:nvPr>
        </p:nvSpPr>
        <p:spPr>
          <a:prstGeom prst="rect">
            <a:avLst/>
          </a:prstGeom>
        </p:spPr>
        <p:txBody>
          <a:bodyPr/>
          <a:lstStyle/>
          <a:p>
            <a:pPr/>
            <a:r>
              <a:t>(Very abridged)</a:t>
            </a:r>
          </a:p>
          <a:p>
            <a:pPr/>
            <a:r>
              <a:t>History Lesson</a:t>
            </a:r>
          </a:p>
        </p:txBody>
      </p:sp>
      <p:sp>
        <p:nvSpPr>
          <p:cNvPr id="288" name="1980s…"/>
          <p:cNvSpPr txBox="1"/>
          <p:nvPr>
            <p:ph type="body" sz="quarter" idx="1"/>
          </p:nvPr>
        </p:nvSpPr>
        <p:spPr>
          <a:prstGeom prst="rect">
            <a:avLst/>
          </a:prstGeom>
        </p:spPr>
        <p:txBody>
          <a:bodyPr anchor="t">
            <a:normAutofit fontScale="100000" lnSpcReduction="0"/>
          </a:bodyPr>
          <a:lstStyle/>
          <a:p>
            <a:pPr marL="0" indent="0">
              <a:buSzTx/>
              <a:buNone/>
              <a:defRPr b="1" sz="6400"/>
            </a:pPr>
            <a:r>
              <a:t>1980s</a:t>
            </a:r>
          </a:p>
          <a:p>
            <a:pPr marL="0" indent="0">
              <a:buSzTx/>
              <a:buNone/>
              <a:defRPr b="1" sz="6400"/>
            </a:pPr>
            <a:r>
              <a:t>Neural Networks</a:t>
            </a:r>
          </a:p>
        </p:txBody>
      </p:sp>
      <p:pic>
        <p:nvPicPr>
          <p:cNvPr id="289" name="AI_logo_by_United_Blasters.png" descr="AI_logo_by_United_Blasters.png"/>
          <p:cNvPicPr>
            <a:picLocks noChangeAspect="1"/>
          </p:cNvPicPr>
          <p:nvPr/>
        </p:nvPicPr>
        <p:blipFill>
          <a:blip r:embed="rId3">
            <a:extLst/>
          </a:blip>
          <a:stretch>
            <a:fillRect/>
          </a:stretch>
        </p:blipFill>
        <p:spPr>
          <a:xfrm>
            <a:off x="13737057" y="3913755"/>
            <a:ext cx="7870880" cy="7870880"/>
          </a:xfrm>
          <a:prstGeom prst="rect">
            <a:avLst/>
          </a:prstGeom>
          <a:ln w="12700">
            <a:miter lim="400000"/>
          </a:ln>
        </p:spPr>
      </p:pic>
      <p:pic>
        <p:nvPicPr>
          <p:cNvPr id="290"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4382267" y="6460676"/>
            <a:ext cx="7725622" cy="6517816"/>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xit" nodeType="afterEffect" presetID="10" grpId="1" fill="hold">
                                  <p:stCondLst>
                                    <p:cond delay="0"/>
                                  </p:stCondLst>
                                  <p:iterate type="el" backwards="0">
                                    <p:tmAbs val="0"/>
                                  </p:iterate>
                                  <p:childTnLst>
                                    <p:animEffect filter="fade" transition="out">
                                      <p:cBhvr>
                                        <p:cTn id="6" dur="500" fill="hold"/>
                                        <p:tgtEl>
                                          <p:spTgt spid="289"/>
                                        </p:tgtEl>
                                      </p:cBhvr>
                                    </p:animEffect>
                                    <p:set>
                                      <p:cBhvr>
                                        <p:cTn id="7" fill="hold">
                                          <p:stCondLst>
                                            <p:cond delay="499"/>
                                          </p:stCondLst>
                                        </p:cTn>
                                        <p:tgtEl>
                                          <p:spTgt spid="289"/>
                                        </p:tgtEl>
                                        <p:attrNameLst>
                                          <p:attrName>style.visibility</p:attrName>
                                        </p:attrNameLst>
                                      </p:cBhvr>
                                      <p:to>
                                        <p:strVal val="hidden"/>
                                      </p:to>
                                    </p:set>
                                  </p:childTnLst>
                                </p:cTn>
                              </p:par>
                            </p:childTnLst>
                          </p:cTn>
                        </p:par>
                        <p:par>
                          <p:cTn id="8" fill="hold">
                            <p:stCondLst>
                              <p:cond delay="500"/>
                            </p:stCondLst>
                            <p:childTnLst>
                              <p:par>
                                <p:cTn id="9" presetClass="exit" nodeType="afterEffect" presetID="10" grpId="2" fill="hold">
                                  <p:stCondLst>
                                    <p:cond delay="0"/>
                                  </p:stCondLst>
                                  <p:iterate type="el" backwards="0">
                                    <p:tmAbs val="0"/>
                                  </p:iterate>
                                  <p:childTnLst>
                                    <p:animEffect filter="fade" transition="out">
                                      <p:cBhvr>
                                        <p:cTn id="10" dur="500" fill="hold"/>
                                        <p:tgtEl>
                                          <p:spTgt spid="288"/>
                                        </p:tgtEl>
                                      </p:cBhvr>
                                    </p:animEffect>
                                    <p:set>
                                      <p:cBhvr>
                                        <p:cTn id="11" fill="hold">
                                          <p:stCondLst>
                                            <p:cond delay="499"/>
                                          </p:stCondLst>
                                        </p:cTn>
                                        <p:tgtEl>
                                          <p:spTgt spid="288"/>
                                        </p:tgtEl>
                                        <p:attrNameLst>
                                          <p:attrName>style.visibility</p:attrName>
                                        </p:attrNameLst>
                                      </p:cBhvr>
                                      <p:to>
                                        <p:strVal val="hidden"/>
                                      </p:to>
                                    </p:set>
                                  </p:childTnLst>
                                </p:cTn>
                              </p:par>
                            </p:childTnLst>
                          </p:cTn>
                        </p:par>
                        <p:par>
                          <p:cTn id="12" fill="hold">
                            <p:stCondLst>
                              <p:cond delay="0"/>
                            </p:stCondLst>
                            <p:childTnLst>
                              <p:par>
                                <p:cTn id="13" presetClass="path" nodeType="withEffect" presetSubtype="0" presetID="-1" grpId="3" accel="50000" decel="50000" fill="hold">
                                  <p:stCondLst>
                                    <p:cond delay="0"/>
                                  </p:stCondLst>
                                  <p:childTnLst>
                                    <p:animMotion path="M 0.000000 0.000000 L 0.471697 -0.136365" origin="layout" pathEditMode="relative">
                                      <p:cBhvr>
                                        <p:cTn id="14" dur="500" fill="hold"/>
                                        <p:tgtEl>
                                          <p:spTgt spid="290"/>
                                        </p:tgtEl>
                                        <p:attrNameLst>
                                          <p:attrName>ppt_x</p:attrName>
                                          <p:attrName>ppt_y</p:attrName>
                                        </p:attrNameLst>
                                      </p:cBhvr>
                                    </p:animMotion>
                                  </p:childTnLst>
                                </p:cTn>
                              </p:par>
                            </p:childTnLst>
                          </p:cTn>
                        </p:par>
                        <p:par>
                          <p:cTn id="15" fill="hold">
                            <p:stCondLst>
                              <p:cond delay="0"/>
                            </p:stCondLst>
                            <p:childTnLst>
                              <p:par>
                                <p:cTn id="16" presetClass="emph" nodeType="withEffect" presetSubtype="0" presetID="6" grpId="4" accel="50000" decel="50000" fill="hold">
                                  <p:stCondLst>
                                    <p:cond delay="0"/>
                                  </p:stCondLst>
                                  <p:childTnLst>
                                    <p:animScale>
                                      <p:cBhvr>
                                        <p:cTn id="17" dur="500" fill="hold"/>
                                        <p:tgtEl>
                                          <p:spTgt spid="290"/>
                                        </p:tgtEl>
                                      </p:cBhvr>
                                      <p:by x="101880" y="101880"/>
                                    </p:animScale>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88" grpId="2"/>
      <p:bldP build="whole" bldLvl="1" animBg="1" rev="0" advAuto="0" spid="290" grpId="4"/>
      <p:bldP build="whole" bldLvl="1" animBg="1" rev="0" advAuto="0" spid="289" grpId="1"/>
    </p:bldLst>
  </p:timing>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4" name="LLM Terminology"/>
          <p:cNvSpPr txBox="1"/>
          <p:nvPr>
            <p:ph type="title"/>
          </p:nvPr>
        </p:nvSpPr>
        <p:spPr>
          <a:prstGeom prst="rect">
            <a:avLst/>
          </a:prstGeom>
        </p:spPr>
        <p:txBody>
          <a:bodyPr/>
          <a:lstStyle/>
          <a:p>
            <a:pPr/>
            <a:r>
              <a:t>LLM Terminology</a:t>
            </a:r>
          </a:p>
        </p:txBody>
      </p:sp>
      <p:pic>
        <p:nvPicPr>
          <p:cNvPr id="295"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5815557" y="4527697"/>
            <a:ext cx="7874001" cy="6642997"/>
          </a:xfrm>
          <a:prstGeom prst="rect">
            <a:avLst/>
          </a:prstGeom>
          <a:ln w="12700">
            <a:miter lim="400000"/>
          </a:ln>
        </p:spPr>
      </p:pic>
      <p:graphicFrame>
        <p:nvGraphicFramePr>
          <p:cNvPr id="296" name="Table 1"/>
          <p:cNvGraphicFramePr/>
          <p:nvPr/>
        </p:nvGraphicFramePr>
        <p:xfrm>
          <a:off x="2536508" y="3829950"/>
          <a:ext cx="12493547" cy="8896452"/>
        </p:xfrm>
        <a:graphic xmlns:a="http://schemas.openxmlformats.org/drawingml/2006/main">
          <a:graphicData uri="http://schemas.openxmlformats.org/drawingml/2006/table">
            <a:tbl>
              <a:tblPr firstCol="0" firstRow="0" lastCol="0" lastRow="0" bandCol="0" bandRow="0" rtl="0">
                <a:tableStyleId>{8F44A2F1-9E1F-4B54-A3A2-5F16C0AD49E2}</a:tableStyleId>
              </a:tblPr>
              <a:tblGrid>
                <a:gridCol w="4156048"/>
                <a:gridCol w="4569325"/>
                <a:gridCol w="4341872"/>
              </a:tblGrid>
              <a:tr h="1774210">
                <a:tc>
                  <a:txBody>
                    <a:bodyPr/>
                    <a:lstStyle/>
                    <a:p>
                      <a:pPr algn="r" defTabSz="914400">
                        <a:tabLst>
                          <a:tab pos="1282700" algn="l"/>
                        </a:tabLst>
                        <a:defRPr sz="5000"/>
                      </a:pPr>
                      <a:r>
                        <a:rPr b="1"/>
                        <a:t>token</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Neuron</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(dot)</a:t>
                      </a: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pPr>
                      <a:r>
                        <a:rPr b="1"/>
                        <a:t>parameter</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Synapse</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(line)</a:t>
                      </a: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pPr>
                      <a:r>
                        <a:rPr b="1"/>
                        <a:t>weight</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line thickness</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pP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pPr>
                      <a:r>
                        <a:rPr b="1"/>
                        <a:t>model</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brain</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pP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pP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pP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pPr>
                    </a:p>
                  </a:txBody>
                  <a:tcPr marL="50800" marR="50800" marT="50800" marB="50800" anchor="ctr" anchorCtr="0" horzOverflow="overflow">
                    <a:lnL w="12700">
                      <a:miter lim="400000"/>
                    </a:lnL>
                    <a:lnR w="12700">
                      <a:miter lim="400000"/>
                    </a:lnR>
                    <a:lnT w="12700">
                      <a:miter lim="400000"/>
                    </a:lnT>
                    <a:lnB w="12700">
                      <a:miter lim="400000"/>
                    </a:lnB>
                  </a:tcPr>
                </a:tc>
              </a:tr>
            </a:tbl>
          </a:graphicData>
        </a:graphic>
      </p:graphicFrame>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296"/>
                                        </p:tgtEl>
                                        <p:attrNameLst>
                                          <p:attrName>style.visibility</p:attrName>
                                        </p:attrNameLst>
                                      </p:cBhvr>
                                      <p:to>
                                        <p:strVal val="visible"/>
                                      </p:to>
                                    </p:set>
                                    <p:animEffect filter="fade" transition="in">
                                      <p:cBhvr>
                                        <p:cTn id="7" dur="500"/>
                                        <p:tgtEl>
                                          <p:spTgt spid="2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96" grpId="1"/>
    </p:bldLst>
  </p:timing>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0" name="LLM Terminology"/>
          <p:cNvSpPr txBox="1"/>
          <p:nvPr>
            <p:ph type="title"/>
          </p:nvPr>
        </p:nvSpPr>
        <p:spPr>
          <a:prstGeom prst="rect">
            <a:avLst/>
          </a:prstGeom>
        </p:spPr>
        <p:txBody>
          <a:bodyPr/>
          <a:lstStyle/>
          <a:p>
            <a:pPr/>
            <a:r>
              <a:t>LLM Terminology</a:t>
            </a:r>
          </a:p>
        </p:txBody>
      </p:sp>
      <p:pic>
        <p:nvPicPr>
          <p:cNvPr id="301"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5815557" y="4527697"/>
            <a:ext cx="7874001" cy="6642997"/>
          </a:xfrm>
          <a:prstGeom prst="rect">
            <a:avLst/>
          </a:prstGeom>
          <a:ln w="12700">
            <a:miter lim="400000"/>
          </a:ln>
        </p:spPr>
      </p:pic>
      <p:graphicFrame>
        <p:nvGraphicFramePr>
          <p:cNvPr id="302" name="Table 1"/>
          <p:cNvGraphicFramePr/>
          <p:nvPr/>
        </p:nvGraphicFramePr>
        <p:xfrm>
          <a:off x="2536508" y="3829950"/>
          <a:ext cx="12493547" cy="8896452"/>
        </p:xfrm>
        <a:graphic xmlns:a="http://schemas.openxmlformats.org/drawingml/2006/main">
          <a:graphicData uri="http://schemas.openxmlformats.org/drawingml/2006/table">
            <a:tbl>
              <a:tblPr firstCol="0" firstRow="0" lastCol="0" lastRow="0" bandCol="0" bandRow="0" rtl="0">
                <a:tableStyleId>{8F44A2F1-9E1F-4B54-A3A2-5F16C0AD49E2}</a:tableStyleId>
              </a:tblPr>
              <a:tblGrid>
                <a:gridCol w="4156048"/>
                <a:gridCol w="4569325"/>
                <a:gridCol w="4341872"/>
              </a:tblGrid>
              <a:tr h="1774210">
                <a:tc>
                  <a:txBody>
                    <a:bodyPr/>
                    <a:lstStyle/>
                    <a:p>
                      <a:pPr algn="r" defTabSz="914400">
                        <a:tabLst>
                          <a:tab pos="1282700" algn="l"/>
                        </a:tabLst>
                        <a:defRPr sz="5000"/>
                      </a:pPr>
                      <a:r>
                        <a:rPr b="1"/>
                        <a:t>token</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word</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pP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pPr>
                      <a:r>
                        <a:rPr b="1"/>
                        <a:t>parameter</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(token, token, weight)</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pP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pPr>
                      <a:r>
                        <a:rPr b="1"/>
                        <a:t>weight</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e.g., FP32</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32-bit floating point</a:t>
                      </a: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pPr>
                      <a:r>
                        <a:rPr b="1"/>
                        <a:t>model</a:t>
                      </a:r>
                      <a:r>
                        <a:t> =</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collection of all the tokens,</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“name”</a:t>
                      </a:r>
                    </a:p>
                  </a:txBody>
                  <a:tcPr marL="50800" marR="50800" marT="50800" marB="50800" anchor="ctr" anchorCtr="0" horzOverflow="overflow">
                    <a:lnL w="12700">
                      <a:miter lim="400000"/>
                    </a:lnL>
                    <a:lnR w="12700">
                      <a:miter lim="400000"/>
                    </a:lnR>
                    <a:lnT w="12700">
                      <a:miter lim="400000"/>
                    </a:lnT>
                    <a:lnB w="12700">
                      <a:miter lim="400000"/>
                    </a:lnB>
                  </a:tcPr>
                </a:tc>
              </a:tr>
              <a:tr h="1774210">
                <a:tc>
                  <a:txBody>
                    <a:bodyPr/>
                    <a:lstStyle/>
                    <a:p>
                      <a:pPr algn="r" defTabSz="914400">
                        <a:tabLst>
                          <a:tab pos="1282700" algn="l"/>
                        </a:tabLst>
                        <a:defRPr sz="5000"/>
                      </a:pP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1800">
                          <a:solidFill>
                            <a:srgbClr val="000000"/>
                          </a:solidFill>
                        </a:defRPr>
                      </a:pPr>
                      <a:r>
                        <a:rPr sz="5000">
                          <a:solidFill>
                            <a:srgbClr val="FFFFFF"/>
                          </a:solidFill>
                        </a:rPr>
                        <a:t>parameters, and weights</a:t>
                      </a:r>
                    </a:p>
                  </a:txBody>
                  <a:tcPr marL="50800" marR="50800" marT="50800" marB="50800" anchor="ctr" anchorCtr="0" horzOverflow="overflow">
                    <a:lnL w="12700">
                      <a:miter lim="400000"/>
                    </a:lnL>
                    <a:lnR w="12700">
                      <a:miter lim="400000"/>
                    </a:lnR>
                    <a:lnT w="12700">
                      <a:miter lim="400000"/>
                    </a:lnT>
                    <a:lnB w="12700">
                      <a:miter lim="400000"/>
                    </a:lnB>
                  </a:tcPr>
                </a:tc>
                <a:tc>
                  <a:txBody>
                    <a:bodyPr/>
                    <a:lstStyle/>
                    <a:p>
                      <a:pPr algn="l" defTabSz="914400">
                        <a:tabLst>
                          <a:tab pos="1282700" algn="l"/>
                        </a:tabLst>
                        <a:defRPr sz="5000"/>
                      </a:pPr>
                    </a:p>
                  </a:txBody>
                  <a:tcPr marL="50800" marR="50800" marT="50800" marB="50800" anchor="ctr" anchorCtr="0" horzOverflow="overflow">
                    <a:lnL w="12700">
                      <a:miter lim="400000"/>
                    </a:lnL>
                    <a:lnR w="12700">
                      <a:miter lim="400000"/>
                    </a:lnR>
                    <a:lnT w="12700">
                      <a:miter lim="400000"/>
                    </a:lnT>
                    <a:lnB w="12700">
                      <a:miter lim="400000"/>
                    </a:lnB>
                  </a:tcPr>
                </a:tc>
              </a:tr>
            </a:tbl>
          </a:graphicData>
        </a:graphic>
      </p:graphicFrame>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302"/>
                                        </p:tgtEl>
                                        <p:attrNameLst>
                                          <p:attrName>style.visibility</p:attrName>
                                        </p:attrNameLst>
                                      </p:cBhvr>
                                      <p:to>
                                        <p:strVal val="visible"/>
                                      </p:to>
                                    </p:set>
                                    <p:animEffect filter="fade" transition="in">
                                      <p:cBhvr>
                                        <p:cTn id="7" dur="200"/>
                                        <p:tgtEl>
                                          <p:spTgt spid="3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02" grpId="1"/>
    </p:bldLst>
  </p:timing>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6" name="LLM Terminology"/>
          <p:cNvSpPr txBox="1"/>
          <p:nvPr>
            <p:ph type="title"/>
          </p:nvPr>
        </p:nvSpPr>
        <p:spPr>
          <a:prstGeom prst="rect">
            <a:avLst/>
          </a:prstGeom>
        </p:spPr>
        <p:txBody>
          <a:bodyPr/>
          <a:lstStyle/>
          <a:p>
            <a:pPr/>
            <a:r>
              <a:t>LLM Terminology</a:t>
            </a:r>
          </a:p>
        </p:txBody>
      </p:sp>
      <p:pic>
        <p:nvPicPr>
          <p:cNvPr id="307" name="AI_logo_by_United_Blasters.png" descr="AI_logo_by_United_Blasters.png"/>
          <p:cNvPicPr>
            <a:picLocks noChangeAspect="1"/>
          </p:cNvPicPr>
          <p:nvPr/>
        </p:nvPicPr>
        <p:blipFill>
          <a:blip r:embed="rId3">
            <a:extLst/>
          </a:blip>
          <a:stretch>
            <a:fillRect/>
          </a:stretch>
        </p:blipFill>
        <p:spPr>
          <a:xfrm>
            <a:off x="8256560" y="4925676"/>
            <a:ext cx="7870880" cy="7870880"/>
          </a:xfrm>
          <a:prstGeom prst="rect">
            <a:avLst/>
          </a:prstGeom>
          <a:ln w="12700">
            <a:miter lim="400000"/>
          </a:ln>
        </p:spPr>
      </p:pic>
      <p:sp>
        <p:nvSpPr>
          <p:cNvPr id="308" name="Model"/>
          <p:cNvSpPr txBox="1"/>
          <p:nvPr/>
        </p:nvSpPr>
        <p:spPr>
          <a:xfrm>
            <a:off x="3763215" y="4645641"/>
            <a:ext cx="2016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Model</a:t>
            </a:r>
          </a:p>
        </p:txBody>
      </p:sp>
      <p:sp>
        <p:nvSpPr>
          <p:cNvPr id="309" name="Parameter"/>
          <p:cNvSpPr txBox="1"/>
          <p:nvPr/>
        </p:nvSpPr>
        <p:spPr>
          <a:xfrm>
            <a:off x="1247967" y="6071987"/>
            <a:ext cx="340614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Parameter</a:t>
            </a:r>
          </a:p>
        </p:txBody>
      </p:sp>
      <p:sp>
        <p:nvSpPr>
          <p:cNvPr id="310" name="Weight"/>
          <p:cNvSpPr txBox="1"/>
          <p:nvPr/>
        </p:nvSpPr>
        <p:spPr>
          <a:xfrm>
            <a:off x="682621" y="7675574"/>
            <a:ext cx="22434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Weight</a:t>
            </a:r>
          </a:p>
        </p:txBody>
      </p:sp>
      <p:sp>
        <p:nvSpPr>
          <p:cNvPr id="311" name="Token"/>
          <p:cNvSpPr txBox="1"/>
          <p:nvPr/>
        </p:nvSpPr>
        <p:spPr>
          <a:xfrm>
            <a:off x="1511954" y="9165024"/>
            <a:ext cx="202057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Token</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5" name="Tokens vs. Parameters"/>
          <p:cNvSpPr txBox="1"/>
          <p:nvPr>
            <p:ph type="title"/>
          </p:nvPr>
        </p:nvSpPr>
        <p:spPr>
          <a:prstGeom prst="rect">
            <a:avLst/>
          </a:prstGeom>
        </p:spPr>
        <p:txBody>
          <a:bodyPr/>
          <a:lstStyle/>
          <a:p>
            <a:pPr/>
            <a:r>
              <a:t>Tokens vs. Parameters</a:t>
            </a:r>
          </a:p>
        </p:txBody>
      </p:sp>
      <p:sp>
        <p:nvSpPr>
          <p:cNvPr id="316" name="Circle"/>
          <p:cNvSpPr/>
          <p:nvPr/>
        </p:nvSpPr>
        <p:spPr>
          <a:xfrm>
            <a:off x="3114977" y="7295846"/>
            <a:ext cx="2578799" cy="2578799"/>
          </a:xfrm>
          <a:prstGeom prst="ellipse">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cxnSp>
        <p:nvCxnSpPr>
          <p:cNvPr id="317" name="Connection Line"/>
          <p:cNvCxnSpPr>
            <a:stCxn id="323" idx="0"/>
            <a:endCxn id="316" idx="0"/>
          </p:cNvCxnSpPr>
          <p:nvPr/>
        </p:nvCxnSpPr>
        <p:spPr>
          <a:xfrm flipH="1">
            <a:off x="4404376" y="6984307"/>
            <a:ext cx="12193055" cy="1600939"/>
          </a:xfrm>
          <a:prstGeom prst="straightConnector1">
            <a:avLst/>
          </a:prstGeom>
          <a:ln w="127000">
            <a:solidFill>
              <a:schemeClr val="accent4">
                <a:hueOff val="-461056"/>
                <a:satOff val="4338"/>
                <a:lumOff val="-10225"/>
              </a:schemeClr>
            </a:solidFill>
            <a:miter lim="400000"/>
          </a:ln>
        </p:spPr>
      </p:cxnSp>
      <p:cxnSp>
        <p:nvCxnSpPr>
          <p:cNvPr id="318" name="Connection Line"/>
          <p:cNvCxnSpPr>
            <a:stCxn id="319" idx="0"/>
            <a:endCxn id="316" idx="0"/>
          </p:cNvCxnSpPr>
          <p:nvPr/>
        </p:nvCxnSpPr>
        <p:spPr>
          <a:xfrm flipH="1">
            <a:off x="4404376" y="4445888"/>
            <a:ext cx="6214570" cy="4139358"/>
          </a:xfrm>
          <a:prstGeom prst="straightConnector1">
            <a:avLst/>
          </a:prstGeom>
          <a:ln w="127000">
            <a:solidFill>
              <a:schemeClr val="accent4">
                <a:hueOff val="-461056"/>
                <a:satOff val="4338"/>
                <a:lumOff val="-10225"/>
              </a:schemeClr>
            </a:solidFill>
            <a:miter lim="400000"/>
          </a:ln>
        </p:spPr>
      </p:cxnSp>
      <p:sp>
        <p:nvSpPr>
          <p:cNvPr id="319" name="Circle"/>
          <p:cNvSpPr/>
          <p:nvPr/>
        </p:nvSpPr>
        <p:spPr>
          <a:xfrm>
            <a:off x="9329546" y="3156489"/>
            <a:ext cx="2578799" cy="2578799"/>
          </a:xfrm>
          <a:prstGeom prst="ellipse">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sp>
        <p:nvSpPr>
          <p:cNvPr id="320" name="Circle"/>
          <p:cNvSpPr/>
          <p:nvPr/>
        </p:nvSpPr>
        <p:spPr>
          <a:xfrm>
            <a:off x="9490271" y="8915755"/>
            <a:ext cx="2578800" cy="2578799"/>
          </a:xfrm>
          <a:prstGeom prst="ellipse">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cxnSp>
        <p:nvCxnSpPr>
          <p:cNvPr id="321" name="Connection Line"/>
          <p:cNvCxnSpPr>
            <a:stCxn id="320" idx="0"/>
            <a:endCxn id="316" idx="0"/>
          </p:cNvCxnSpPr>
          <p:nvPr/>
        </p:nvCxnSpPr>
        <p:spPr>
          <a:xfrm flipH="1" flipV="1">
            <a:off x="4404376" y="8585245"/>
            <a:ext cx="6375295" cy="1619910"/>
          </a:xfrm>
          <a:prstGeom prst="straightConnector1">
            <a:avLst/>
          </a:prstGeom>
          <a:ln w="381000">
            <a:solidFill>
              <a:schemeClr val="accent4">
                <a:hueOff val="-461056"/>
                <a:satOff val="4338"/>
                <a:lumOff val="-10225"/>
              </a:schemeClr>
            </a:solidFill>
            <a:miter lim="400000"/>
          </a:ln>
        </p:spPr>
      </p:cxnSp>
      <p:cxnSp>
        <p:nvCxnSpPr>
          <p:cNvPr id="322" name="Connection Line"/>
          <p:cNvCxnSpPr>
            <a:stCxn id="319" idx="0"/>
            <a:endCxn id="320" idx="0"/>
          </p:cNvCxnSpPr>
          <p:nvPr/>
        </p:nvCxnSpPr>
        <p:spPr>
          <a:xfrm>
            <a:off x="10618945" y="4445888"/>
            <a:ext cx="160726" cy="5759267"/>
          </a:xfrm>
          <a:prstGeom prst="straightConnector1">
            <a:avLst/>
          </a:prstGeom>
          <a:ln w="127000">
            <a:solidFill>
              <a:schemeClr val="accent4">
                <a:hueOff val="-461056"/>
                <a:satOff val="4338"/>
                <a:lumOff val="-10225"/>
              </a:schemeClr>
            </a:solidFill>
            <a:miter lim="400000"/>
          </a:ln>
        </p:spPr>
      </p:cxnSp>
      <p:sp>
        <p:nvSpPr>
          <p:cNvPr id="323" name="Circle"/>
          <p:cNvSpPr/>
          <p:nvPr/>
        </p:nvSpPr>
        <p:spPr>
          <a:xfrm>
            <a:off x="15308031" y="5694908"/>
            <a:ext cx="2578799" cy="2578799"/>
          </a:xfrm>
          <a:prstGeom prst="ellipse">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cxnSp>
        <p:nvCxnSpPr>
          <p:cNvPr id="324" name="Connection Line"/>
          <p:cNvCxnSpPr>
            <a:stCxn id="323" idx="0"/>
            <a:endCxn id="320" idx="0"/>
          </p:cNvCxnSpPr>
          <p:nvPr/>
        </p:nvCxnSpPr>
        <p:spPr>
          <a:xfrm flipH="1">
            <a:off x="10779670" y="6984307"/>
            <a:ext cx="5817761" cy="3220848"/>
          </a:xfrm>
          <a:prstGeom prst="straightConnector1">
            <a:avLst/>
          </a:prstGeom>
          <a:ln w="127000">
            <a:solidFill>
              <a:schemeClr val="accent4">
                <a:hueOff val="-461056"/>
                <a:satOff val="4338"/>
                <a:lumOff val="-10225"/>
              </a:schemeClr>
            </a:solidFill>
            <a:miter lim="400000"/>
          </a:ln>
        </p:spPr>
      </p:cxnSp>
      <p:cxnSp>
        <p:nvCxnSpPr>
          <p:cNvPr id="325" name="Connection Line"/>
          <p:cNvCxnSpPr>
            <a:stCxn id="323" idx="0"/>
            <a:endCxn id="319" idx="0"/>
          </p:cNvCxnSpPr>
          <p:nvPr/>
        </p:nvCxnSpPr>
        <p:spPr>
          <a:xfrm flipH="1" flipV="1">
            <a:off x="10618945" y="4445888"/>
            <a:ext cx="5978486" cy="2538420"/>
          </a:xfrm>
          <a:prstGeom prst="straightConnector1">
            <a:avLst/>
          </a:prstGeom>
          <a:ln w="635000">
            <a:solidFill>
              <a:schemeClr val="accent4">
                <a:hueOff val="-461056"/>
                <a:satOff val="4338"/>
                <a:lumOff val="-10225"/>
              </a:schemeClr>
            </a:solidFill>
            <a:miter lim="400000"/>
          </a:ln>
        </p:spPr>
      </p:cxnSp>
      <p:sp>
        <p:nvSpPr>
          <p:cNvPr id="326" name="N * (N - 1) / 2"/>
          <p:cNvSpPr txBox="1"/>
          <p:nvPr/>
        </p:nvSpPr>
        <p:spPr>
          <a:xfrm>
            <a:off x="1047523" y="3872801"/>
            <a:ext cx="6167858" cy="11461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sz="6400"/>
            </a:lvl1pPr>
          </a:lstStyle>
          <a:p>
            <a:pPr/>
            <a:r>
              <a:t>N * (N - 1) / 2</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16"/>
                                        </p:tgtEl>
                                        <p:attrNameLst>
                                          <p:attrName>style.visibility</p:attrName>
                                        </p:attrNameLst>
                                      </p:cBhvr>
                                      <p:to>
                                        <p:strVal val="visible"/>
                                      </p:to>
                                    </p:set>
                                    <p:animEffect filter="fade" transition="in">
                                      <p:cBhvr>
                                        <p:cTn id="7" dur="250"/>
                                        <p:tgtEl>
                                          <p:spTgt spid="316"/>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319"/>
                                        </p:tgtEl>
                                        <p:attrNameLst>
                                          <p:attrName>style.visibility</p:attrName>
                                        </p:attrNameLst>
                                      </p:cBhvr>
                                      <p:to>
                                        <p:strVal val="visible"/>
                                      </p:to>
                                    </p:set>
                                    <p:animEffect filter="fade" transition="in">
                                      <p:cBhvr>
                                        <p:cTn id="11" dur="250"/>
                                        <p:tgtEl>
                                          <p:spTgt spid="319"/>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318"/>
                                        </p:tgtEl>
                                        <p:attrNameLst>
                                          <p:attrName>style.visibility</p:attrName>
                                        </p:attrNameLst>
                                      </p:cBhvr>
                                      <p:to>
                                        <p:strVal val="visible"/>
                                      </p:to>
                                    </p:set>
                                    <p:animEffect filter="fade" transition="in">
                                      <p:cBhvr>
                                        <p:cTn id="15" dur="250"/>
                                        <p:tgtEl>
                                          <p:spTgt spid="318"/>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4" fill="hold">
                                  <p:stCondLst>
                                    <p:cond delay="0"/>
                                  </p:stCondLst>
                                  <p:iterate type="el" backwards="0">
                                    <p:tmAbs val="0"/>
                                  </p:iterate>
                                  <p:childTnLst>
                                    <p:set>
                                      <p:cBhvr>
                                        <p:cTn id="19" fill="hold"/>
                                        <p:tgtEl>
                                          <p:spTgt spid="320"/>
                                        </p:tgtEl>
                                        <p:attrNameLst>
                                          <p:attrName>style.visibility</p:attrName>
                                        </p:attrNameLst>
                                      </p:cBhvr>
                                      <p:to>
                                        <p:strVal val="visible"/>
                                      </p:to>
                                    </p:set>
                                    <p:animEffect filter="fade" transition="in">
                                      <p:cBhvr>
                                        <p:cTn id="20" dur="250"/>
                                        <p:tgtEl>
                                          <p:spTgt spid="320"/>
                                        </p:tgtEl>
                                      </p:cBhvr>
                                    </p:animEffect>
                                  </p:childTnLst>
                                </p:cTn>
                              </p:par>
                            </p:childTnLst>
                          </p:cTn>
                        </p:par>
                        <p:par>
                          <p:cTn id="21" fill="hold">
                            <p:stCondLst>
                              <p:cond delay="250"/>
                            </p:stCondLst>
                            <p:childTnLst>
                              <p:par>
                                <p:cTn id="22" presetClass="entr" nodeType="afterEffect" presetID="10" grpId="5" fill="hold">
                                  <p:stCondLst>
                                    <p:cond delay="0"/>
                                  </p:stCondLst>
                                  <p:iterate type="el" backwards="0">
                                    <p:tmAbs val="0"/>
                                  </p:iterate>
                                  <p:childTnLst>
                                    <p:set>
                                      <p:cBhvr>
                                        <p:cTn id="23" fill="hold"/>
                                        <p:tgtEl>
                                          <p:spTgt spid="321"/>
                                        </p:tgtEl>
                                        <p:attrNameLst>
                                          <p:attrName>style.visibility</p:attrName>
                                        </p:attrNameLst>
                                      </p:cBhvr>
                                      <p:to>
                                        <p:strVal val="visible"/>
                                      </p:to>
                                    </p:set>
                                    <p:animEffect filter="fade" transition="in">
                                      <p:cBhvr>
                                        <p:cTn id="24" dur="250"/>
                                        <p:tgtEl>
                                          <p:spTgt spid="321"/>
                                        </p:tgtEl>
                                      </p:cBhvr>
                                    </p:animEffect>
                                  </p:childTnLst>
                                </p:cTn>
                              </p:par>
                            </p:childTnLst>
                          </p:cTn>
                        </p:par>
                        <p:par>
                          <p:cTn id="25" fill="hold">
                            <p:stCondLst>
                              <p:cond delay="500"/>
                            </p:stCondLst>
                            <p:childTnLst>
                              <p:par>
                                <p:cTn id="26" presetClass="entr" nodeType="afterEffect" presetID="10" grpId="6" fill="hold">
                                  <p:stCondLst>
                                    <p:cond delay="0"/>
                                  </p:stCondLst>
                                  <p:iterate type="el" backwards="0">
                                    <p:tmAbs val="0"/>
                                  </p:iterate>
                                  <p:childTnLst>
                                    <p:set>
                                      <p:cBhvr>
                                        <p:cTn id="27" fill="hold"/>
                                        <p:tgtEl>
                                          <p:spTgt spid="322"/>
                                        </p:tgtEl>
                                        <p:attrNameLst>
                                          <p:attrName>style.visibility</p:attrName>
                                        </p:attrNameLst>
                                      </p:cBhvr>
                                      <p:to>
                                        <p:strVal val="visible"/>
                                      </p:to>
                                    </p:set>
                                    <p:animEffect filter="fade" transition="in">
                                      <p:cBhvr>
                                        <p:cTn id="28" dur="250"/>
                                        <p:tgtEl>
                                          <p:spTgt spid="322"/>
                                        </p:tgtEl>
                                      </p:cBhvr>
                                    </p:animEffect>
                                  </p:childTnLst>
                                </p:cTn>
                              </p:par>
                            </p:childTnLst>
                          </p:cTn>
                        </p:par>
                      </p:childTnLst>
                    </p:cTn>
                  </p:par>
                  <p:par>
                    <p:cTn id="29" fill="hold">
                      <p:stCondLst>
                        <p:cond delay="indefinite"/>
                      </p:stCondLst>
                      <p:childTnLst>
                        <p:par>
                          <p:cTn id="30" fill="hold">
                            <p:stCondLst>
                              <p:cond delay="0"/>
                            </p:stCondLst>
                            <p:childTnLst>
                              <p:par>
                                <p:cTn id="31" presetClass="entr" nodeType="clickEffect" presetID="10" grpId="7" fill="hold">
                                  <p:stCondLst>
                                    <p:cond delay="0"/>
                                  </p:stCondLst>
                                  <p:iterate type="el" backwards="0">
                                    <p:tmAbs val="0"/>
                                  </p:iterate>
                                  <p:childTnLst>
                                    <p:set>
                                      <p:cBhvr>
                                        <p:cTn id="32" fill="hold"/>
                                        <p:tgtEl>
                                          <p:spTgt spid="323"/>
                                        </p:tgtEl>
                                        <p:attrNameLst>
                                          <p:attrName>style.visibility</p:attrName>
                                        </p:attrNameLst>
                                      </p:cBhvr>
                                      <p:to>
                                        <p:strVal val="visible"/>
                                      </p:to>
                                    </p:set>
                                    <p:animEffect filter="fade" transition="in">
                                      <p:cBhvr>
                                        <p:cTn id="33" dur="250"/>
                                        <p:tgtEl>
                                          <p:spTgt spid="323"/>
                                        </p:tgtEl>
                                      </p:cBhvr>
                                    </p:animEffect>
                                  </p:childTnLst>
                                </p:cTn>
                              </p:par>
                            </p:childTnLst>
                          </p:cTn>
                        </p:par>
                        <p:par>
                          <p:cTn id="34" fill="hold">
                            <p:stCondLst>
                              <p:cond delay="250"/>
                            </p:stCondLst>
                            <p:childTnLst>
                              <p:par>
                                <p:cTn id="35" presetClass="entr" nodeType="afterEffect" presetID="10" grpId="8" fill="hold">
                                  <p:stCondLst>
                                    <p:cond delay="0"/>
                                  </p:stCondLst>
                                  <p:iterate type="el" backwards="0">
                                    <p:tmAbs val="0"/>
                                  </p:iterate>
                                  <p:childTnLst>
                                    <p:set>
                                      <p:cBhvr>
                                        <p:cTn id="36" fill="hold"/>
                                        <p:tgtEl>
                                          <p:spTgt spid="324"/>
                                        </p:tgtEl>
                                        <p:attrNameLst>
                                          <p:attrName>style.visibility</p:attrName>
                                        </p:attrNameLst>
                                      </p:cBhvr>
                                      <p:to>
                                        <p:strVal val="visible"/>
                                      </p:to>
                                    </p:set>
                                    <p:animEffect filter="fade" transition="in">
                                      <p:cBhvr>
                                        <p:cTn id="37" dur="250"/>
                                        <p:tgtEl>
                                          <p:spTgt spid="324"/>
                                        </p:tgtEl>
                                      </p:cBhvr>
                                    </p:animEffect>
                                  </p:childTnLst>
                                </p:cTn>
                              </p:par>
                            </p:childTnLst>
                          </p:cTn>
                        </p:par>
                        <p:par>
                          <p:cTn id="38" fill="hold">
                            <p:stCondLst>
                              <p:cond delay="500"/>
                            </p:stCondLst>
                            <p:childTnLst>
                              <p:par>
                                <p:cTn id="39" presetClass="entr" nodeType="afterEffect" presetID="10" grpId="9" fill="hold">
                                  <p:stCondLst>
                                    <p:cond delay="0"/>
                                  </p:stCondLst>
                                  <p:iterate type="el" backwards="0">
                                    <p:tmAbs val="0"/>
                                  </p:iterate>
                                  <p:childTnLst>
                                    <p:set>
                                      <p:cBhvr>
                                        <p:cTn id="40" fill="hold"/>
                                        <p:tgtEl>
                                          <p:spTgt spid="325"/>
                                        </p:tgtEl>
                                        <p:attrNameLst>
                                          <p:attrName>style.visibility</p:attrName>
                                        </p:attrNameLst>
                                      </p:cBhvr>
                                      <p:to>
                                        <p:strVal val="visible"/>
                                      </p:to>
                                    </p:set>
                                    <p:animEffect filter="fade" transition="in">
                                      <p:cBhvr>
                                        <p:cTn id="41" dur="250"/>
                                        <p:tgtEl>
                                          <p:spTgt spid="325"/>
                                        </p:tgtEl>
                                      </p:cBhvr>
                                    </p:animEffect>
                                  </p:childTnLst>
                                </p:cTn>
                              </p:par>
                            </p:childTnLst>
                          </p:cTn>
                        </p:par>
                        <p:par>
                          <p:cTn id="42" fill="hold">
                            <p:stCondLst>
                              <p:cond delay="750"/>
                            </p:stCondLst>
                            <p:childTnLst>
                              <p:par>
                                <p:cTn id="43" presetClass="entr" nodeType="afterEffect" presetID="10" grpId="10" fill="hold">
                                  <p:stCondLst>
                                    <p:cond delay="0"/>
                                  </p:stCondLst>
                                  <p:iterate type="el" backwards="0">
                                    <p:tmAbs val="0"/>
                                  </p:iterate>
                                  <p:childTnLst>
                                    <p:set>
                                      <p:cBhvr>
                                        <p:cTn id="44" fill="hold"/>
                                        <p:tgtEl>
                                          <p:spTgt spid="317"/>
                                        </p:tgtEl>
                                        <p:attrNameLst>
                                          <p:attrName>style.visibility</p:attrName>
                                        </p:attrNameLst>
                                      </p:cBhvr>
                                      <p:to>
                                        <p:strVal val="visible"/>
                                      </p:to>
                                    </p:set>
                                    <p:animEffect filter="fade" transition="in">
                                      <p:cBhvr>
                                        <p:cTn id="45" dur="250"/>
                                        <p:tgtEl>
                                          <p:spTgt spid="317"/>
                                        </p:tgtEl>
                                      </p:cBhvr>
                                    </p:animEffect>
                                  </p:childTnLst>
                                </p:cTn>
                              </p:par>
                            </p:childTnLst>
                          </p:cTn>
                        </p:par>
                      </p:childTnLst>
                    </p:cTn>
                  </p:par>
                  <p:par>
                    <p:cTn id="46" fill="hold">
                      <p:stCondLst>
                        <p:cond delay="indefinite"/>
                      </p:stCondLst>
                      <p:childTnLst>
                        <p:par>
                          <p:cTn id="47" fill="hold">
                            <p:stCondLst>
                              <p:cond delay="0"/>
                            </p:stCondLst>
                            <p:childTnLst>
                              <p:par>
                                <p:cTn id="48" presetClass="entr" nodeType="clickEffect" presetID="10" grpId="11" fill="hold">
                                  <p:stCondLst>
                                    <p:cond delay="0"/>
                                  </p:stCondLst>
                                  <p:iterate type="el" backwards="0">
                                    <p:tmAbs val="0"/>
                                  </p:iterate>
                                  <p:childTnLst>
                                    <p:set>
                                      <p:cBhvr>
                                        <p:cTn id="49" fill="hold"/>
                                        <p:tgtEl>
                                          <p:spTgt spid="326"/>
                                        </p:tgtEl>
                                        <p:attrNameLst>
                                          <p:attrName>style.visibility</p:attrName>
                                        </p:attrNameLst>
                                      </p:cBhvr>
                                      <p:to>
                                        <p:strVal val="visible"/>
                                      </p:to>
                                    </p:set>
                                    <p:animEffect filter="fade" transition="in">
                                      <p:cBhvr>
                                        <p:cTn id="50" dur="500"/>
                                        <p:tgtEl>
                                          <p:spTgt spid="3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18" grpId="3"/>
      <p:bldP build="whole" bldLvl="1" animBg="1" rev="0" advAuto="0" spid="321" grpId="5"/>
      <p:bldP build="whole" bldLvl="1" animBg="1" rev="0" advAuto="0" spid="320" grpId="4"/>
      <p:bldP build="whole" bldLvl="1" animBg="1" rev="0" advAuto="0" spid="316" grpId="1"/>
      <p:bldP build="whole" bldLvl="1" animBg="1" rev="0" advAuto="0" spid="322" grpId="6"/>
      <p:bldP build="whole" bldLvl="1" animBg="1" rev="0" advAuto="0" spid="319" grpId="2"/>
      <p:bldP build="whole" bldLvl="1" animBg="1" rev="0" advAuto="0" spid="324" grpId="8"/>
      <p:bldP build="whole" bldLvl="1" animBg="1" rev="0" advAuto="0" spid="323" grpId="7"/>
      <p:bldP build="whole" bldLvl="1" animBg="1" rev="0" advAuto="0" spid="325" grpId="9"/>
      <p:bldP build="whole" bldLvl="1" animBg="1" rev="0" advAuto="0" spid="317" grpId="10"/>
      <p:bldP build="whole" bldLvl="1" animBg="1" rev="0" advAuto="0" spid="326" grpId="11"/>
    </p:bldLst>
  </p:timing>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0" name="Biology vs. Technology"/>
          <p:cNvSpPr txBox="1"/>
          <p:nvPr>
            <p:ph type="title"/>
          </p:nvPr>
        </p:nvSpPr>
        <p:spPr>
          <a:prstGeom prst="rect">
            <a:avLst/>
          </a:prstGeom>
        </p:spPr>
        <p:txBody>
          <a:bodyPr/>
          <a:lstStyle/>
          <a:p>
            <a:pPr/>
            <a:r>
              <a:t>Biology vs. Technology</a:t>
            </a:r>
          </a:p>
        </p:txBody>
      </p:sp>
      <p:graphicFrame>
        <p:nvGraphicFramePr>
          <p:cNvPr id="331" name="Table 1"/>
          <p:cNvGraphicFramePr/>
          <p:nvPr/>
        </p:nvGraphicFramePr>
        <p:xfrm>
          <a:off x="4071107" y="3020523"/>
          <a:ext cx="16267186" cy="9892558"/>
        </p:xfrm>
        <a:graphic xmlns:a="http://schemas.openxmlformats.org/drawingml/2006/main">
          <a:graphicData uri="http://schemas.openxmlformats.org/drawingml/2006/table">
            <a:tbl>
              <a:tblPr firstCol="1" firstRow="1" lastCol="0" lastRow="0" bandCol="0" bandRow="0" rtl="0">
                <a:tableStyleId>{8F44A2F1-9E1F-4B54-A3A2-5F16C0AD49E2}</a:tableStyleId>
              </a:tblPr>
              <a:tblGrid>
                <a:gridCol w="6893707"/>
                <a:gridCol w="4035812"/>
                <a:gridCol w="5312265"/>
              </a:tblGrid>
              <a:tr h="2466789">
                <a:tc>
                  <a:txBody>
                    <a:bodyPr/>
                    <a:lstStyle/>
                    <a:p>
                      <a:pPr defTabSz="914400">
                        <a:tabLst>
                          <a:tab pos="1282700" algn="l"/>
                        </a:tabLst>
                        <a:defRPr sz="5000"/>
                      </a:pP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Neurons</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Synapses</a:t>
                      </a:r>
                    </a:p>
                  </a:txBody>
                  <a:tcPr marL="50800" marR="50800" marT="50800" marB="50800" anchor="ctr" anchorCtr="0" horzOverflow="overflow"/>
                </a:tc>
              </a:tr>
              <a:tr h="2466789">
                <a:tc>
                  <a:txBody>
                    <a:bodyPr/>
                    <a:lstStyle/>
                    <a:p>
                      <a:pPr defTabSz="914400">
                        <a:tabLst>
                          <a:tab pos="1282700" algn="l"/>
                        </a:tabLst>
                        <a:defRPr sz="1800">
                          <a:solidFill>
                            <a:srgbClr val="000000"/>
                          </a:solidFill>
                        </a:defRPr>
                      </a:pPr>
                      <a:r>
                        <a:rPr sz="5000">
                          <a:solidFill>
                            <a:srgbClr val="FFFFFF"/>
                          </a:solidFill>
                        </a:rPr>
                        <a:t>Fly (insect)</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140K</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50M</a:t>
                      </a:r>
                    </a:p>
                  </a:txBody>
                  <a:tcPr marL="50800" marR="50800" marT="50800" marB="50800" anchor="ctr" anchorCtr="0" horzOverflow="overflow"/>
                </a:tc>
              </a:tr>
              <a:tr h="2466789">
                <a:tc>
                  <a:txBody>
                    <a:bodyPr/>
                    <a:lstStyle/>
                    <a:p>
                      <a:pPr defTabSz="914400">
                        <a:tabLst>
                          <a:tab pos="1282700" algn="l"/>
                        </a:tabLst>
                        <a:defRPr sz="1800">
                          <a:solidFill>
                            <a:srgbClr val="000000"/>
                          </a:solidFill>
                        </a:defRPr>
                      </a:pPr>
                      <a:r>
                        <a:rPr sz="5000">
                          <a:solidFill>
                            <a:srgbClr val="FFFFFF"/>
                          </a:solidFill>
                        </a:rPr>
                        <a:t>Human</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86-100
BILLION</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100-500
TRILLION</a:t>
                      </a:r>
                    </a:p>
                  </a:txBody>
                  <a:tcPr marL="50800" marR="50800" marT="50800" marB="50800" anchor="ctr" anchorCtr="0" horzOverflow="overflow"/>
                </a:tc>
              </a:tr>
              <a:tr h="2466789">
                <a:tc>
                  <a:txBody>
                    <a:bodyPr/>
                    <a:lstStyle/>
                    <a:p>
                      <a:pPr defTabSz="914400">
                        <a:tabLst>
                          <a:tab pos="1282700" algn="l"/>
                        </a:tabLst>
                        <a:defRPr sz="1800">
                          <a:solidFill>
                            <a:srgbClr val="000000"/>
                          </a:solidFill>
                        </a:defRPr>
                      </a:pPr>
                      <a:r>
                        <a:rPr sz="5000">
                          <a:solidFill>
                            <a:srgbClr val="FFFFFF"/>
                          </a:solidFill>
                        </a:rPr>
                        <a:t>Largest Open Weight Models</a:t>
                      </a:r>
                    </a:p>
                  </a:txBody>
                  <a:tcPr marL="50800" marR="50800" marT="50800" marB="50800" anchor="ctr" anchorCtr="0" horzOverflow="overflow"/>
                </a:tc>
                <a:tc>
                  <a:txBody>
                    <a:bodyPr/>
                    <a:lstStyle/>
                    <a:p>
                      <a:pPr defTabSz="914400">
                        <a:tabLst>
                          <a:tab pos="1282700" algn="l"/>
                        </a:tabLst>
                        <a:defRPr sz="5000"/>
                      </a:pP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&lt; 3 TRILLION
parameters</a:t>
                      </a:r>
                    </a:p>
                  </a:txBody>
                  <a:tcPr marL="50800" marR="50800" marT="50800" marB="50800" anchor="ctr" anchorCtr="0" horzOverflow="overflow"/>
                </a:tc>
              </a:tr>
            </a:tbl>
          </a:graphicData>
        </a:graphic>
      </p:graphicFrame>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335" name="Training"/>
          <p:cNvSpPr txBox="1"/>
          <p:nvPr>
            <p:ph type="title"/>
          </p:nvPr>
        </p:nvSpPr>
        <p:spPr>
          <a:prstGeom prst="rect">
            <a:avLst/>
          </a:prstGeom>
        </p:spPr>
        <p:txBody>
          <a:bodyPr/>
          <a:lstStyle/>
          <a:p>
            <a:pPr/>
            <a:r>
              <a:t>Training</a:t>
            </a:r>
          </a:p>
        </p:txBody>
      </p:sp>
      <p:sp>
        <p:nvSpPr>
          <p:cNvPr id="336" name="Text Document"/>
          <p:cNvSpPr/>
          <p:nvPr/>
        </p:nvSpPr>
        <p:spPr>
          <a:xfrm>
            <a:off x="8140095" y="3245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37" name="Text Document"/>
          <p:cNvSpPr/>
          <p:nvPr/>
        </p:nvSpPr>
        <p:spPr>
          <a:xfrm>
            <a:off x="9893854" y="3245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38" name="Text Document"/>
          <p:cNvSpPr/>
          <p:nvPr/>
        </p:nvSpPr>
        <p:spPr>
          <a:xfrm>
            <a:off x="11647613" y="3245312"/>
            <a:ext cx="1088774"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39" name="Text Document"/>
          <p:cNvSpPr/>
          <p:nvPr/>
        </p:nvSpPr>
        <p:spPr>
          <a:xfrm>
            <a:off x="13401372" y="3245312"/>
            <a:ext cx="1088774"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40" name="Text Document"/>
          <p:cNvSpPr/>
          <p:nvPr/>
        </p:nvSpPr>
        <p:spPr>
          <a:xfrm>
            <a:off x="15155132" y="3245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41" name="Training a model"/>
          <p:cNvSpPr txBox="1"/>
          <p:nvPr/>
        </p:nvSpPr>
        <p:spPr>
          <a:xfrm>
            <a:off x="2858336" y="6418262"/>
            <a:ext cx="531177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Training a model</a:t>
            </a:r>
          </a:p>
        </p:txBody>
      </p:sp>
      <p:pic>
        <p:nvPicPr>
          <p:cNvPr id="342"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10655944" y="10383217"/>
            <a:ext cx="3072112" cy="2591825"/>
          </a:xfrm>
          <a:prstGeom prst="rect">
            <a:avLst/>
          </a:prstGeom>
          <a:ln w="12700">
            <a:miter lim="400000"/>
          </a:ln>
        </p:spPr>
      </p:pic>
      <p:sp>
        <p:nvSpPr>
          <p:cNvPr id="343" name="Text Document"/>
          <p:cNvSpPr/>
          <p:nvPr/>
        </p:nvSpPr>
        <p:spPr>
          <a:xfrm>
            <a:off x="8267095" y="3372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44" name="Text Document"/>
          <p:cNvSpPr/>
          <p:nvPr/>
        </p:nvSpPr>
        <p:spPr>
          <a:xfrm>
            <a:off x="10020854" y="3372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45" name="Text Document"/>
          <p:cNvSpPr/>
          <p:nvPr/>
        </p:nvSpPr>
        <p:spPr>
          <a:xfrm>
            <a:off x="11774613" y="3372312"/>
            <a:ext cx="1088774"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46" name="Text Document"/>
          <p:cNvSpPr/>
          <p:nvPr/>
        </p:nvSpPr>
        <p:spPr>
          <a:xfrm>
            <a:off x="13528372" y="3372312"/>
            <a:ext cx="1088774"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347" name="Text Document"/>
          <p:cNvSpPr/>
          <p:nvPr/>
        </p:nvSpPr>
        <p:spPr>
          <a:xfrm>
            <a:off x="15282132" y="337231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grpSp>
        <p:nvGrpSpPr>
          <p:cNvPr id="350" name="Group"/>
          <p:cNvGrpSpPr/>
          <p:nvPr/>
        </p:nvGrpSpPr>
        <p:grpSpPr>
          <a:xfrm>
            <a:off x="10784427" y="5329257"/>
            <a:ext cx="2815146" cy="4160898"/>
            <a:chOff x="0" y="0"/>
            <a:chExt cx="2815144" cy="4160897"/>
          </a:xfrm>
        </p:grpSpPr>
        <p:sp>
          <p:nvSpPr>
            <p:cNvPr id="348" name="Triangle"/>
            <p:cNvSpPr/>
            <p:nvPr/>
          </p:nvSpPr>
          <p:spPr>
            <a:xfrm flipH="1" rot="10800000">
              <a:off x="0" y="0"/>
              <a:ext cx="2815145" cy="319239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00" y="0"/>
                  </a:moveTo>
                  <a:lnTo>
                    <a:pt x="21600" y="21600"/>
                  </a:lnTo>
                  <a:lnTo>
                    <a:pt x="0" y="21600"/>
                  </a:lnTo>
                  <a:close/>
                </a:path>
              </a:pathLst>
            </a:custGeom>
            <a:blipFill rotWithShape="1">
              <a:blip r:embed="rId3"/>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sp>
          <p:nvSpPr>
            <p:cNvPr id="349" name="Rounded Rectangle"/>
            <p:cNvSpPr/>
            <p:nvPr/>
          </p:nvSpPr>
          <p:spPr>
            <a:xfrm>
              <a:off x="1042776" y="1703170"/>
              <a:ext cx="729592" cy="2457727"/>
            </a:xfrm>
            <a:prstGeom prst="roundRect">
              <a:avLst>
                <a:gd name="adj" fmla="val 26111"/>
              </a:avLst>
            </a:prstGeom>
            <a:blipFill rotWithShape="1">
              <a:blip r:embed="rId3"/>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grpSp>
      <p:pic>
        <p:nvPicPr>
          <p:cNvPr id="351"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9893300" y="9499600"/>
            <a:ext cx="4610101" cy="3889368"/>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36"/>
                                        </p:tgtEl>
                                        <p:attrNameLst>
                                          <p:attrName>style.visibility</p:attrName>
                                        </p:attrNameLst>
                                      </p:cBhvr>
                                      <p:to>
                                        <p:strVal val="visible"/>
                                      </p:to>
                                    </p:set>
                                    <p:animEffect filter="fade" transition="in">
                                      <p:cBhvr>
                                        <p:cTn id="7" dur="250"/>
                                        <p:tgtEl>
                                          <p:spTgt spid="336"/>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337"/>
                                        </p:tgtEl>
                                        <p:attrNameLst>
                                          <p:attrName>style.visibility</p:attrName>
                                        </p:attrNameLst>
                                      </p:cBhvr>
                                      <p:to>
                                        <p:strVal val="visible"/>
                                      </p:to>
                                    </p:set>
                                    <p:animEffect filter="fade" transition="in">
                                      <p:cBhvr>
                                        <p:cTn id="11" dur="250"/>
                                        <p:tgtEl>
                                          <p:spTgt spid="337"/>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338"/>
                                        </p:tgtEl>
                                        <p:attrNameLst>
                                          <p:attrName>style.visibility</p:attrName>
                                        </p:attrNameLst>
                                      </p:cBhvr>
                                      <p:to>
                                        <p:strVal val="visible"/>
                                      </p:to>
                                    </p:set>
                                    <p:animEffect filter="fade" transition="in">
                                      <p:cBhvr>
                                        <p:cTn id="15" dur="250"/>
                                        <p:tgtEl>
                                          <p:spTgt spid="338"/>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339"/>
                                        </p:tgtEl>
                                        <p:attrNameLst>
                                          <p:attrName>style.visibility</p:attrName>
                                        </p:attrNameLst>
                                      </p:cBhvr>
                                      <p:to>
                                        <p:strVal val="visible"/>
                                      </p:to>
                                    </p:set>
                                    <p:animEffect filter="fade" transition="in">
                                      <p:cBhvr>
                                        <p:cTn id="19" dur="250"/>
                                        <p:tgtEl>
                                          <p:spTgt spid="339"/>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340"/>
                                        </p:tgtEl>
                                        <p:attrNameLst>
                                          <p:attrName>style.visibility</p:attrName>
                                        </p:attrNameLst>
                                      </p:cBhvr>
                                      <p:to>
                                        <p:strVal val="visible"/>
                                      </p:to>
                                    </p:set>
                                    <p:animEffect filter="fade" transition="in">
                                      <p:cBhvr>
                                        <p:cTn id="23" dur="250"/>
                                        <p:tgtEl>
                                          <p:spTgt spid="340"/>
                                        </p:tgtEl>
                                      </p:cBhvr>
                                    </p:animEffect>
                                  </p:childTnLst>
                                </p:cTn>
                              </p:par>
                            </p:childTnLst>
                          </p:cTn>
                        </p:par>
                      </p:childTnLst>
                    </p:cTn>
                  </p:par>
                  <p:par>
                    <p:cTn id="24" fill="hold">
                      <p:stCondLst>
                        <p:cond delay="indefinite"/>
                      </p:stCondLst>
                      <p:childTnLst>
                        <p:par>
                          <p:cTn id="25" fill="hold">
                            <p:stCondLst>
                              <p:cond delay="0"/>
                            </p:stCondLst>
                            <p:childTnLst>
                              <p:par>
                                <p:cTn id="26" presetClass="path" nodeType="clickEffect" presetSubtype="0" presetID="-1" grpId="6" accel="50000" decel="50000" fill="hold">
                                  <p:stCondLst>
                                    <p:cond delay="0"/>
                                  </p:stCondLst>
                                  <p:childTnLst>
                                    <p:animMotion path="M 0.000000 0.000000 L 0.143845 0.163516" origin="layout" pathEditMode="relative">
                                      <p:cBhvr>
                                        <p:cTn id="27" dur="500" fill="hold"/>
                                        <p:tgtEl>
                                          <p:spTgt spid="336"/>
                                        </p:tgtEl>
                                        <p:attrNameLst>
                                          <p:attrName>ppt_x</p:attrName>
                                          <p:attrName>ppt_y</p:attrName>
                                        </p:attrNameLst>
                                      </p:cBhvr>
                                    </p:animMotion>
                                  </p:childTnLst>
                                </p:cTn>
                              </p:par>
                            </p:childTnLst>
                          </p:cTn>
                        </p:par>
                        <p:par>
                          <p:cTn id="28" fill="hold">
                            <p:stCondLst>
                              <p:cond delay="0"/>
                            </p:stCondLst>
                            <p:childTnLst>
                              <p:par>
                                <p:cTn id="29" presetClass="path" nodeType="afterEffect" presetSubtype="0" presetID="-1" grpId="7" accel="50000" decel="50000" fill="hold">
                                  <p:stCondLst>
                                    <p:cond delay="0"/>
                                  </p:stCondLst>
                                  <p:childTnLst>
                                    <p:animMotion path="M 0.000000 0.000000 L 0.071923 0.162287" origin="layout" pathEditMode="relative">
                                      <p:cBhvr>
                                        <p:cTn id="30" dur="500" fill="hold"/>
                                        <p:tgtEl>
                                          <p:spTgt spid="337"/>
                                        </p:tgtEl>
                                        <p:attrNameLst>
                                          <p:attrName>ppt_x</p:attrName>
                                          <p:attrName>ppt_y</p:attrName>
                                        </p:attrNameLst>
                                      </p:cBhvr>
                                    </p:animMotion>
                                  </p:childTnLst>
                                </p:cTn>
                              </p:par>
                            </p:childTnLst>
                          </p:cTn>
                        </p:par>
                        <p:par>
                          <p:cTn id="31" fill="hold">
                            <p:stCondLst>
                              <p:cond delay="0"/>
                            </p:stCondLst>
                            <p:childTnLst>
                              <p:par>
                                <p:cTn id="32" presetClass="path" nodeType="afterEffect" presetSubtype="0" presetID="-1" grpId="8" accel="50000" decel="50000" fill="hold">
                                  <p:stCondLst>
                                    <p:cond delay="0"/>
                                  </p:stCondLst>
                                  <p:childTnLst>
                                    <p:animMotion path="M 0.000000 0.000000 L 0.000000 0.162287" origin="layout" pathEditMode="relative">
                                      <p:cBhvr>
                                        <p:cTn id="33" dur="500" fill="hold"/>
                                        <p:tgtEl>
                                          <p:spTgt spid="338"/>
                                        </p:tgtEl>
                                        <p:attrNameLst>
                                          <p:attrName>ppt_x</p:attrName>
                                          <p:attrName>ppt_y</p:attrName>
                                        </p:attrNameLst>
                                      </p:cBhvr>
                                    </p:animMotion>
                                  </p:childTnLst>
                                </p:cTn>
                              </p:par>
                            </p:childTnLst>
                          </p:cTn>
                        </p:par>
                        <p:par>
                          <p:cTn id="34" fill="hold">
                            <p:stCondLst>
                              <p:cond delay="0"/>
                            </p:stCondLst>
                            <p:childTnLst>
                              <p:par>
                                <p:cTn id="35" presetClass="path" nodeType="afterEffect" presetSubtype="0" presetID="-1" grpId="9" accel="50000" decel="50000" fill="hold">
                                  <p:stCondLst>
                                    <p:cond delay="0"/>
                                  </p:stCondLst>
                                  <p:childTnLst>
                                    <p:animMotion path="M 0.000000 0.000000 L -0.071923 0.151935" origin="layout" pathEditMode="relative">
                                      <p:cBhvr>
                                        <p:cTn id="36" dur="500" fill="hold"/>
                                        <p:tgtEl>
                                          <p:spTgt spid="339"/>
                                        </p:tgtEl>
                                        <p:attrNameLst>
                                          <p:attrName>ppt_x</p:attrName>
                                          <p:attrName>ppt_y</p:attrName>
                                        </p:attrNameLst>
                                      </p:cBhvr>
                                    </p:animMotion>
                                  </p:childTnLst>
                                </p:cTn>
                              </p:par>
                            </p:childTnLst>
                          </p:cTn>
                        </p:par>
                        <p:par>
                          <p:cTn id="37" fill="hold">
                            <p:stCondLst>
                              <p:cond delay="0"/>
                            </p:stCondLst>
                            <p:childTnLst>
                              <p:par>
                                <p:cTn id="38" presetClass="path" nodeType="afterEffect" presetSubtype="0" presetID="-1" grpId="10" accel="50000" decel="50000" fill="hold">
                                  <p:stCondLst>
                                    <p:cond delay="0"/>
                                  </p:stCondLst>
                                  <p:childTnLst>
                                    <p:animMotion path="M 0.000000 0.000000 L -0.143845 0.163516" origin="layout" pathEditMode="relative">
                                      <p:cBhvr>
                                        <p:cTn id="39" dur="500" fill="hold"/>
                                        <p:tgtEl>
                                          <p:spTgt spid="340"/>
                                        </p:tgtEl>
                                        <p:attrNameLst>
                                          <p:attrName>ppt_x</p:attrName>
                                          <p:attrName>ppt_y</p:attrName>
                                        </p:attrNameLst>
                                      </p:cBhvr>
                                    </p:animMotion>
                                  </p:childTnLst>
                                </p:cTn>
                              </p:par>
                            </p:childTnLst>
                          </p:cTn>
                        </p:par>
                        <p:par>
                          <p:cTn id="40" fill="hold">
                            <p:stCondLst>
                              <p:cond delay="0"/>
                            </p:stCondLst>
                            <p:childTnLst>
                              <p:par>
                                <p:cTn id="41" presetClass="emph" nodeType="afterEffect" presetSubtype="0" presetID="6" grpId="11" accel="50000" decel="50000" fill="hold">
                                  <p:stCondLst>
                                    <p:cond delay="0"/>
                                  </p:stCondLst>
                                  <p:childTnLst>
                                    <p:animScale>
                                      <p:cBhvr>
                                        <p:cTn id="42" dur="1000" fill="hold"/>
                                        <p:tgtEl>
                                          <p:spTgt spid="342"/>
                                        </p:tgtEl>
                                      </p:cBhvr>
                                      <p:by x="150000" y="150000"/>
                                    </p:animScale>
                                  </p:childTnLst>
                                </p:cTn>
                              </p:par>
                            </p:childTnLst>
                          </p:cTn>
                        </p:par>
                        <p:par>
                          <p:cTn id="43" fill="hold">
                            <p:stCondLst>
                              <p:cond delay="0"/>
                            </p:stCondLst>
                            <p:childTnLst>
                              <p:par>
                                <p:cTn id="44" presetClass="path" nodeType="withEffect" presetSubtype="0" presetID="-1" grpId="12" accel="50000" decel="50000" fill="hold">
                                  <p:stCondLst>
                                    <p:cond delay="0"/>
                                  </p:stCondLst>
                                  <p:childTnLst>
                                    <p:animMotion path="M 0.000000 0.000000 L 0.000000 -0.017212" origin="layout" pathEditMode="relative">
                                      <p:cBhvr>
                                        <p:cTn id="45" dur="1000" fill="hold"/>
                                        <p:tgtEl>
                                          <p:spTgt spid="342"/>
                                        </p:tgtEl>
                                        <p:attrNameLst>
                                          <p:attrName>ppt_x</p:attrName>
                                          <p:attrName>ppt_y</p:attrName>
                                        </p:attrNameLst>
                                      </p:cBhvr>
                                    </p:animMotion>
                                  </p:childTnLst>
                                </p:cTn>
                              </p:par>
                            </p:childTnLst>
                          </p:cTn>
                        </p:par>
                        <p:par>
                          <p:cTn id="46" fill="hold">
                            <p:stCondLst>
                              <p:cond delay="1000"/>
                            </p:stCondLst>
                            <p:childTnLst>
                              <p:par>
                                <p:cTn id="47" presetClass="entr" nodeType="afterEffect" presetSubtype="0" presetID="1" grpId="13" fill="hold">
                                  <p:stCondLst>
                                    <p:cond delay="0"/>
                                  </p:stCondLst>
                                  <p:iterate type="el" backwards="0">
                                    <p:tmAbs val="0"/>
                                  </p:iterate>
                                  <p:childTnLst>
                                    <p:set>
                                      <p:cBhvr>
                                        <p:cTn id="48" fill="hold"/>
                                        <p:tgtEl>
                                          <p:spTgt spid="351"/>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Class="entr" nodeType="clickEffect" presetID="10" grpId="14" fill="hold">
                                  <p:stCondLst>
                                    <p:cond delay="0"/>
                                  </p:stCondLst>
                                  <p:iterate type="el" backwards="0">
                                    <p:tmAbs val="0"/>
                                  </p:iterate>
                                  <p:childTnLst>
                                    <p:set>
                                      <p:cBhvr>
                                        <p:cTn id="52" fill="hold"/>
                                        <p:tgtEl>
                                          <p:spTgt spid="343"/>
                                        </p:tgtEl>
                                        <p:attrNameLst>
                                          <p:attrName>style.visibility</p:attrName>
                                        </p:attrNameLst>
                                      </p:cBhvr>
                                      <p:to>
                                        <p:strVal val="visible"/>
                                      </p:to>
                                    </p:set>
                                    <p:animEffect filter="fade" transition="in">
                                      <p:cBhvr>
                                        <p:cTn id="53" dur="250"/>
                                        <p:tgtEl>
                                          <p:spTgt spid="343"/>
                                        </p:tgtEl>
                                      </p:cBhvr>
                                    </p:animEffect>
                                  </p:childTnLst>
                                </p:cTn>
                              </p:par>
                            </p:childTnLst>
                          </p:cTn>
                        </p:par>
                        <p:par>
                          <p:cTn id="54" fill="hold">
                            <p:stCondLst>
                              <p:cond delay="250"/>
                            </p:stCondLst>
                            <p:childTnLst>
                              <p:par>
                                <p:cTn id="55" presetClass="entr" nodeType="afterEffect" presetID="10" grpId="15" fill="hold">
                                  <p:stCondLst>
                                    <p:cond delay="0"/>
                                  </p:stCondLst>
                                  <p:iterate type="el" backwards="0">
                                    <p:tmAbs val="0"/>
                                  </p:iterate>
                                  <p:childTnLst>
                                    <p:set>
                                      <p:cBhvr>
                                        <p:cTn id="56" fill="hold"/>
                                        <p:tgtEl>
                                          <p:spTgt spid="344"/>
                                        </p:tgtEl>
                                        <p:attrNameLst>
                                          <p:attrName>style.visibility</p:attrName>
                                        </p:attrNameLst>
                                      </p:cBhvr>
                                      <p:to>
                                        <p:strVal val="visible"/>
                                      </p:to>
                                    </p:set>
                                    <p:animEffect filter="fade" transition="in">
                                      <p:cBhvr>
                                        <p:cTn id="57" dur="250"/>
                                        <p:tgtEl>
                                          <p:spTgt spid="344"/>
                                        </p:tgtEl>
                                      </p:cBhvr>
                                    </p:animEffect>
                                  </p:childTnLst>
                                </p:cTn>
                              </p:par>
                            </p:childTnLst>
                          </p:cTn>
                        </p:par>
                        <p:par>
                          <p:cTn id="58" fill="hold">
                            <p:stCondLst>
                              <p:cond delay="500"/>
                            </p:stCondLst>
                            <p:childTnLst>
                              <p:par>
                                <p:cTn id="59" presetClass="entr" nodeType="afterEffect" presetID="10" grpId="16" fill="hold">
                                  <p:stCondLst>
                                    <p:cond delay="0"/>
                                  </p:stCondLst>
                                  <p:iterate type="el" backwards="0">
                                    <p:tmAbs val="0"/>
                                  </p:iterate>
                                  <p:childTnLst>
                                    <p:set>
                                      <p:cBhvr>
                                        <p:cTn id="60" fill="hold"/>
                                        <p:tgtEl>
                                          <p:spTgt spid="345"/>
                                        </p:tgtEl>
                                        <p:attrNameLst>
                                          <p:attrName>style.visibility</p:attrName>
                                        </p:attrNameLst>
                                      </p:cBhvr>
                                      <p:to>
                                        <p:strVal val="visible"/>
                                      </p:to>
                                    </p:set>
                                    <p:animEffect filter="fade" transition="in">
                                      <p:cBhvr>
                                        <p:cTn id="61" dur="250"/>
                                        <p:tgtEl>
                                          <p:spTgt spid="345"/>
                                        </p:tgtEl>
                                      </p:cBhvr>
                                    </p:animEffect>
                                  </p:childTnLst>
                                </p:cTn>
                              </p:par>
                            </p:childTnLst>
                          </p:cTn>
                        </p:par>
                        <p:par>
                          <p:cTn id="62" fill="hold">
                            <p:stCondLst>
                              <p:cond delay="750"/>
                            </p:stCondLst>
                            <p:childTnLst>
                              <p:par>
                                <p:cTn id="63" presetClass="entr" nodeType="afterEffect" presetID="10" grpId="17" fill="hold">
                                  <p:stCondLst>
                                    <p:cond delay="0"/>
                                  </p:stCondLst>
                                  <p:iterate type="el" backwards="0">
                                    <p:tmAbs val="0"/>
                                  </p:iterate>
                                  <p:childTnLst>
                                    <p:set>
                                      <p:cBhvr>
                                        <p:cTn id="64" fill="hold"/>
                                        <p:tgtEl>
                                          <p:spTgt spid="346"/>
                                        </p:tgtEl>
                                        <p:attrNameLst>
                                          <p:attrName>style.visibility</p:attrName>
                                        </p:attrNameLst>
                                      </p:cBhvr>
                                      <p:to>
                                        <p:strVal val="visible"/>
                                      </p:to>
                                    </p:set>
                                    <p:animEffect filter="fade" transition="in">
                                      <p:cBhvr>
                                        <p:cTn id="65" dur="250"/>
                                        <p:tgtEl>
                                          <p:spTgt spid="346"/>
                                        </p:tgtEl>
                                      </p:cBhvr>
                                    </p:animEffect>
                                  </p:childTnLst>
                                </p:cTn>
                              </p:par>
                            </p:childTnLst>
                          </p:cTn>
                        </p:par>
                        <p:par>
                          <p:cTn id="66" fill="hold">
                            <p:stCondLst>
                              <p:cond delay="1000"/>
                            </p:stCondLst>
                            <p:childTnLst>
                              <p:par>
                                <p:cTn id="67" presetClass="entr" nodeType="afterEffect" presetID="10" grpId="18" fill="hold">
                                  <p:stCondLst>
                                    <p:cond delay="0"/>
                                  </p:stCondLst>
                                  <p:iterate type="el" backwards="0">
                                    <p:tmAbs val="0"/>
                                  </p:iterate>
                                  <p:childTnLst>
                                    <p:set>
                                      <p:cBhvr>
                                        <p:cTn id="68" fill="hold"/>
                                        <p:tgtEl>
                                          <p:spTgt spid="347"/>
                                        </p:tgtEl>
                                        <p:attrNameLst>
                                          <p:attrName>style.visibility</p:attrName>
                                        </p:attrNameLst>
                                      </p:cBhvr>
                                      <p:to>
                                        <p:strVal val="visible"/>
                                      </p:to>
                                    </p:set>
                                    <p:animEffect filter="fade" transition="in">
                                      <p:cBhvr>
                                        <p:cTn id="69" dur="250"/>
                                        <p:tgtEl>
                                          <p:spTgt spid="347"/>
                                        </p:tgtEl>
                                      </p:cBhvr>
                                    </p:animEffect>
                                  </p:childTnLst>
                                </p:cTn>
                              </p:par>
                            </p:childTnLst>
                          </p:cTn>
                        </p:par>
                        <p:par>
                          <p:cTn id="70" fill="hold">
                            <p:stCondLst>
                              <p:cond delay="0"/>
                            </p:stCondLst>
                            <p:childTnLst>
                              <p:par>
                                <p:cTn id="71" presetClass="path" nodeType="afterEffect" presetSubtype="0" presetID="-1" grpId="19" accel="50000" decel="50000" fill="hold">
                                  <p:stCondLst>
                                    <p:cond delay="0"/>
                                  </p:stCondLst>
                                  <p:childTnLst>
                                    <p:animMotion path="M 0.000000 0.000000 L 0.143845 0.163516" origin="layout" pathEditMode="relative">
                                      <p:cBhvr>
                                        <p:cTn id="72" dur="500" fill="hold"/>
                                        <p:tgtEl>
                                          <p:spTgt spid="343"/>
                                        </p:tgtEl>
                                        <p:attrNameLst>
                                          <p:attrName>ppt_x</p:attrName>
                                          <p:attrName>ppt_y</p:attrName>
                                        </p:attrNameLst>
                                      </p:cBhvr>
                                    </p:animMotion>
                                  </p:childTnLst>
                                </p:cTn>
                              </p:par>
                            </p:childTnLst>
                          </p:cTn>
                        </p:par>
                        <p:par>
                          <p:cTn id="73" fill="hold">
                            <p:stCondLst>
                              <p:cond delay="0"/>
                            </p:stCondLst>
                            <p:childTnLst>
                              <p:par>
                                <p:cTn id="74" presetClass="path" nodeType="afterEffect" presetSubtype="0" presetID="-1" grpId="20" accel="50000" decel="50000" fill="hold">
                                  <p:stCondLst>
                                    <p:cond delay="0"/>
                                  </p:stCondLst>
                                  <p:childTnLst>
                                    <p:animMotion path="M 0.000000 0.000000 L 0.071923 0.162287" origin="layout" pathEditMode="relative">
                                      <p:cBhvr>
                                        <p:cTn id="75" dur="500" fill="hold"/>
                                        <p:tgtEl>
                                          <p:spTgt spid="344"/>
                                        </p:tgtEl>
                                        <p:attrNameLst>
                                          <p:attrName>ppt_x</p:attrName>
                                          <p:attrName>ppt_y</p:attrName>
                                        </p:attrNameLst>
                                      </p:cBhvr>
                                    </p:animMotion>
                                  </p:childTnLst>
                                </p:cTn>
                              </p:par>
                            </p:childTnLst>
                          </p:cTn>
                        </p:par>
                        <p:par>
                          <p:cTn id="76" fill="hold">
                            <p:stCondLst>
                              <p:cond delay="0"/>
                            </p:stCondLst>
                            <p:childTnLst>
                              <p:par>
                                <p:cTn id="77" presetClass="path" nodeType="afterEffect" presetSubtype="0" presetID="-1" grpId="21" accel="50000" decel="50000" fill="hold">
                                  <p:stCondLst>
                                    <p:cond delay="0"/>
                                  </p:stCondLst>
                                  <p:childTnLst>
                                    <p:animMotion path="M 0.000000 0.000000 L 0.000000 0.162287" origin="layout" pathEditMode="relative">
                                      <p:cBhvr>
                                        <p:cTn id="78" dur="500" fill="hold"/>
                                        <p:tgtEl>
                                          <p:spTgt spid="345"/>
                                        </p:tgtEl>
                                        <p:attrNameLst>
                                          <p:attrName>ppt_x</p:attrName>
                                          <p:attrName>ppt_y</p:attrName>
                                        </p:attrNameLst>
                                      </p:cBhvr>
                                    </p:animMotion>
                                  </p:childTnLst>
                                </p:cTn>
                              </p:par>
                            </p:childTnLst>
                          </p:cTn>
                        </p:par>
                        <p:par>
                          <p:cTn id="79" fill="hold">
                            <p:stCondLst>
                              <p:cond delay="0"/>
                            </p:stCondLst>
                            <p:childTnLst>
                              <p:par>
                                <p:cTn id="80" presetClass="path" nodeType="afterEffect" presetSubtype="0" presetID="-1" grpId="22" accel="50000" decel="50000" fill="hold">
                                  <p:stCondLst>
                                    <p:cond delay="0"/>
                                  </p:stCondLst>
                                  <p:childTnLst>
                                    <p:animMotion path="M 0.000000 0.000000 L -0.071923 0.151935" origin="layout" pathEditMode="relative">
                                      <p:cBhvr>
                                        <p:cTn id="81" dur="500" fill="hold"/>
                                        <p:tgtEl>
                                          <p:spTgt spid="346"/>
                                        </p:tgtEl>
                                        <p:attrNameLst>
                                          <p:attrName>ppt_x</p:attrName>
                                          <p:attrName>ppt_y</p:attrName>
                                        </p:attrNameLst>
                                      </p:cBhvr>
                                    </p:animMotion>
                                  </p:childTnLst>
                                </p:cTn>
                              </p:par>
                            </p:childTnLst>
                          </p:cTn>
                        </p:par>
                        <p:par>
                          <p:cTn id="82" fill="hold">
                            <p:stCondLst>
                              <p:cond delay="0"/>
                            </p:stCondLst>
                            <p:childTnLst>
                              <p:par>
                                <p:cTn id="83" presetClass="path" nodeType="afterEffect" presetSubtype="0" presetID="-1" grpId="23" accel="50000" decel="50000" fill="hold">
                                  <p:stCondLst>
                                    <p:cond delay="0"/>
                                  </p:stCondLst>
                                  <p:childTnLst>
                                    <p:animMotion path="M 0.000000 0.000000 L -0.143845 0.163516" origin="layout" pathEditMode="relative">
                                      <p:cBhvr>
                                        <p:cTn id="84" dur="500" fill="hold"/>
                                        <p:tgtEl>
                                          <p:spTgt spid="347"/>
                                        </p:tgtEl>
                                        <p:attrNameLst>
                                          <p:attrName>ppt_x</p:attrName>
                                          <p:attrName>ppt_y</p:attrName>
                                        </p:attrNameLst>
                                      </p:cBhvr>
                                    </p:animMotion>
                                  </p:childTnLst>
                                </p:cTn>
                              </p:par>
                            </p:childTnLst>
                          </p:cTn>
                        </p:par>
                        <p:par>
                          <p:cTn id="85" fill="hold">
                            <p:stCondLst>
                              <p:cond delay="0"/>
                            </p:stCondLst>
                            <p:childTnLst>
                              <p:par>
                                <p:cTn id="86" presetClass="emph" nodeType="afterEffect" presetSubtype="0" presetID="6" grpId="24" accel="50000" decel="50000" fill="hold">
                                  <p:stCondLst>
                                    <p:cond delay="0"/>
                                  </p:stCondLst>
                                  <p:childTnLst>
                                    <p:animScale>
                                      <p:cBhvr>
                                        <p:cTn id="87" dur="1000" fill="hold"/>
                                        <p:tgtEl>
                                          <p:spTgt spid="351"/>
                                        </p:tgtEl>
                                      </p:cBhvr>
                                      <p:by x="150000" y="150000"/>
                                    </p:animScale>
                                  </p:childTnLst>
                                </p:cTn>
                              </p:par>
                            </p:childTnLst>
                          </p:cTn>
                        </p:par>
                        <p:par>
                          <p:cTn id="88" fill="hold">
                            <p:stCondLst>
                              <p:cond delay="0"/>
                            </p:stCondLst>
                            <p:childTnLst>
                              <p:par>
                                <p:cTn id="89" presetClass="path" nodeType="withEffect" presetSubtype="0" presetID="-1" grpId="25" accel="50000" decel="50000" fill="hold">
                                  <p:stCondLst>
                                    <p:cond delay="0"/>
                                  </p:stCondLst>
                                  <p:childTnLst>
                                    <p:animMotion path="M 0.000000 0.000000 L 0.000000 -0.047948" origin="layout" pathEditMode="relative">
                                      <p:cBhvr>
                                        <p:cTn id="90" dur="1000" fill="hold"/>
                                        <p:tgtEl>
                                          <p:spTgt spid="351"/>
                                        </p:tgtEl>
                                        <p:attrNameLst>
                                          <p:attrName>ppt_x</p:attrName>
                                          <p:attrName>ppt_y</p:attrName>
                                        </p:attrNameLst>
                                      </p:cBhvr>
                                    </p:animMotion>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42" grpId="11"/>
      <p:bldP build="whole" bldLvl="1" animBg="1" rev="0" advAuto="0" spid="346" grpId="17"/>
      <p:bldP build="whole" bldLvl="1" animBg="1" rev="0" advAuto="0" spid="345" grpId="16"/>
      <p:bldP build="whole" bldLvl="1" animBg="1" rev="0" advAuto="0" spid="340" grpId="5"/>
      <p:bldP build="whole" bldLvl="1" animBg="1" rev="0" advAuto="0" spid="343" grpId="14"/>
      <p:bldP build="whole" bldLvl="1" animBg="1" rev="0" advAuto="0" spid="339" grpId="4"/>
      <p:bldP build="whole" bldLvl="1" animBg="1" rev="0" advAuto="0" spid="351" grpId="24"/>
      <p:bldP build="whole" bldLvl="1" animBg="1" rev="0" advAuto="0" spid="336" grpId="1"/>
      <p:bldP build="whole" bldLvl="1" animBg="1" rev="0" advAuto="0" spid="337" grpId="2"/>
      <p:bldP build="whole" bldLvl="1" animBg="1" rev="0" advAuto="0" spid="338" grpId="3"/>
      <p:bldP build="whole" bldLvl="1" animBg="1" rev="0" advAuto="0" spid="351" grpId="13"/>
      <p:bldP build="whole" bldLvl="1" animBg="1" rev="0" advAuto="0" spid="347" grpId="18"/>
      <p:bldP build="whole" bldLvl="1" animBg="1" rev="0" advAuto="0" spid="344" grpId="15"/>
    </p:bldLst>
  </p:timing>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5" name="LLM Example"/>
          <p:cNvSpPr txBox="1"/>
          <p:nvPr>
            <p:ph type="title"/>
          </p:nvPr>
        </p:nvSpPr>
        <p:spPr>
          <a:prstGeom prst="rect">
            <a:avLst/>
          </a:prstGeom>
        </p:spPr>
        <p:txBody>
          <a:bodyPr/>
          <a:lstStyle/>
          <a:p>
            <a:pPr/>
            <a:r>
              <a:t>LLM Example</a:t>
            </a:r>
          </a:p>
        </p:txBody>
      </p:sp>
      <p:sp>
        <p:nvSpPr>
          <p:cNvPr id="356" name="“It was the best of times.  It was the ______ …”?…"/>
          <p:cNvSpPr txBox="1"/>
          <p:nvPr>
            <p:ph type="body" idx="1"/>
          </p:nvPr>
        </p:nvSpPr>
        <p:spPr>
          <a:xfrm>
            <a:off x="1468750" y="3554015"/>
            <a:ext cx="21446500" cy="9122595"/>
          </a:xfrm>
          <a:prstGeom prst="rect">
            <a:avLst/>
          </a:prstGeom>
        </p:spPr>
        <p:txBody>
          <a:bodyPr anchor="t"/>
          <a:lstStyle/>
          <a:p>
            <a:pPr/>
            <a:r>
              <a:t>“It was the best of times.  It was the ______ …”?</a:t>
            </a:r>
          </a:p>
          <a:p>
            <a:pPr/>
            <a:r>
              <a:t>“It was the best of times.  It was the </a:t>
            </a:r>
            <a:r>
              <a:rPr b="1"/>
              <a:t>worst</a:t>
            </a:r>
            <a:r>
              <a:t> ____ …”?</a:t>
            </a:r>
          </a:p>
          <a:p>
            <a:pPr/>
            <a:r>
              <a:t>“It was the best of times.  It was the </a:t>
            </a:r>
            <a:r>
              <a:rPr b="1"/>
              <a:t>worst</a:t>
            </a:r>
            <a:r>
              <a:t> </a:t>
            </a:r>
            <a:r>
              <a:rPr b="1"/>
              <a:t>of</a:t>
            </a:r>
            <a:r>
              <a:t> ______.”?</a:t>
            </a:r>
          </a:p>
          <a:p>
            <a:pPr marL="0" indent="0">
              <a:buSzTx/>
              <a:buNone/>
            </a:pPr>
            <a:r>
              <a:t>Congratulations!  You are an LLM.</a:t>
            </a:r>
          </a:p>
        </p:txBody>
      </p:sp>
      <p:sp>
        <p:nvSpPr>
          <p:cNvPr id="357" name="worst"/>
          <p:cNvSpPr txBox="1"/>
          <p:nvPr/>
        </p:nvSpPr>
        <p:spPr>
          <a:xfrm>
            <a:off x="15291740" y="3473364"/>
            <a:ext cx="2097152" cy="968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r>
              <a:t>worst</a:t>
            </a:r>
          </a:p>
        </p:txBody>
      </p:sp>
      <p:sp>
        <p:nvSpPr>
          <p:cNvPr id="358" name="of"/>
          <p:cNvSpPr txBox="1"/>
          <p:nvPr/>
        </p:nvSpPr>
        <p:spPr>
          <a:xfrm>
            <a:off x="17893544" y="4898821"/>
            <a:ext cx="789966" cy="968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r>
              <a:t>of</a:t>
            </a:r>
          </a:p>
        </p:txBody>
      </p:sp>
      <p:sp>
        <p:nvSpPr>
          <p:cNvPr id="359" name="times"/>
          <p:cNvSpPr txBox="1"/>
          <p:nvPr/>
        </p:nvSpPr>
        <p:spPr>
          <a:xfrm>
            <a:off x="18580874" y="6373812"/>
            <a:ext cx="2045946" cy="968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r>
              <a:t>times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56">
                                            <p:bg/>
                                          </p:spTgt>
                                        </p:tgtEl>
                                        <p:attrNameLst>
                                          <p:attrName>style.visibility</p:attrName>
                                        </p:attrNameLst>
                                      </p:cBhvr>
                                      <p:to>
                                        <p:strVal val="visible"/>
                                      </p:to>
                                    </p:set>
                                    <p:animEffect filter="fade" transition="in">
                                      <p:cBhvr>
                                        <p:cTn id="7" dur="250"/>
                                        <p:tgtEl>
                                          <p:spTgt spid="356">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356">
                                            <p:txEl>
                                              <p:pRg st="0" end="0"/>
                                            </p:txEl>
                                          </p:spTgt>
                                        </p:tgtEl>
                                        <p:attrNameLst>
                                          <p:attrName>style.visibility</p:attrName>
                                        </p:attrNameLst>
                                      </p:cBhvr>
                                      <p:to>
                                        <p:strVal val="visible"/>
                                      </p:to>
                                    </p:set>
                                    <p:animEffect filter="fade" transition="in">
                                      <p:cBhvr>
                                        <p:cTn id="10" dur="250"/>
                                        <p:tgtEl>
                                          <p:spTgt spid="3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2" fill="hold">
                                  <p:stCondLst>
                                    <p:cond delay="0"/>
                                  </p:stCondLst>
                                  <p:iterate type="el" backwards="0">
                                    <p:tmAbs val="0"/>
                                  </p:iterate>
                                  <p:childTnLst>
                                    <p:set>
                                      <p:cBhvr>
                                        <p:cTn id="14" fill="hold"/>
                                        <p:tgtEl>
                                          <p:spTgt spid="357"/>
                                        </p:tgtEl>
                                        <p:attrNameLst>
                                          <p:attrName>style.visibility</p:attrName>
                                        </p:attrNameLst>
                                      </p:cBhvr>
                                      <p:to>
                                        <p:strVal val="visible"/>
                                      </p:to>
                                    </p:set>
                                    <p:animEffect filter="fade" transition="in">
                                      <p:cBhvr>
                                        <p:cTn id="15" dur="250"/>
                                        <p:tgtEl>
                                          <p:spTgt spid="357"/>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1" fill="hold">
                                  <p:stCondLst>
                                    <p:cond delay="0"/>
                                  </p:stCondLst>
                                  <p:iterate type="el" backwards="0">
                                    <p:tmAbs val="0"/>
                                  </p:iterate>
                                  <p:childTnLst>
                                    <p:set>
                                      <p:cBhvr>
                                        <p:cTn id="19" fill="hold"/>
                                        <p:tgtEl>
                                          <p:spTgt spid="356">
                                            <p:txEl>
                                              <p:pRg st="1" end="1"/>
                                            </p:txEl>
                                          </p:spTgt>
                                        </p:tgtEl>
                                        <p:attrNameLst>
                                          <p:attrName>style.visibility</p:attrName>
                                        </p:attrNameLst>
                                      </p:cBhvr>
                                      <p:to>
                                        <p:strVal val="visible"/>
                                      </p:to>
                                    </p:set>
                                    <p:animEffect filter="fade" transition="in">
                                      <p:cBhvr>
                                        <p:cTn id="20" dur="250"/>
                                        <p:tgtEl>
                                          <p:spTgt spid="356">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Class="entr" nodeType="clickEffect" presetID="10" grpId="3" fill="hold">
                                  <p:stCondLst>
                                    <p:cond delay="0"/>
                                  </p:stCondLst>
                                  <p:iterate type="el" backwards="0">
                                    <p:tmAbs val="0"/>
                                  </p:iterate>
                                  <p:childTnLst>
                                    <p:set>
                                      <p:cBhvr>
                                        <p:cTn id="24" fill="hold"/>
                                        <p:tgtEl>
                                          <p:spTgt spid="358"/>
                                        </p:tgtEl>
                                        <p:attrNameLst>
                                          <p:attrName>style.visibility</p:attrName>
                                        </p:attrNameLst>
                                      </p:cBhvr>
                                      <p:to>
                                        <p:strVal val="visible"/>
                                      </p:to>
                                    </p:set>
                                    <p:animEffect filter="fade" transition="in">
                                      <p:cBhvr>
                                        <p:cTn id="25" dur="250"/>
                                        <p:tgtEl>
                                          <p:spTgt spid="358"/>
                                        </p:tgtEl>
                                      </p:cBhvr>
                                    </p:animEffect>
                                  </p:childTnLst>
                                </p:cTn>
                              </p:par>
                            </p:childTnLst>
                          </p:cTn>
                        </p:par>
                      </p:childTnLst>
                    </p:cTn>
                  </p:par>
                  <p:par>
                    <p:cTn id="26" fill="hold">
                      <p:stCondLst>
                        <p:cond delay="indefinite"/>
                      </p:stCondLst>
                      <p:childTnLst>
                        <p:par>
                          <p:cTn id="27" fill="hold">
                            <p:stCondLst>
                              <p:cond delay="0"/>
                            </p:stCondLst>
                            <p:childTnLst>
                              <p:par>
                                <p:cTn id="28" presetClass="entr" nodeType="clickEffect" presetID="10" grpId="1" fill="hold">
                                  <p:stCondLst>
                                    <p:cond delay="0"/>
                                  </p:stCondLst>
                                  <p:iterate type="el" backwards="0">
                                    <p:tmAbs val="0"/>
                                  </p:iterate>
                                  <p:childTnLst>
                                    <p:set>
                                      <p:cBhvr>
                                        <p:cTn id="29" fill="hold"/>
                                        <p:tgtEl>
                                          <p:spTgt spid="356">
                                            <p:txEl>
                                              <p:pRg st="2" end="2"/>
                                            </p:txEl>
                                          </p:spTgt>
                                        </p:tgtEl>
                                        <p:attrNameLst>
                                          <p:attrName>style.visibility</p:attrName>
                                        </p:attrNameLst>
                                      </p:cBhvr>
                                      <p:to>
                                        <p:strVal val="visible"/>
                                      </p:to>
                                    </p:set>
                                    <p:animEffect filter="fade" transition="in">
                                      <p:cBhvr>
                                        <p:cTn id="30" dur="250"/>
                                        <p:tgtEl>
                                          <p:spTgt spid="356">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Class="entr" nodeType="clickEffect" presetID="10" grpId="4" fill="hold">
                                  <p:stCondLst>
                                    <p:cond delay="0"/>
                                  </p:stCondLst>
                                  <p:iterate type="el" backwards="0">
                                    <p:tmAbs val="0"/>
                                  </p:iterate>
                                  <p:childTnLst>
                                    <p:set>
                                      <p:cBhvr>
                                        <p:cTn id="34" fill="hold"/>
                                        <p:tgtEl>
                                          <p:spTgt spid="359"/>
                                        </p:tgtEl>
                                        <p:attrNameLst>
                                          <p:attrName>style.visibility</p:attrName>
                                        </p:attrNameLst>
                                      </p:cBhvr>
                                      <p:to>
                                        <p:strVal val="visible"/>
                                      </p:to>
                                    </p:set>
                                    <p:animEffect filter="fade" transition="in">
                                      <p:cBhvr>
                                        <p:cTn id="35" dur="250"/>
                                        <p:tgtEl>
                                          <p:spTgt spid="359"/>
                                        </p:tgtEl>
                                      </p:cBhvr>
                                    </p:animEffect>
                                  </p:childTnLst>
                                </p:cTn>
                              </p:par>
                            </p:childTnLst>
                          </p:cTn>
                        </p:par>
                      </p:childTnLst>
                    </p:cTn>
                  </p:par>
                  <p:par>
                    <p:cTn id="36" fill="hold">
                      <p:stCondLst>
                        <p:cond delay="indefinite"/>
                      </p:stCondLst>
                      <p:childTnLst>
                        <p:par>
                          <p:cTn id="37" fill="hold">
                            <p:stCondLst>
                              <p:cond delay="0"/>
                            </p:stCondLst>
                            <p:childTnLst>
                              <p:par>
                                <p:cTn id="38" presetClass="entr" nodeType="clickEffect" presetID="10" grpId="1" fill="hold">
                                  <p:stCondLst>
                                    <p:cond delay="0"/>
                                  </p:stCondLst>
                                  <p:iterate type="el" backwards="0">
                                    <p:tmAbs val="0"/>
                                  </p:iterate>
                                  <p:childTnLst>
                                    <p:set>
                                      <p:cBhvr>
                                        <p:cTn id="39" fill="hold"/>
                                        <p:tgtEl>
                                          <p:spTgt spid="356">
                                            <p:txEl>
                                              <p:pRg st="3" end="3"/>
                                            </p:txEl>
                                          </p:spTgt>
                                        </p:tgtEl>
                                        <p:attrNameLst>
                                          <p:attrName>style.visibility</p:attrName>
                                        </p:attrNameLst>
                                      </p:cBhvr>
                                      <p:to>
                                        <p:strVal val="visible"/>
                                      </p:to>
                                    </p:set>
                                    <p:animEffect filter="fade" transition="in">
                                      <p:cBhvr>
                                        <p:cTn id="40" dur="250"/>
                                        <p:tgtEl>
                                          <p:spTgt spid="356">
                                            <p:txEl>
                                              <p:pRg st="3" end="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57" grpId="2"/>
      <p:bldP build="p" bldLvl="5" animBg="1" rev="0" advAuto="0" spid="356" grpId="1"/>
      <p:bldP build="whole" bldLvl="1" animBg="1" rev="0" advAuto="0" spid="359" grpId="4"/>
      <p:bldP build="whole" bldLvl="1" animBg="1" rev="0" advAuto="0" spid="358" grpId="3"/>
    </p:bldLst>
  </p:timing>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3" name="How LLMs Work"/>
          <p:cNvSpPr txBox="1"/>
          <p:nvPr>
            <p:ph type="title"/>
          </p:nvPr>
        </p:nvSpPr>
        <p:spPr>
          <a:prstGeom prst="rect">
            <a:avLst/>
          </a:prstGeom>
        </p:spPr>
        <p:txBody>
          <a:bodyPr/>
          <a:lstStyle/>
          <a:p>
            <a:pPr/>
            <a:r>
              <a:t>How LLMs Work</a:t>
            </a:r>
          </a:p>
        </p:txBody>
      </p:sp>
      <p:sp>
        <p:nvSpPr>
          <p:cNvPr id="364" name="Fancy word probability engine…"/>
          <p:cNvSpPr txBox="1"/>
          <p:nvPr>
            <p:ph type="body" idx="1"/>
          </p:nvPr>
        </p:nvSpPr>
        <p:spPr>
          <a:xfrm>
            <a:off x="1468750" y="3554015"/>
            <a:ext cx="21446500" cy="9122595"/>
          </a:xfrm>
          <a:prstGeom prst="rect">
            <a:avLst/>
          </a:prstGeom>
        </p:spPr>
        <p:txBody>
          <a:bodyPr anchor="t"/>
          <a:lstStyle/>
          <a:p>
            <a:pPr/>
            <a:r>
              <a:t>Fancy word probability engine</a:t>
            </a:r>
          </a:p>
          <a:p>
            <a:pPr/>
            <a:r>
              <a:t>You provide an LLM with a sequence of tokens (a “prompt”), and the LLM takes in that prompt, does a lot of math using the model’s parameters and weights, and it spits out the next most likely token.</a:t>
            </a:r>
          </a:p>
          <a:p>
            <a:pPr/>
            <a:r>
              <a:t>It then takes the original prompt + the output token and does it all over again.  Rinse/repeat.</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364">
                                            <p:bg/>
                                          </p:spTgt>
                                        </p:tgtEl>
                                        <p:attrNameLst>
                                          <p:attrName>style.visibility</p:attrName>
                                        </p:attrNameLst>
                                      </p:cBhvr>
                                      <p:to>
                                        <p:strVal val="visible"/>
                                      </p:to>
                                    </p:set>
                                    <p:animEffect filter="fade" transition="in">
                                      <p:cBhvr>
                                        <p:cTn id="7" dur="250"/>
                                        <p:tgtEl>
                                          <p:spTgt spid="364">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364">
                                            <p:txEl>
                                              <p:pRg st="0" end="0"/>
                                            </p:txEl>
                                          </p:spTgt>
                                        </p:tgtEl>
                                        <p:attrNameLst>
                                          <p:attrName>style.visibility</p:attrName>
                                        </p:attrNameLst>
                                      </p:cBhvr>
                                      <p:to>
                                        <p:strVal val="visible"/>
                                      </p:to>
                                    </p:set>
                                    <p:animEffect filter="fade" transition="in">
                                      <p:cBhvr>
                                        <p:cTn id="10" dur="250"/>
                                        <p:tgtEl>
                                          <p:spTgt spid="36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1" fill="hold">
                                  <p:stCondLst>
                                    <p:cond delay="0"/>
                                  </p:stCondLst>
                                  <p:iterate type="el" backwards="0">
                                    <p:tmAbs val="0"/>
                                  </p:iterate>
                                  <p:childTnLst>
                                    <p:set>
                                      <p:cBhvr>
                                        <p:cTn id="14" fill="hold"/>
                                        <p:tgtEl>
                                          <p:spTgt spid="364">
                                            <p:txEl>
                                              <p:pRg st="1" end="1"/>
                                            </p:txEl>
                                          </p:spTgt>
                                        </p:tgtEl>
                                        <p:attrNameLst>
                                          <p:attrName>style.visibility</p:attrName>
                                        </p:attrNameLst>
                                      </p:cBhvr>
                                      <p:to>
                                        <p:strVal val="visible"/>
                                      </p:to>
                                    </p:set>
                                    <p:animEffect filter="fade" transition="in">
                                      <p:cBhvr>
                                        <p:cTn id="15" dur="250"/>
                                        <p:tgtEl>
                                          <p:spTgt spid="364">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1" fill="hold">
                                  <p:stCondLst>
                                    <p:cond delay="0"/>
                                  </p:stCondLst>
                                  <p:iterate type="el" backwards="0">
                                    <p:tmAbs val="0"/>
                                  </p:iterate>
                                  <p:childTnLst>
                                    <p:set>
                                      <p:cBhvr>
                                        <p:cTn id="19" fill="hold"/>
                                        <p:tgtEl>
                                          <p:spTgt spid="364">
                                            <p:txEl>
                                              <p:pRg st="2" end="2"/>
                                            </p:txEl>
                                          </p:spTgt>
                                        </p:tgtEl>
                                        <p:attrNameLst>
                                          <p:attrName>style.visibility</p:attrName>
                                        </p:attrNameLst>
                                      </p:cBhvr>
                                      <p:to>
                                        <p:strVal val="visible"/>
                                      </p:to>
                                    </p:set>
                                    <p:animEffect filter="fade" transition="in">
                                      <p:cBhvr>
                                        <p:cTn id="20" dur="250"/>
                                        <p:tgtEl>
                                          <p:spTgt spid="364">
                                            <p:txEl>
                                              <p:pRg st="2" end="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364" grpId="1"/>
    </p:bldLst>
  </p:timing>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374" name="Group"/>
          <p:cNvGrpSpPr/>
          <p:nvPr/>
        </p:nvGrpSpPr>
        <p:grpSpPr>
          <a:xfrm>
            <a:off x="278069" y="7856222"/>
            <a:ext cx="8951657" cy="1377159"/>
            <a:chOff x="0" y="0"/>
            <a:chExt cx="8951655" cy="1377157"/>
          </a:xfrm>
        </p:grpSpPr>
        <p:grpSp>
          <p:nvGrpSpPr>
            <p:cNvPr id="370" name="Group"/>
            <p:cNvGrpSpPr/>
            <p:nvPr/>
          </p:nvGrpSpPr>
          <p:grpSpPr>
            <a:xfrm>
              <a:off x="0" y="52613"/>
              <a:ext cx="8951656" cy="1270001"/>
              <a:chOff x="0" y="0"/>
              <a:chExt cx="8951655" cy="1270000"/>
            </a:xfrm>
          </p:grpSpPr>
          <p:sp>
            <p:nvSpPr>
              <p:cNvPr id="366"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367"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368"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369"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371"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372"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373"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383" name="Group"/>
          <p:cNvGrpSpPr/>
          <p:nvPr/>
        </p:nvGrpSpPr>
        <p:grpSpPr>
          <a:xfrm>
            <a:off x="15218779" y="7856222"/>
            <a:ext cx="8951657" cy="1377159"/>
            <a:chOff x="0" y="0"/>
            <a:chExt cx="8951655" cy="1377157"/>
          </a:xfrm>
        </p:grpSpPr>
        <p:grpSp>
          <p:nvGrpSpPr>
            <p:cNvPr id="379" name="Group"/>
            <p:cNvGrpSpPr/>
            <p:nvPr/>
          </p:nvGrpSpPr>
          <p:grpSpPr>
            <a:xfrm>
              <a:off x="0" y="52613"/>
              <a:ext cx="8951656" cy="1270001"/>
              <a:chOff x="0" y="0"/>
              <a:chExt cx="8951655" cy="1270000"/>
            </a:xfrm>
          </p:grpSpPr>
          <p:sp>
            <p:nvSpPr>
              <p:cNvPr id="375"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376"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377"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378"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380"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381"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382"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384" name="LLM Terminology"/>
          <p:cNvSpPr txBox="1"/>
          <p:nvPr>
            <p:ph type="title"/>
          </p:nvPr>
        </p:nvSpPr>
        <p:spPr>
          <a:prstGeom prst="rect">
            <a:avLst/>
          </a:prstGeom>
        </p:spPr>
        <p:txBody>
          <a:bodyPr/>
          <a:lstStyle/>
          <a:p>
            <a:pPr/>
            <a:r>
              <a:t>LLM Terminology</a:t>
            </a:r>
          </a:p>
        </p:txBody>
      </p:sp>
      <p:pic>
        <p:nvPicPr>
          <p:cNvPr id="385"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386"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387"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388"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389"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390"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391"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392"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393"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394" name="the"/>
          <p:cNvSpPr txBox="1"/>
          <p:nvPr/>
        </p:nvSpPr>
        <p:spPr>
          <a:xfrm>
            <a:off x="15665780" y="6679403"/>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395" name="Calculator"/>
          <p:cNvSpPr/>
          <p:nvPr/>
        </p:nvSpPr>
        <p:spPr>
          <a:xfrm>
            <a:off x="12228023" y="7045298"/>
            <a:ext cx="1021345" cy="14456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22" y="0"/>
                </a:moveTo>
                <a:cubicBezTo>
                  <a:pt x="681" y="0"/>
                  <a:pt x="0" y="481"/>
                  <a:pt x="0" y="1075"/>
                </a:cubicBezTo>
                <a:lnTo>
                  <a:pt x="0" y="20525"/>
                </a:lnTo>
                <a:cubicBezTo>
                  <a:pt x="0" y="21119"/>
                  <a:pt x="681" y="21600"/>
                  <a:pt x="1522" y="21600"/>
                </a:cubicBezTo>
                <a:lnTo>
                  <a:pt x="20081" y="21600"/>
                </a:lnTo>
                <a:cubicBezTo>
                  <a:pt x="20922" y="21600"/>
                  <a:pt x="21600" y="21119"/>
                  <a:pt x="21600" y="20525"/>
                </a:cubicBezTo>
                <a:lnTo>
                  <a:pt x="21600" y="1075"/>
                </a:lnTo>
                <a:cubicBezTo>
                  <a:pt x="21592" y="481"/>
                  <a:pt x="20912" y="0"/>
                  <a:pt x="20071" y="0"/>
                </a:cubicBezTo>
                <a:lnTo>
                  <a:pt x="1522" y="0"/>
                </a:lnTo>
                <a:close/>
                <a:moveTo>
                  <a:pt x="2866" y="1696"/>
                </a:moveTo>
                <a:lnTo>
                  <a:pt x="18734" y="1696"/>
                </a:lnTo>
                <a:cubicBezTo>
                  <a:pt x="19017" y="1696"/>
                  <a:pt x="19254" y="1857"/>
                  <a:pt x="19254" y="2062"/>
                </a:cubicBezTo>
                <a:lnTo>
                  <a:pt x="19254" y="4985"/>
                </a:lnTo>
                <a:cubicBezTo>
                  <a:pt x="19254" y="5185"/>
                  <a:pt x="19024" y="5351"/>
                  <a:pt x="18734" y="5351"/>
                </a:cubicBezTo>
                <a:lnTo>
                  <a:pt x="2866" y="5351"/>
                </a:lnTo>
                <a:cubicBezTo>
                  <a:pt x="2583" y="5351"/>
                  <a:pt x="2348" y="5190"/>
                  <a:pt x="2348" y="4985"/>
                </a:cubicBezTo>
                <a:lnTo>
                  <a:pt x="2348" y="2062"/>
                </a:lnTo>
                <a:cubicBezTo>
                  <a:pt x="2348" y="1862"/>
                  <a:pt x="2576" y="1696"/>
                  <a:pt x="2866" y="1696"/>
                </a:cubicBezTo>
                <a:close/>
                <a:moveTo>
                  <a:pt x="17580" y="6615"/>
                </a:moveTo>
                <a:cubicBezTo>
                  <a:pt x="17771" y="6615"/>
                  <a:pt x="17924" y="6723"/>
                  <a:pt x="17924" y="6858"/>
                </a:cubicBezTo>
                <a:cubicBezTo>
                  <a:pt x="17924" y="6993"/>
                  <a:pt x="17771" y="7101"/>
                  <a:pt x="17580" y="7101"/>
                </a:cubicBezTo>
                <a:cubicBezTo>
                  <a:pt x="17389" y="7106"/>
                  <a:pt x="17236" y="6993"/>
                  <a:pt x="17236" y="6858"/>
                </a:cubicBezTo>
                <a:cubicBezTo>
                  <a:pt x="17236" y="6723"/>
                  <a:pt x="17389" y="6615"/>
                  <a:pt x="17580" y="6615"/>
                </a:cubicBezTo>
                <a:close/>
                <a:moveTo>
                  <a:pt x="2890" y="6674"/>
                </a:moveTo>
                <a:lnTo>
                  <a:pt x="5121" y="6674"/>
                </a:lnTo>
                <a:cubicBezTo>
                  <a:pt x="5419" y="6674"/>
                  <a:pt x="5663" y="6847"/>
                  <a:pt x="5663" y="7057"/>
                </a:cubicBezTo>
                <a:lnTo>
                  <a:pt x="5663" y="8073"/>
                </a:lnTo>
                <a:cubicBezTo>
                  <a:pt x="5663" y="8284"/>
                  <a:pt x="5419" y="8456"/>
                  <a:pt x="5121" y="8456"/>
                </a:cubicBezTo>
                <a:lnTo>
                  <a:pt x="2890" y="8456"/>
                </a:lnTo>
                <a:cubicBezTo>
                  <a:pt x="2592" y="8456"/>
                  <a:pt x="2348" y="8284"/>
                  <a:pt x="2348" y="8073"/>
                </a:cubicBezTo>
                <a:lnTo>
                  <a:pt x="2348" y="7057"/>
                </a:lnTo>
                <a:cubicBezTo>
                  <a:pt x="2348" y="6847"/>
                  <a:pt x="2592" y="6674"/>
                  <a:pt x="2890" y="6674"/>
                </a:cubicBezTo>
                <a:close/>
                <a:moveTo>
                  <a:pt x="7400" y="6674"/>
                </a:moveTo>
                <a:lnTo>
                  <a:pt x="9669" y="6674"/>
                </a:lnTo>
                <a:cubicBezTo>
                  <a:pt x="9967" y="6674"/>
                  <a:pt x="10211" y="6847"/>
                  <a:pt x="10211" y="7057"/>
                </a:cubicBezTo>
                <a:lnTo>
                  <a:pt x="10211" y="8073"/>
                </a:lnTo>
                <a:cubicBezTo>
                  <a:pt x="10211" y="8284"/>
                  <a:pt x="9967" y="8456"/>
                  <a:pt x="9669" y="8456"/>
                </a:cubicBezTo>
                <a:lnTo>
                  <a:pt x="7400" y="8456"/>
                </a:lnTo>
                <a:cubicBezTo>
                  <a:pt x="7102" y="8456"/>
                  <a:pt x="6858" y="8284"/>
                  <a:pt x="6858" y="8073"/>
                </a:cubicBezTo>
                <a:lnTo>
                  <a:pt x="6858" y="7057"/>
                </a:lnTo>
                <a:cubicBezTo>
                  <a:pt x="6858" y="6847"/>
                  <a:pt x="7102" y="6674"/>
                  <a:pt x="7400" y="6674"/>
                </a:cubicBezTo>
                <a:close/>
                <a:moveTo>
                  <a:pt x="11924" y="6674"/>
                </a:moveTo>
                <a:lnTo>
                  <a:pt x="14195" y="6674"/>
                </a:lnTo>
                <a:cubicBezTo>
                  <a:pt x="14493" y="6674"/>
                  <a:pt x="14738" y="6847"/>
                  <a:pt x="14738" y="7057"/>
                </a:cubicBezTo>
                <a:lnTo>
                  <a:pt x="14738" y="8073"/>
                </a:lnTo>
                <a:cubicBezTo>
                  <a:pt x="14738" y="8284"/>
                  <a:pt x="14493" y="8456"/>
                  <a:pt x="14195" y="8456"/>
                </a:cubicBezTo>
                <a:lnTo>
                  <a:pt x="11924" y="8456"/>
                </a:lnTo>
                <a:cubicBezTo>
                  <a:pt x="11626" y="8456"/>
                  <a:pt x="11382" y="8284"/>
                  <a:pt x="11382" y="8073"/>
                </a:cubicBezTo>
                <a:lnTo>
                  <a:pt x="11382" y="7057"/>
                </a:lnTo>
                <a:cubicBezTo>
                  <a:pt x="11382" y="6847"/>
                  <a:pt x="11626" y="6674"/>
                  <a:pt x="11924" y="6674"/>
                </a:cubicBezTo>
                <a:close/>
                <a:moveTo>
                  <a:pt x="16433" y="7290"/>
                </a:moveTo>
                <a:lnTo>
                  <a:pt x="18743" y="7290"/>
                </a:lnTo>
                <a:lnTo>
                  <a:pt x="18743" y="7685"/>
                </a:lnTo>
                <a:lnTo>
                  <a:pt x="16433" y="7685"/>
                </a:lnTo>
                <a:lnTo>
                  <a:pt x="16433" y="7290"/>
                </a:lnTo>
                <a:close/>
                <a:moveTo>
                  <a:pt x="17580" y="7867"/>
                </a:moveTo>
                <a:cubicBezTo>
                  <a:pt x="17771" y="7867"/>
                  <a:pt x="17924" y="7975"/>
                  <a:pt x="17924" y="8110"/>
                </a:cubicBezTo>
                <a:cubicBezTo>
                  <a:pt x="17924" y="8245"/>
                  <a:pt x="17771" y="8353"/>
                  <a:pt x="17580" y="8353"/>
                </a:cubicBezTo>
                <a:cubicBezTo>
                  <a:pt x="17389" y="8353"/>
                  <a:pt x="17236" y="8245"/>
                  <a:pt x="17236" y="8110"/>
                </a:cubicBezTo>
                <a:cubicBezTo>
                  <a:pt x="17236" y="7975"/>
                  <a:pt x="17389" y="7867"/>
                  <a:pt x="17580" y="7867"/>
                </a:cubicBezTo>
                <a:close/>
                <a:moveTo>
                  <a:pt x="2890" y="9580"/>
                </a:moveTo>
                <a:lnTo>
                  <a:pt x="5121" y="9580"/>
                </a:lnTo>
                <a:cubicBezTo>
                  <a:pt x="5419" y="9580"/>
                  <a:pt x="5663" y="9752"/>
                  <a:pt x="5663" y="9963"/>
                </a:cubicBezTo>
                <a:lnTo>
                  <a:pt x="5663" y="10979"/>
                </a:lnTo>
                <a:cubicBezTo>
                  <a:pt x="5663" y="11189"/>
                  <a:pt x="5419" y="11362"/>
                  <a:pt x="5121" y="11362"/>
                </a:cubicBezTo>
                <a:lnTo>
                  <a:pt x="2890" y="11362"/>
                </a:lnTo>
                <a:cubicBezTo>
                  <a:pt x="2592" y="11362"/>
                  <a:pt x="2348" y="11189"/>
                  <a:pt x="2348" y="10979"/>
                </a:cubicBezTo>
                <a:lnTo>
                  <a:pt x="2348" y="9963"/>
                </a:lnTo>
                <a:cubicBezTo>
                  <a:pt x="2348" y="9752"/>
                  <a:pt x="2592" y="9580"/>
                  <a:pt x="2890" y="9580"/>
                </a:cubicBezTo>
                <a:close/>
                <a:moveTo>
                  <a:pt x="7400" y="9580"/>
                </a:moveTo>
                <a:lnTo>
                  <a:pt x="9669" y="9580"/>
                </a:lnTo>
                <a:cubicBezTo>
                  <a:pt x="9967" y="9580"/>
                  <a:pt x="10211" y="9752"/>
                  <a:pt x="10211" y="9963"/>
                </a:cubicBezTo>
                <a:lnTo>
                  <a:pt x="10211" y="10979"/>
                </a:lnTo>
                <a:cubicBezTo>
                  <a:pt x="10211" y="11189"/>
                  <a:pt x="9967" y="11362"/>
                  <a:pt x="9669" y="11362"/>
                </a:cubicBezTo>
                <a:lnTo>
                  <a:pt x="7400" y="11362"/>
                </a:lnTo>
                <a:cubicBezTo>
                  <a:pt x="7102" y="11362"/>
                  <a:pt x="6858" y="11189"/>
                  <a:pt x="6858" y="10979"/>
                </a:cubicBezTo>
                <a:lnTo>
                  <a:pt x="6858" y="9963"/>
                </a:lnTo>
                <a:cubicBezTo>
                  <a:pt x="6858" y="9752"/>
                  <a:pt x="7102" y="9580"/>
                  <a:pt x="7400" y="9580"/>
                </a:cubicBezTo>
                <a:close/>
                <a:moveTo>
                  <a:pt x="11924" y="9580"/>
                </a:moveTo>
                <a:lnTo>
                  <a:pt x="14195" y="9580"/>
                </a:lnTo>
                <a:cubicBezTo>
                  <a:pt x="14493" y="9580"/>
                  <a:pt x="14738" y="9752"/>
                  <a:pt x="14738" y="9963"/>
                </a:cubicBezTo>
                <a:lnTo>
                  <a:pt x="14738" y="10979"/>
                </a:lnTo>
                <a:cubicBezTo>
                  <a:pt x="14738" y="11189"/>
                  <a:pt x="14493" y="11362"/>
                  <a:pt x="14195" y="11362"/>
                </a:cubicBezTo>
                <a:lnTo>
                  <a:pt x="11924" y="11362"/>
                </a:lnTo>
                <a:cubicBezTo>
                  <a:pt x="11626" y="11362"/>
                  <a:pt x="11382" y="11189"/>
                  <a:pt x="11382" y="10979"/>
                </a:cubicBezTo>
                <a:lnTo>
                  <a:pt x="11382" y="9963"/>
                </a:lnTo>
                <a:cubicBezTo>
                  <a:pt x="11382" y="9752"/>
                  <a:pt x="11626" y="9580"/>
                  <a:pt x="11924" y="9580"/>
                </a:cubicBezTo>
                <a:close/>
                <a:moveTo>
                  <a:pt x="16969" y="9752"/>
                </a:moveTo>
                <a:lnTo>
                  <a:pt x="17587" y="10189"/>
                </a:lnTo>
                <a:lnTo>
                  <a:pt x="18208" y="9752"/>
                </a:lnTo>
                <a:lnTo>
                  <a:pt x="18598" y="10027"/>
                </a:lnTo>
                <a:lnTo>
                  <a:pt x="17979" y="10466"/>
                </a:lnTo>
                <a:lnTo>
                  <a:pt x="18598" y="10903"/>
                </a:lnTo>
                <a:lnTo>
                  <a:pt x="18199" y="11183"/>
                </a:lnTo>
                <a:lnTo>
                  <a:pt x="17580" y="10746"/>
                </a:lnTo>
                <a:lnTo>
                  <a:pt x="16961" y="11183"/>
                </a:lnTo>
                <a:lnTo>
                  <a:pt x="16572" y="10908"/>
                </a:lnTo>
                <a:lnTo>
                  <a:pt x="17191" y="10471"/>
                </a:lnTo>
                <a:lnTo>
                  <a:pt x="16572" y="10034"/>
                </a:lnTo>
                <a:lnTo>
                  <a:pt x="16969" y="9752"/>
                </a:lnTo>
                <a:close/>
                <a:moveTo>
                  <a:pt x="2890" y="12437"/>
                </a:moveTo>
                <a:lnTo>
                  <a:pt x="5121" y="12437"/>
                </a:lnTo>
                <a:cubicBezTo>
                  <a:pt x="5419" y="12437"/>
                  <a:pt x="5663" y="12609"/>
                  <a:pt x="5663" y="12820"/>
                </a:cubicBezTo>
                <a:lnTo>
                  <a:pt x="5663" y="13834"/>
                </a:lnTo>
                <a:cubicBezTo>
                  <a:pt x="5663" y="14045"/>
                  <a:pt x="5419" y="14219"/>
                  <a:pt x="5121" y="14219"/>
                </a:cubicBezTo>
                <a:lnTo>
                  <a:pt x="2890" y="14219"/>
                </a:lnTo>
                <a:cubicBezTo>
                  <a:pt x="2592" y="14219"/>
                  <a:pt x="2348" y="14045"/>
                  <a:pt x="2348" y="13834"/>
                </a:cubicBezTo>
                <a:lnTo>
                  <a:pt x="2348" y="12820"/>
                </a:lnTo>
                <a:cubicBezTo>
                  <a:pt x="2348" y="12609"/>
                  <a:pt x="2592" y="12437"/>
                  <a:pt x="2890" y="12437"/>
                </a:cubicBezTo>
                <a:close/>
                <a:moveTo>
                  <a:pt x="7400" y="12437"/>
                </a:moveTo>
                <a:lnTo>
                  <a:pt x="9669" y="12437"/>
                </a:lnTo>
                <a:cubicBezTo>
                  <a:pt x="9967" y="12437"/>
                  <a:pt x="10211" y="12609"/>
                  <a:pt x="10211" y="12820"/>
                </a:cubicBezTo>
                <a:lnTo>
                  <a:pt x="10211" y="13834"/>
                </a:lnTo>
                <a:cubicBezTo>
                  <a:pt x="10211" y="14045"/>
                  <a:pt x="9967" y="14219"/>
                  <a:pt x="9669" y="14219"/>
                </a:cubicBezTo>
                <a:lnTo>
                  <a:pt x="7400" y="14219"/>
                </a:lnTo>
                <a:cubicBezTo>
                  <a:pt x="7102" y="14219"/>
                  <a:pt x="6858" y="14045"/>
                  <a:pt x="6858" y="13834"/>
                </a:cubicBezTo>
                <a:lnTo>
                  <a:pt x="6858" y="12820"/>
                </a:lnTo>
                <a:cubicBezTo>
                  <a:pt x="6858" y="12609"/>
                  <a:pt x="7102" y="12437"/>
                  <a:pt x="7400" y="12437"/>
                </a:cubicBezTo>
                <a:close/>
                <a:moveTo>
                  <a:pt x="11924" y="12437"/>
                </a:moveTo>
                <a:lnTo>
                  <a:pt x="14195" y="12437"/>
                </a:lnTo>
                <a:cubicBezTo>
                  <a:pt x="14493" y="12437"/>
                  <a:pt x="14738" y="12609"/>
                  <a:pt x="14738" y="12820"/>
                </a:cubicBezTo>
                <a:lnTo>
                  <a:pt x="14738" y="13834"/>
                </a:lnTo>
                <a:cubicBezTo>
                  <a:pt x="14738" y="14045"/>
                  <a:pt x="14493" y="14219"/>
                  <a:pt x="14195" y="14219"/>
                </a:cubicBezTo>
                <a:lnTo>
                  <a:pt x="11924" y="14219"/>
                </a:lnTo>
                <a:cubicBezTo>
                  <a:pt x="11626" y="14219"/>
                  <a:pt x="11382" y="14045"/>
                  <a:pt x="11382" y="13834"/>
                </a:cubicBezTo>
                <a:lnTo>
                  <a:pt x="11382" y="12820"/>
                </a:lnTo>
                <a:cubicBezTo>
                  <a:pt x="11382" y="12609"/>
                  <a:pt x="11626" y="12437"/>
                  <a:pt x="11924" y="12437"/>
                </a:cubicBezTo>
                <a:close/>
                <a:moveTo>
                  <a:pt x="16426" y="13127"/>
                </a:moveTo>
                <a:lnTo>
                  <a:pt x="18734" y="13127"/>
                </a:lnTo>
                <a:lnTo>
                  <a:pt x="18734" y="13522"/>
                </a:lnTo>
                <a:lnTo>
                  <a:pt x="16426" y="13522"/>
                </a:lnTo>
                <a:lnTo>
                  <a:pt x="16426" y="13127"/>
                </a:lnTo>
                <a:close/>
                <a:moveTo>
                  <a:pt x="2890" y="15292"/>
                </a:moveTo>
                <a:lnTo>
                  <a:pt x="5121" y="15292"/>
                </a:lnTo>
                <a:cubicBezTo>
                  <a:pt x="5419" y="15292"/>
                  <a:pt x="5663" y="15466"/>
                  <a:pt x="5663" y="15677"/>
                </a:cubicBezTo>
                <a:lnTo>
                  <a:pt x="5663" y="16691"/>
                </a:lnTo>
                <a:cubicBezTo>
                  <a:pt x="5663" y="16902"/>
                  <a:pt x="5419" y="17074"/>
                  <a:pt x="5121" y="17074"/>
                </a:cubicBezTo>
                <a:lnTo>
                  <a:pt x="2890" y="17074"/>
                </a:lnTo>
                <a:cubicBezTo>
                  <a:pt x="2592" y="17074"/>
                  <a:pt x="2348" y="16902"/>
                  <a:pt x="2348" y="16691"/>
                </a:cubicBezTo>
                <a:lnTo>
                  <a:pt x="2348" y="15677"/>
                </a:lnTo>
                <a:cubicBezTo>
                  <a:pt x="2348" y="15466"/>
                  <a:pt x="2592" y="15292"/>
                  <a:pt x="2890" y="15292"/>
                </a:cubicBezTo>
                <a:close/>
                <a:moveTo>
                  <a:pt x="7400" y="15292"/>
                </a:moveTo>
                <a:lnTo>
                  <a:pt x="9669" y="15292"/>
                </a:lnTo>
                <a:cubicBezTo>
                  <a:pt x="9967" y="15292"/>
                  <a:pt x="10211" y="15466"/>
                  <a:pt x="10211" y="15677"/>
                </a:cubicBezTo>
                <a:lnTo>
                  <a:pt x="10211" y="16691"/>
                </a:lnTo>
                <a:cubicBezTo>
                  <a:pt x="10211" y="16902"/>
                  <a:pt x="9967" y="17074"/>
                  <a:pt x="9669" y="17074"/>
                </a:cubicBezTo>
                <a:lnTo>
                  <a:pt x="7400" y="17074"/>
                </a:lnTo>
                <a:cubicBezTo>
                  <a:pt x="7102" y="17074"/>
                  <a:pt x="6858" y="16902"/>
                  <a:pt x="6858" y="16691"/>
                </a:cubicBezTo>
                <a:lnTo>
                  <a:pt x="6858" y="15677"/>
                </a:lnTo>
                <a:cubicBezTo>
                  <a:pt x="6858" y="15466"/>
                  <a:pt x="7102" y="15292"/>
                  <a:pt x="7400" y="15292"/>
                </a:cubicBezTo>
                <a:close/>
                <a:moveTo>
                  <a:pt x="11924" y="15292"/>
                </a:moveTo>
                <a:lnTo>
                  <a:pt x="14195" y="15292"/>
                </a:lnTo>
                <a:cubicBezTo>
                  <a:pt x="14493" y="15292"/>
                  <a:pt x="14738" y="15466"/>
                  <a:pt x="14738" y="15677"/>
                </a:cubicBezTo>
                <a:lnTo>
                  <a:pt x="14738" y="16691"/>
                </a:lnTo>
                <a:cubicBezTo>
                  <a:pt x="14738" y="16902"/>
                  <a:pt x="14493" y="17074"/>
                  <a:pt x="14195" y="17074"/>
                </a:cubicBezTo>
                <a:lnTo>
                  <a:pt x="11924" y="17074"/>
                </a:lnTo>
                <a:cubicBezTo>
                  <a:pt x="11626" y="17074"/>
                  <a:pt x="11382" y="16902"/>
                  <a:pt x="11382" y="16691"/>
                </a:cubicBezTo>
                <a:lnTo>
                  <a:pt x="11382" y="15677"/>
                </a:lnTo>
                <a:cubicBezTo>
                  <a:pt x="11382" y="15466"/>
                  <a:pt x="11626" y="15292"/>
                  <a:pt x="11924" y="15292"/>
                </a:cubicBezTo>
                <a:close/>
                <a:moveTo>
                  <a:pt x="17305" y="15368"/>
                </a:moveTo>
                <a:lnTo>
                  <a:pt x="17864" y="15368"/>
                </a:lnTo>
                <a:lnTo>
                  <a:pt x="17864" y="15984"/>
                </a:lnTo>
                <a:lnTo>
                  <a:pt x="18734" y="15984"/>
                </a:lnTo>
                <a:lnTo>
                  <a:pt x="18734" y="16379"/>
                </a:lnTo>
                <a:lnTo>
                  <a:pt x="17864" y="16379"/>
                </a:lnTo>
                <a:lnTo>
                  <a:pt x="17864" y="17000"/>
                </a:lnTo>
                <a:lnTo>
                  <a:pt x="17305" y="17000"/>
                </a:lnTo>
                <a:lnTo>
                  <a:pt x="17305" y="16379"/>
                </a:lnTo>
                <a:lnTo>
                  <a:pt x="16433" y="16379"/>
                </a:lnTo>
                <a:lnTo>
                  <a:pt x="16433" y="15984"/>
                </a:lnTo>
                <a:lnTo>
                  <a:pt x="17305" y="15984"/>
                </a:lnTo>
                <a:lnTo>
                  <a:pt x="17305" y="15368"/>
                </a:lnTo>
                <a:close/>
                <a:moveTo>
                  <a:pt x="2897" y="18144"/>
                </a:moveTo>
                <a:lnTo>
                  <a:pt x="9669" y="18144"/>
                </a:lnTo>
                <a:cubicBezTo>
                  <a:pt x="9967" y="18144"/>
                  <a:pt x="10211" y="18316"/>
                  <a:pt x="10211" y="18527"/>
                </a:cubicBezTo>
                <a:lnTo>
                  <a:pt x="10211" y="19543"/>
                </a:lnTo>
                <a:cubicBezTo>
                  <a:pt x="10211" y="19754"/>
                  <a:pt x="9967" y="19926"/>
                  <a:pt x="9669" y="19926"/>
                </a:cubicBezTo>
                <a:lnTo>
                  <a:pt x="2897" y="19926"/>
                </a:lnTo>
                <a:cubicBezTo>
                  <a:pt x="2599" y="19926"/>
                  <a:pt x="2355" y="19754"/>
                  <a:pt x="2355" y="19543"/>
                </a:cubicBezTo>
                <a:lnTo>
                  <a:pt x="2355" y="18527"/>
                </a:lnTo>
                <a:cubicBezTo>
                  <a:pt x="2355" y="18316"/>
                  <a:pt x="2599" y="18144"/>
                  <a:pt x="2897" y="18144"/>
                </a:cubicBezTo>
                <a:close/>
                <a:moveTo>
                  <a:pt x="11924" y="18144"/>
                </a:moveTo>
                <a:lnTo>
                  <a:pt x="14195" y="18144"/>
                </a:lnTo>
                <a:cubicBezTo>
                  <a:pt x="14493" y="18144"/>
                  <a:pt x="14738" y="18316"/>
                  <a:pt x="14738" y="18527"/>
                </a:cubicBezTo>
                <a:lnTo>
                  <a:pt x="14738" y="19543"/>
                </a:lnTo>
                <a:cubicBezTo>
                  <a:pt x="14738" y="19754"/>
                  <a:pt x="14493" y="19926"/>
                  <a:pt x="14195" y="19926"/>
                </a:cubicBezTo>
                <a:lnTo>
                  <a:pt x="11924" y="19926"/>
                </a:lnTo>
                <a:cubicBezTo>
                  <a:pt x="11626" y="19926"/>
                  <a:pt x="11382" y="19754"/>
                  <a:pt x="11382" y="19543"/>
                </a:cubicBezTo>
                <a:lnTo>
                  <a:pt x="11382" y="18527"/>
                </a:lnTo>
                <a:cubicBezTo>
                  <a:pt x="11382" y="18316"/>
                  <a:pt x="11626" y="18144"/>
                  <a:pt x="11924" y="18144"/>
                </a:cubicBezTo>
                <a:close/>
                <a:moveTo>
                  <a:pt x="16426" y="18517"/>
                </a:moveTo>
                <a:lnTo>
                  <a:pt x="18734" y="18517"/>
                </a:lnTo>
                <a:lnTo>
                  <a:pt x="18734" y="18910"/>
                </a:lnTo>
                <a:lnTo>
                  <a:pt x="16426" y="18910"/>
                </a:lnTo>
                <a:lnTo>
                  <a:pt x="16426" y="18517"/>
                </a:lnTo>
                <a:close/>
                <a:moveTo>
                  <a:pt x="16426" y="19165"/>
                </a:moveTo>
                <a:lnTo>
                  <a:pt x="18734" y="19165"/>
                </a:lnTo>
                <a:lnTo>
                  <a:pt x="18734" y="19558"/>
                </a:lnTo>
                <a:lnTo>
                  <a:pt x="16426" y="19558"/>
                </a:lnTo>
                <a:lnTo>
                  <a:pt x="16426" y="19165"/>
                </a:lnTo>
                <a:close/>
              </a:path>
            </a:pathLst>
          </a:custGeom>
          <a:solidFill>
            <a:schemeClr val="accent4">
              <a:hueOff val="-461056"/>
              <a:satOff val="4338"/>
              <a:lumOff val="-10225"/>
            </a:schemeClr>
          </a:solidFill>
          <a:ln w="12700">
            <a:miter lim="400000"/>
          </a:ln>
        </p:spPr>
        <p:txBody>
          <a:bodyPr lIns="71437" tIns="71437" rIns="71437" bIns="71437" anchor="ctr"/>
          <a:lstStyle/>
          <a:p>
            <a:pPr>
              <a:defRPr sz="5000"/>
            </a:pP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8" presetID="2" grpId="1" fill="hold">
                                  <p:stCondLst>
                                    <p:cond delay="0"/>
                                  </p:stCondLst>
                                  <p:iterate type="el" backwards="0">
                                    <p:tmAbs val="0"/>
                                  </p:iterate>
                                  <p:childTnLst>
                                    <p:set>
                                      <p:cBhvr>
                                        <p:cTn id="6" fill="hold"/>
                                        <p:tgtEl>
                                          <p:spTgt spid="386"/>
                                        </p:tgtEl>
                                        <p:attrNameLst>
                                          <p:attrName>style.visibility</p:attrName>
                                        </p:attrNameLst>
                                      </p:cBhvr>
                                      <p:to>
                                        <p:strVal val="visible"/>
                                      </p:to>
                                    </p:set>
                                    <p:anim calcmode="lin" valueType="num">
                                      <p:cBhvr>
                                        <p:cTn id="7" dur="250" fill="hold"/>
                                        <p:tgtEl>
                                          <p:spTgt spid="386"/>
                                        </p:tgtEl>
                                        <p:attrNameLst>
                                          <p:attrName>ppt_x</p:attrName>
                                        </p:attrNameLst>
                                      </p:cBhvr>
                                      <p:tavLst>
                                        <p:tav tm="0">
                                          <p:val>
                                            <p:strVal val="0-#ppt_w/2"/>
                                          </p:val>
                                        </p:tav>
                                        <p:tav tm="100000">
                                          <p:val>
                                            <p:strVal val="#ppt_x"/>
                                          </p:val>
                                        </p:tav>
                                      </p:tavLst>
                                    </p:anim>
                                    <p:anim calcmode="lin" valueType="num">
                                      <p:cBhvr>
                                        <p:cTn id="8" dur="250" fill="hold"/>
                                        <p:tgtEl>
                                          <p:spTgt spid="386"/>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Class="entr" nodeType="afterEffect" presetSubtype="8" presetID="2" grpId="2" fill="hold">
                                  <p:stCondLst>
                                    <p:cond delay="0"/>
                                  </p:stCondLst>
                                  <p:iterate type="el" backwards="0">
                                    <p:tmAbs val="0"/>
                                  </p:iterate>
                                  <p:childTnLst>
                                    <p:set>
                                      <p:cBhvr>
                                        <p:cTn id="11" fill="hold"/>
                                        <p:tgtEl>
                                          <p:spTgt spid="387"/>
                                        </p:tgtEl>
                                        <p:attrNameLst>
                                          <p:attrName>style.visibility</p:attrName>
                                        </p:attrNameLst>
                                      </p:cBhvr>
                                      <p:to>
                                        <p:strVal val="visible"/>
                                      </p:to>
                                    </p:set>
                                    <p:anim calcmode="lin" valueType="num">
                                      <p:cBhvr>
                                        <p:cTn id="12" dur="250" fill="hold"/>
                                        <p:tgtEl>
                                          <p:spTgt spid="387"/>
                                        </p:tgtEl>
                                        <p:attrNameLst>
                                          <p:attrName>ppt_x</p:attrName>
                                        </p:attrNameLst>
                                      </p:cBhvr>
                                      <p:tavLst>
                                        <p:tav tm="0">
                                          <p:val>
                                            <p:strVal val="0-#ppt_w/2"/>
                                          </p:val>
                                        </p:tav>
                                        <p:tav tm="100000">
                                          <p:val>
                                            <p:strVal val="#ppt_x"/>
                                          </p:val>
                                        </p:tav>
                                      </p:tavLst>
                                    </p:anim>
                                    <p:anim calcmode="lin" valueType="num">
                                      <p:cBhvr>
                                        <p:cTn id="13" dur="250" fill="hold"/>
                                        <p:tgtEl>
                                          <p:spTgt spid="387"/>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Class="entr" nodeType="afterEffect" presetSubtype="8" presetID="2" grpId="3" fill="hold">
                                  <p:stCondLst>
                                    <p:cond delay="0"/>
                                  </p:stCondLst>
                                  <p:iterate type="el" backwards="0">
                                    <p:tmAbs val="0"/>
                                  </p:iterate>
                                  <p:childTnLst>
                                    <p:set>
                                      <p:cBhvr>
                                        <p:cTn id="16" fill="hold"/>
                                        <p:tgtEl>
                                          <p:spTgt spid="388"/>
                                        </p:tgtEl>
                                        <p:attrNameLst>
                                          <p:attrName>style.visibility</p:attrName>
                                        </p:attrNameLst>
                                      </p:cBhvr>
                                      <p:to>
                                        <p:strVal val="visible"/>
                                      </p:to>
                                    </p:set>
                                    <p:anim calcmode="lin" valueType="num">
                                      <p:cBhvr>
                                        <p:cTn id="17" dur="250" fill="hold"/>
                                        <p:tgtEl>
                                          <p:spTgt spid="388"/>
                                        </p:tgtEl>
                                        <p:attrNameLst>
                                          <p:attrName>ppt_x</p:attrName>
                                        </p:attrNameLst>
                                      </p:cBhvr>
                                      <p:tavLst>
                                        <p:tav tm="0">
                                          <p:val>
                                            <p:strVal val="0-#ppt_w/2"/>
                                          </p:val>
                                        </p:tav>
                                        <p:tav tm="100000">
                                          <p:val>
                                            <p:strVal val="#ppt_x"/>
                                          </p:val>
                                        </p:tav>
                                      </p:tavLst>
                                    </p:anim>
                                    <p:anim calcmode="lin" valueType="num">
                                      <p:cBhvr>
                                        <p:cTn id="18" dur="250" fill="hold"/>
                                        <p:tgtEl>
                                          <p:spTgt spid="388"/>
                                        </p:tgtEl>
                                        <p:attrNameLst>
                                          <p:attrName>ppt_y</p:attrName>
                                        </p:attrNameLst>
                                      </p:cBhvr>
                                      <p:tavLst>
                                        <p:tav tm="0">
                                          <p:val>
                                            <p:strVal val="#ppt_y"/>
                                          </p:val>
                                        </p:tav>
                                        <p:tav tm="100000">
                                          <p:val>
                                            <p:strVal val="#ppt_y"/>
                                          </p:val>
                                        </p:tav>
                                      </p:tavLst>
                                    </p:anim>
                                  </p:childTnLst>
                                </p:cTn>
                              </p:par>
                            </p:childTnLst>
                          </p:cTn>
                        </p:par>
                        <p:par>
                          <p:cTn id="19" fill="hold">
                            <p:stCondLst>
                              <p:cond delay="750"/>
                            </p:stCondLst>
                            <p:childTnLst>
                              <p:par>
                                <p:cTn id="20" presetClass="entr" nodeType="afterEffect" presetSubtype="8" presetID="2" grpId="4" fill="hold">
                                  <p:stCondLst>
                                    <p:cond delay="0"/>
                                  </p:stCondLst>
                                  <p:iterate type="el" backwards="0">
                                    <p:tmAbs val="0"/>
                                  </p:iterate>
                                  <p:childTnLst>
                                    <p:set>
                                      <p:cBhvr>
                                        <p:cTn id="21" fill="hold"/>
                                        <p:tgtEl>
                                          <p:spTgt spid="389"/>
                                        </p:tgtEl>
                                        <p:attrNameLst>
                                          <p:attrName>style.visibility</p:attrName>
                                        </p:attrNameLst>
                                      </p:cBhvr>
                                      <p:to>
                                        <p:strVal val="visible"/>
                                      </p:to>
                                    </p:set>
                                    <p:anim calcmode="lin" valueType="num">
                                      <p:cBhvr>
                                        <p:cTn id="22" dur="250" fill="hold"/>
                                        <p:tgtEl>
                                          <p:spTgt spid="389"/>
                                        </p:tgtEl>
                                        <p:attrNameLst>
                                          <p:attrName>ppt_x</p:attrName>
                                        </p:attrNameLst>
                                      </p:cBhvr>
                                      <p:tavLst>
                                        <p:tav tm="0">
                                          <p:val>
                                            <p:strVal val="0-#ppt_w/2"/>
                                          </p:val>
                                        </p:tav>
                                        <p:tav tm="100000">
                                          <p:val>
                                            <p:strVal val="#ppt_x"/>
                                          </p:val>
                                        </p:tav>
                                      </p:tavLst>
                                    </p:anim>
                                    <p:anim calcmode="lin" valueType="num">
                                      <p:cBhvr>
                                        <p:cTn id="23" dur="250" fill="hold"/>
                                        <p:tgtEl>
                                          <p:spTgt spid="389"/>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Class="entr" nodeType="afterEffect" presetSubtype="8" presetID="2" grpId="5" fill="hold">
                                  <p:stCondLst>
                                    <p:cond delay="0"/>
                                  </p:stCondLst>
                                  <p:iterate type="el" backwards="0">
                                    <p:tmAbs val="0"/>
                                  </p:iterate>
                                  <p:childTnLst>
                                    <p:set>
                                      <p:cBhvr>
                                        <p:cTn id="26" fill="hold"/>
                                        <p:tgtEl>
                                          <p:spTgt spid="390"/>
                                        </p:tgtEl>
                                        <p:attrNameLst>
                                          <p:attrName>style.visibility</p:attrName>
                                        </p:attrNameLst>
                                      </p:cBhvr>
                                      <p:to>
                                        <p:strVal val="visible"/>
                                      </p:to>
                                    </p:set>
                                    <p:anim calcmode="lin" valueType="num">
                                      <p:cBhvr>
                                        <p:cTn id="27" dur="250" fill="hold"/>
                                        <p:tgtEl>
                                          <p:spTgt spid="390"/>
                                        </p:tgtEl>
                                        <p:attrNameLst>
                                          <p:attrName>ppt_x</p:attrName>
                                        </p:attrNameLst>
                                      </p:cBhvr>
                                      <p:tavLst>
                                        <p:tav tm="0">
                                          <p:val>
                                            <p:strVal val="0-#ppt_w/2"/>
                                          </p:val>
                                        </p:tav>
                                        <p:tav tm="100000">
                                          <p:val>
                                            <p:strVal val="#ppt_x"/>
                                          </p:val>
                                        </p:tav>
                                      </p:tavLst>
                                    </p:anim>
                                    <p:anim calcmode="lin" valueType="num">
                                      <p:cBhvr>
                                        <p:cTn id="28" dur="250" fill="hold"/>
                                        <p:tgtEl>
                                          <p:spTgt spid="390"/>
                                        </p:tgtEl>
                                        <p:attrNameLst>
                                          <p:attrName>ppt_y</p:attrName>
                                        </p:attrNameLst>
                                      </p:cBhvr>
                                      <p:tavLst>
                                        <p:tav tm="0">
                                          <p:val>
                                            <p:strVal val="#ppt_y"/>
                                          </p:val>
                                        </p:tav>
                                        <p:tav tm="100000">
                                          <p:val>
                                            <p:strVal val="#ppt_y"/>
                                          </p:val>
                                        </p:tav>
                                      </p:tavLst>
                                    </p:anim>
                                  </p:childTnLst>
                                </p:cTn>
                              </p:par>
                            </p:childTnLst>
                          </p:cTn>
                        </p:par>
                        <p:par>
                          <p:cTn id="29" fill="hold">
                            <p:stCondLst>
                              <p:cond delay="1250"/>
                            </p:stCondLst>
                            <p:childTnLst>
                              <p:par>
                                <p:cTn id="30" presetClass="entr" nodeType="afterEffect" presetSubtype="8" presetID="2" grpId="6" fill="hold">
                                  <p:stCondLst>
                                    <p:cond delay="0"/>
                                  </p:stCondLst>
                                  <p:iterate type="el" backwards="0">
                                    <p:tmAbs val="0"/>
                                  </p:iterate>
                                  <p:childTnLst>
                                    <p:set>
                                      <p:cBhvr>
                                        <p:cTn id="31" fill="hold"/>
                                        <p:tgtEl>
                                          <p:spTgt spid="391"/>
                                        </p:tgtEl>
                                        <p:attrNameLst>
                                          <p:attrName>style.visibility</p:attrName>
                                        </p:attrNameLst>
                                      </p:cBhvr>
                                      <p:to>
                                        <p:strVal val="visible"/>
                                      </p:to>
                                    </p:set>
                                    <p:anim calcmode="lin" valueType="num">
                                      <p:cBhvr>
                                        <p:cTn id="32" dur="250" fill="hold"/>
                                        <p:tgtEl>
                                          <p:spTgt spid="391"/>
                                        </p:tgtEl>
                                        <p:attrNameLst>
                                          <p:attrName>ppt_x</p:attrName>
                                        </p:attrNameLst>
                                      </p:cBhvr>
                                      <p:tavLst>
                                        <p:tav tm="0">
                                          <p:val>
                                            <p:strVal val="0-#ppt_w/2"/>
                                          </p:val>
                                        </p:tav>
                                        <p:tav tm="100000">
                                          <p:val>
                                            <p:strVal val="#ppt_x"/>
                                          </p:val>
                                        </p:tav>
                                      </p:tavLst>
                                    </p:anim>
                                    <p:anim calcmode="lin" valueType="num">
                                      <p:cBhvr>
                                        <p:cTn id="33" dur="250" fill="hold"/>
                                        <p:tgtEl>
                                          <p:spTgt spid="391"/>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Class="entr" nodeType="afterEffect" presetSubtype="8" presetID="2" grpId="7" fill="hold">
                                  <p:stCondLst>
                                    <p:cond delay="0"/>
                                  </p:stCondLst>
                                  <p:iterate type="el" backwards="0">
                                    <p:tmAbs val="0"/>
                                  </p:iterate>
                                  <p:childTnLst>
                                    <p:set>
                                      <p:cBhvr>
                                        <p:cTn id="36" fill="hold"/>
                                        <p:tgtEl>
                                          <p:spTgt spid="392"/>
                                        </p:tgtEl>
                                        <p:attrNameLst>
                                          <p:attrName>style.visibility</p:attrName>
                                        </p:attrNameLst>
                                      </p:cBhvr>
                                      <p:to>
                                        <p:strVal val="visible"/>
                                      </p:to>
                                    </p:set>
                                    <p:anim calcmode="lin" valueType="num">
                                      <p:cBhvr>
                                        <p:cTn id="37" dur="250" fill="hold"/>
                                        <p:tgtEl>
                                          <p:spTgt spid="392"/>
                                        </p:tgtEl>
                                        <p:attrNameLst>
                                          <p:attrName>ppt_x</p:attrName>
                                        </p:attrNameLst>
                                      </p:cBhvr>
                                      <p:tavLst>
                                        <p:tav tm="0">
                                          <p:val>
                                            <p:strVal val="0-#ppt_w/2"/>
                                          </p:val>
                                        </p:tav>
                                        <p:tav tm="100000">
                                          <p:val>
                                            <p:strVal val="#ppt_x"/>
                                          </p:val>
                                        </p:tav>
                                      </p:tavLst>
                                    </p:anim>
                                    <p:anim calcmode="lin" valueType="num">
                                      <p:cBhvr>
                                        <p:cTn id="38" dur="250" fill="hold"/>
                                        <p:tgtEl>
                                          <p:spTgt spid="392"/>
                                        </p:tgtEl>
                                        <p:attrNameLst>
                                          <p:attrName>ppt_y</p:attrName>
                                        </p:attrNameLst>
                                      </p:cBhvr>
                                      <p:tavLst>
                                        <p:tav tm="0">
                                          <p:val>
                                            <p:strVal val="#ppt_y"/>
                                          </p:val>
                                        </p:tav>
                                        <p:tav tm="100000">
                                          <p:val>
                                            <p:strVal val="#ppt_y"/>
                                          </p:val>
                                        </p:tav>
                                      </p:tavLst>
                                    </p:anim>
                                  </p:childTnLst>
                                </p:cTn>
                              </p:par>
                            </p:childTnLst>
                          </p:cTn>
                        </p:par>
                        <p:par>
                          <p:cTn id="39" fill="hold">
                            <p:stCondLst>
                              <p:cond delay="1750"/>
                            </p:stCondLst>
                            <p:childTnLst>
                              <p:par>
                                <p:cTn id="40" presetClass="entr" nodeType="afterEffect" presetSubtype="8" presetID="2" grpId="8" fill="hold">
                                  <p:stCondLst>
                                    <p:cond delay="0"/>
                                  </p:stCondLst>
                                  <p:iterate type="el" backwards="0">
                                    <p:tmAbs val="0"/>
                                  </p:iterate>
                                  <p:childTnLst>
                                    <p:set>
                                      <p:cBhvr>
                                        <p:cTn id="41" fill="hold"/>
                                        <p:tgtEl>
                                          <p:spTgt spid="393"/>
                                        </p:tgtEl>
                                        <p:attrNameLst>
                                          <p:attrName>style.visibility</p:attrName>
                                        </p:attrNameLst>
                                      </p:cBhvr>
                                      <p:to>
                                        <p:strVal val="visible"/>
                                      </p:to>
                                    </p:set>
                                    <p:anim calcmode="lin" valueType="num">
                                      <p:cBhvr>
                                        <p:cTn id="42" dur="250" fill="hold"/>
                                        <p:tgtEl>
                                          <p:spTgt spid="393"/>
                                        </p:tgtEl>
                                        <p:attrNameLst>
                                          <p:attrName>ppt_x</p:attrName>
                                        </p:attrNameLst>
                                      </p:cBhvr>
                                      <p:tavLst>
                                        <p:tav tm="0">
                                          <p:val>
                                            <p:strVal val="0-#ppt_w/2"/>
                                          </p:val>
                                        </p:tav>
                                        <p:tav tm="100000">
                                          <p:val>
                                            <p:strVal val="#ppt_x"/>
                                          </p:val>
                                        </p:tav>
                                      </p:tavLst>
                                    </p:anim>
                                    <p:anim calcmode="lin" valueType="num">
                                      <p:cBhvr>
                                        <p:cTn id="43" dur="250" fill="hold"/>
                                        <p:tgtEl>
                                          <p:spTgt spid="393"/>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Class="entr" nodeType="clickEffect" presetSubtype="16" presetID="23" grpId="9" fill="hold">
                                  <p:stCondLst>
                                    <p:cond delay="0"/>
                                  </p:stCondLst>
                                  <p:iterate type="el" backwards="0">
                                    <p:tmAbs val="0"/>
                                  </p:iterate>
                                  <p:childTnLst>
                                    <p:set>
                                      <p:cBhvr>
                                        <p:cTn id="47" fill="hold"/>
                                        <p:tgtEl>
                                          <p:spTgt spid="395"/>
                                        </p:tgtEl>
                                        <p:attrNameLst>
                                          <p:attrName>style.visibility</p:attrName>
                                        </p:attrNameLst>
                                      </p:cBhvr>
                                      <p:to>
                                        <p:strVal val="visible"/>
                                      </p:to>
                                    </p:set>
                                    <p:anim calcmode="lin" valueType="num">
                                      <p:cBhvr>
                                        <p:cTn id="48" dur="1000" fill="hold"/>
                                        <p:tgtEl>
                                          <p:spTgt spid="395"/>
                                        </p:tgtEl>
                                        <p:attrNameLst>
                                          <p:attrName>ppt_w</p:attrName>
                                        </p:attrNameLst>
                                      </p:cBhvr>
                                      <p:tavLst>
                                        <p:tav tm="0">
                                          <p:val>
                                            <p:fltVal val="0"/>
                                          </p:val>
                                        </p:tav>
                                        <p:tav tm="100000">
                                          <p:val>
                                            <p:strVal val="#ppt_w"/>
                                          </p:val>
                                        </p:tav>
                                      </p:tavLst>
                                    </p:anim>
                                    <p:anim calcmode="lin" valueType="num">
                                      <p:cBhvr>
                                        <p:cTn id="49" dur="1000" fill="hold"/>
                                        <p:tgtEl>
                                          <p:spTgt spid="395"/>
                                        </p:tgtEl>
                                        <p:attrNameLst>
                                          <p:attrName>ppt_h</p:attrName>
                                        </p:attrNameLst>
                                      </p:cBhvr>
                                      <p:tavLst>
                                        <p:tav tm="0">
                                          <p:val>
                                            <p:fltVal val="0"/>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Class="entr" nodeType="clickEffect" presetSubtype="8" presetID="2" grpId="10" fill="hold">
                                  <p:stCondLst>
                                    <p:cond delay="0"/>
                                  </p:stCondLst>
                                  <p:iterate type="el" backwards="0">
                                    <p:tmAbs val="0"/>
                                  </p:iterate>
                                  <p:childTnLst>
                                    <p:set>
                                      <p:cBhvr>
                                        <p:cTn id="53" fill="hold"/>
                                        <p:tgtEl>
                                          <p:spTgt spid="394"/>
                                        </p:tgtEl>
                                        <p:attrNameLst>
                                          <p:attrName>style.visibility</p:attrName>
                                        </p:attrNameLst>
                                      </p:cBhvr>
                                      <p:to>
                                        <p:strVal val="visible"/>
                                      </p:to>
                                    </p:set>
                                    <p:anim calcmode="lin" valueType="num">
                                      <p:cBhvr>
                                        <p:cTn id="54" dur="500" fill="hold"/>
                                        <p:tgtEl>
                                          <p:spTgt spid="394"/>
                                        </p:tgtEl>
                                        <p:attrNameLst>
                                          <p:attrName>ppt_x</p:attrName>
                                        </p:attrNameLst>
                                      </p:cBhvr>
                                      <p:tavLst>
                                        <p:tav tm="0">
                                          <p:val>
                                            <p:strVal val="0-#ppt_w/2"/>
                                          </p:val>
                                        </p:tav>
                                        <p:tav tm="100000">
                                          <p:val>
                                            <p:strVal val="#ppt_x"/>
                                          </p:val>
                                        </p:tav>
                                      </p:tavLst>
                                    </p:anim>
                                    <p:anim calcmode="lin" valueType="num">
                                      <p:cBhvr>
                                        <p:cTn id="55" dur="500" fill="hold"/>
                                        <p:tgtEl>
                                          <p:spTgt spid="3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88" grpId="3"/>
      <p:bldP build="whole" bldLvl="1" animBg="1" rev="0" advAuto="0" spid="387" grpId="2"/>
      <p:bldP build="whole" bldLvl="1" animBg="1" rev="0" advAuto="0" spid="390" grpId="5"/>
      <p:bldP build="whole" bldLvl="1" animBg="1" rev="0" advAuto="0" spid="391" grpId="6"/>
      <p:bldP build="whole" bldLvl="1" animBg="1" rev="0" advAuto="0" spid="393" grpId="8"/>
      <p:bldP build="whole" bldLvl="1" animBg="1" rev="0" advAuto="0" spid="392" grpId="7"/>
      <p:bldP build="whole" bldLvl="1" animBg="1" rev="0" advAuto="0" spid="395" grpId="9"/>
      <p:bldP build="whole" bldLvl="1" animBg="1" rev="0" advAuto="0" spid="386" grpId="1"/>
      <p:bldP build="whole" bldLvl="1" animBg="1" rev="0" advAuto="0" spid="394" grpId="10"/>
      <p:bldP build="whole" bldLvl="1" animBg="1" rev="0" advAuto="0" spid="389" grpId="4"/>
    </p:bldLst>
  </p:timing>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407" name="Group"/>
          <p:cNvGrpSpPr/>
          <p:nvPr/>
        </p:nvGrpSpPr>
        <p:grpSpPr>
          <a:xfrm>
            <a:off x="278069" y="7856222"/>
            <a:ext cx="8951657" cy="1377159"/>
            <a:chOff x="0" y="0"/>
            <a:chExt cx="8951655" cy="1377157"/>
          </a:xfrm>
        </p:grpSpPr>
        <p:grpSp>
          <p:nvGrpSpPr>
            <p:cNvPr id="403" name="Group"/>
            <p:cNvGrpSpPr/>
            <p:nvPr/>
          </p:nvGrpSpPr>
          <p:grpSpPr>
            <a:xfrm>
              <a:off x="0" y="52613"/>
              <a:ext cx="8951656" cy="1270001"/>
              <a:chOff x="0" y="0"/>
              <a:chExt cx="8951655" cy="1270000"/>
            </a:xfrm>
          </p:grpSpPr>
          <p:sp>
            <p:nvSpPr>
              <p:cNvPr id="399"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00"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01"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02"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04"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05"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06"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416" name="Group"/>
          <p:cNvGrpSpPr/>
          <p:nvPr/>
        </p:nvGrpSpPr>
        <p:grpSpPr>
          <a:xfrm>
            <a:off x="15218779" y="7856222"/>
            <a:ext cx="8951657" cy="1377159"/>
            <a:chOff x="0" y="0"/>
            <a:chExt cx="8951655" cy="1377157"/>
          </a:xfrm>
        </p:grpSpPr>
        <p:grpSp>
          <p:nvGrpSpPr>
            <p:cNvPr id="412" name="Group"/>
            <p:cNvGrpSpPr/>
            <p:nvPr/>
          </p:nvGrpSpPr>
          <p:grpSpPr>
            <a:xfrm>
              <a:off x="0" y="52613"/>
              <a:ext cx="8951656" cy="1270001"/>
              <a:chOff x="0" y="0"/>
              <a:chExt cx="8951655" cy="1270000"/>
            </a:xfrm>
          </p:grpSpPr>
          <p:sp>
            <p:nvSpPr>
              <p:cNvPr id="408"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09"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10"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11"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13"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14"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15"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417" name="LLM Terminology"/>
          <p:cNvSpPr txBox="1"/>
          <p:nvPr>
            <p:ph type="title"/>
          </p:nvPr>
        </p:nvSpPr>
        <p:spPr>
          <a:prstGeom prst="rect">
            <a:avLst/>
          </a:prstGeom>
        </p:spPr>
        <p:txBody>
          <a:bodyPr/>
          <a:lstStyle/>
          <a:p>
            <a:pPr/>
            <a:r>
              <a:t>LLM Terminology</a:t>
            </a:r>
          </a:p>
        </p:txBody>
      </p:sp>
      <p:pic>
        <p:nvPicPr>
          <p:cNvPr id="418"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419"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420"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421"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422"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423"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424"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425"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426"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427" name="the"/>
          <p:cNvSpPr txBox="1"/>
          <p:nvPr/>
        </p:nvSpPr>
        <p:spPr>
          <a:xfrm>
            <a:off x="15665780" y="6679403"/>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428" name="worst"/>
          <p:cNvSpPr txBox="1"/>
          <p:nvPr/>
        </p:nvSpPr>
        <p:spPr>
          <a:xfrm>
            <a:off x="15573069" y="6679404"/>
            <a:ext cx="188912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worst</a:t>
            </a:r>
          </a:p>
        </p:txBody>
      </p:sp>
      <p:sp>
        <p:nvSpPr>
          <p:cNvPr id="429" name="Calculator"/>
          <p:cNvSpPr/>
          <p:nvPr/>
        </p:nvSpPr>
        <p:spPr>
          <a:xfrm>
            <a:off x="12228023" y="7045298"/>
            <a:ext cx="1021345" cy="14456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22" y="0"/>
                </a:moveTo>
                <a:cubicBezTo>
                  <a:pt x="681" y="0"/>
                  <a:pt x="0" y="481"/>
                  <a:pt x="0" y="1075"/>
                </a:cubicBezTo>
                <a:lnTo>
                  <a:pt x="0" y="20525"/>
                </a:lnTo>
                <a:cubicBezTo>
                  <a:pt x="0" y="21119"/>
                  <a:pt x="681" y="21600"/>
                  <a:pt x="1522" y="21600"/>
                </a:cubicBezTo>
                <a:lnTo>
                  <a:pt x="20081" y="21600"/>
                </a:lnTo>
                <a:cubicBezTo>
                  <a:pt x="20922" y="21600"/>
                  <a:pt x="21600" y="21119"/>
                  <a:pt x="21600" y="20525"/>
                </a:cubicBezTo>
                <a:lnTo>
                  <a:pt x="21600" y="1075"/>
                </a:lnTo>
                <a:cubicBezTo>
                  <a:pt x="21592" y="481"/>
                  <a:pt x="20912" y="0"/>
                  <a:pt x="20071" y="0"/>
                </a:cubicBezTo>
                <a:lnTo>
                  <a:pt x="1522" y="0"/>
                </a:lnTo>
                <a:close/>
                <a:moveTo>
                  <a:pt x="2866" y="1696"/>
                </a:moveTo>
                <a:lnTo>
                  <a:pt x="18734" y="1696"/>
                </a:lnTo>
                <a:cubicBezTo>
                  <a:pt x="19017" y="1696"/>
                  <a:pt x="19254" y="1857"/>
                  <a:pt x="19254" y="2062"/>
                </a:cubicBezTo>
                <a:lnTo>
                  <a:pt x="19254" y="4985"/>
                </a:lnTo>
                <a:cubicBezTo>
                  <a:pt x="19254" y="5185"/>
                  <a:pt x="19024" y="5351"/>
                  <a:pt x="18734" y="5351"/>
                </a:cubicBezTo>
                <a:lnTo>
                  <a:pt x="2866" y="5351"/>
                </a:lnTo>
                <a:cubicBezTo>
                  <a:pt x="2583" y="5351"/>
                  <a:pt x="2348" y="5190"/>
                  <a:pt x="2348" y="4985"/>
                </a:cubicBezTo>
                <a:lnTo>
                  <a:pt x="2348" y="2062"/>
                </a:lnTo>
                <a:cubicBezTo>
                  <a:pt x="2348" y="1862"/>
                  <a:pt x="2576" y="1696"/>
                  <a:pt x="2866" y="1696"/>
                </a:cubicBezTo>
                <a:close/>
                <a:moveTo>
                  <a:pt x="17580" y="6615"/>
                </a:moveTo>
                <a:cubicBezTo>
                  <a:pt x="17771" y="6615"/>
                  <a:pt x="17924" y="6723"/>
                  <a:pt x="17924" y="6858"/>
                </a:cubicBezTo>
                <a:cubicBezTo>
                  <a:pt x="17924" y="6993"/>
                  <a:pt x="17771" y="7101"/>
                  <a:pt x="17580" y="7101"/>
                </a:cubicBezTo>
                <a:cubicBezTo>
                  <a:pt x="17389" y="7106"/>
                  <a:pt x="17236" y="6993"/>
                  <a:pt x="17236" y="6858"/>
                </a:cubicBezTo>
                <a:cubicBezTo>
                  <a:pt x="17236" y="6723"/>
                  <a:pt x="17389" y="6615"/>
                  <a:pt x="17580" y="6615"/>
                </a:cubicBezTo>
                <a:close/>
                <a:moveTo>
                  <a:pt x="2890" y="6674"/>
                </a:moveTo>
                <a:lnTo>
                  <a:pt x="5121" y="6674"/>
                </a:lnTo>
                <a:cubicBezTo>
                  <a:pt x="5419" y="6674"/>
                  <a:pt x="5663" y="6847"/>
                  <a:pt x="5663" y="7057"/>
                </a:cubicBezTo>
                <a:lnTo>
                  <a:pt x="5663" y="8073"/>
                </a:lnTo>
                <a:cubicBezTo>
                  <a:pt x="5663" y="8284"/>
                  <a:pt x="5419" y="8456"/>
                  <a:pt x="5121" y="8456"/>
                </a:cubicBezTo>
                <a:lnTo>
                  <a:pt x="2890" y="8456"/>
                </a:lnTo>
                <a:cubicBezTo>
                  <a:pt x="2592" y="8456"/>
                  <a:pt x="2348" y="8284"/>
                  <a:pt x="2348" y="8073"/>
                </a:cubicBezTo>
                <a:lnTo>
                  <a:pt x="2348" y="7057"/>
                </a:lnTo>
                <a:cubicBezTo>
                  <a:pt x="2348" y="6847"/>
                  <a:pt x="2592" y="6674"/>
                  <a:pt x="2890" y="6674"/>
                </a:cubicBezTo>
                <a:close/>
                <a:moveTo>
                  <a:pt x="7400" y="6674"/>
                </a:moveTo>
                <a:lnTo>
                  <a:pt x="9669" y="6674"/>
                </a:lnTo>
                <a:cubicBezTo>
                  <a:pt x="9967" y="6674"/>
                  <a:pt x="10211" y="6847"/>
                  <a:pt x="10211" y="7057"/>
                </a:cubicBezTo>
                <a:lnTo>
                  <a:pt x="10211" y="8073"/>
                </a:lnTo>
                <a:cubicBezTo>
                  <a:pt x="10211" y="8284"/>
                  <a:pt x="9967" y="8456"/>
                  <a:pt x="9669" y="8456"/>
                </a:cubicBezTo>
                <a:lnTo>
                  <a:pt x="7400" y="8456"/>
                </a:lnTo>
                <a:cubicBezTo>
                  <a:pt x="7102" y="8456"/>
                  <a:pt x="6858" y="8284"/>
                  <a:pt x="6858" y="8073"/>
                </a:cubicBezTo>
                <a:lnTo>
                  <a:pt x="6858" y="7057"/>
                </a:lnTo>
                <a:cubicBezTo>
                  <a:pt x="6858" y="6847"/>
                  <a:pt x="7102" y="6674"/>
                  <a:pt x="7400" y="6674"/>
                </a:cubicBezTo>
                <a:close/>
                <a:moveTo>
                  <a:pt x="11924" y="6674"/>
                </a:moveTo>
                <a:lnTo>
                  <a:pt x="14195" y="6674"/>
                </a:lnTo>
                <a:cubicBezTo>
                  <a:pt x="14493" y="6674"/>
                  <a:pt x="14738" y="6847"/>
                  <a:pt x="14738" y="7057"/>
                </a:cubicBezTo>
                <a:lnTo>
                  <a:pt x="14738" y="8073"/>
                </a:lnTo>
                <a:cubicBezTo>
                  <a:pt x="14738" y="8284"/>
                  <a:pt x="14493" y="8456"/>
                  <a:pt x="14195" y="8456"/>
                </a:cubicBezTo>
                <a:lnTo>
                  <a:pt x="11924" y="8456"/>
                </a:lnTo>
                <a:cubicBezTo>
                  <a:pt x="11626" y="8456"/>
                  <a:pt x="11382" y="8284"/>
                  <a:pt x="11382" y="8073"/>
                </a:cubicBezTo>
                <a:lnTo>
                  <a:pt x="11382" y="7057"/>
                </a:lnTo>
                <a:cubicBezTo>
                  <a:pt x="11382" y="6847"/>
                  <a:pt x="11626" y="6674"/>
                  <a:pt x="11924" y="6674"/>
                </a:cubicBezTo>
                <a:close/>
                <a:moveTo>
                  <a:pt x="16433" y="7290"/>
                </a:moveTo>
                <a:lnTo>
                  <a:pt x="18743" y="7290"/>
                </a:lnTo>
                <a:lnTo>
                  <a:pt x="18743" y="7685"/>
                </a:lnTo>
                <a:lnTo>
                  <a:pt x="16433" y="7685"/>
                </a:lnTo>
                <a:lnTo>
                  <a:pt x="16433" y="7290"/>
                </a:lnTo>
                <a:close/>
                <a:moveTo>
                  <a:pt x="17580" y="7867"/>
                </a:moveTo>
                <a:cubicBezTo>
                  <a:pt x="17771" y="7867"/>
                  <a:pt x="17924" y="7975"/>
                  <a:pt x="17924" y="8110"/>
                </a:cubicBezTo>
                <a:cubicBezTo>
                  <a:pt x="17924" y="8245"/>
                  <a:pt x="17771" y="8353"/>
                  <a:pt x="17580" y="8353"/>
                </a:cubicBezTo>
                <a:cubicBezTo>
                  <a:pt x="17389" y="8353"/>
                  <a:pt x="17236" y="8245"/>
                  <a:pt x="17236" y="8110"/>
                </a:cubicBezTo>
                <a:cubicBezTo>
                  <a:pt x="17236" y="7975"/>
                  <a:pt x="17389" y="7867"/>
                  <a:pt x="17580" y="7867"/>
                </a:cubicBezTo>
                <a:close/>
                <a:moveTo>
                  <a:pt x="2890" y="9580"/>
                </a:moveTo>
                <a:lnTo>
                  <a:pt x="5121" y="9580"/>
                </a:lnTo>
                <a:cubicBezTo>
                  <a:pt x="5419" y="9580"/>
                  <a:pt x="5663" y="9752"/>
                  <a:pt x="5663" y="9963"/>
                </a:cubicBezTo>
                <a:lnTo>
                  <a:pt x="5663" y="10979"/>
                </a:lnTo>
                <a:cubicBezTo>
                  <a:pt x="5663" y="11189"/>
                  <a:pt x="5419" y="11362"/>
                  <a:pt x="5121" y="11362"/>
                </a:cubicBezTo>
                <a:lnTo>
                  <a:pt x="2890" y="11362"/>
                </a:lnTo>
                <a:cubicBezTo>
                  <a:pt x="2592" y="11362"/>
                  <a:pt x="2348" y="11189"/>
                  <a:pt x="2348" y="10979"/>
                </a:cubicBezTo>
                <a:lnTo>
                  <a:pt x="2348" y="9963"/>
                </a:lnTo>
                <a:cubicBezTo>
                  <a:pt x="2348" y="9752"/>
                  <a:pt x="2592" y="9580"/>
                  <a:pt x="2890" y="9580"/>
                </a:cubicBezTo>
                <a:close/>
                <a:moveTo>
                  <a:pt x="7400" y="9580"/>
                </a:moveTo>
                <a:lnTo>
                  <a:pt x="9669" y="9580"/>
                </a:lnTo>
                <a:cubicBezTo>
                  <a:pt x="9967" y="9580"/>
                  <a:pt x="10211" y="9752"/>
                  <a:pt x="10211" y="9963"/>
                </a:cubicBezTo>
                <a:lnTo>
                  <a:pt x="10211" y="10979"/>
                </a:lnTo>
                <a:cubicBezTo>
                  <a:pt x="10211" y="11189"/>
                  <a:pt x="9967" y="11362"/>
                  <a:pt x="9669" y="11362"/>
                </a:cubicBezTo>
                <a:lnTo>
                  <a:pt x="7400" y="11362"/>
                </a:lnTo>
                <a:cubicBezTo>
                  <a:pt x="7102" y="11362"/>
                  <a:pt x="6858" y="11189"/>
                  <a:pt x="6858" y="10979"/>
                </a:cubicBezTo>
                <a:lnTo>
                  <a:pt x="6858" y="9963"/>
                </a:lnTo>
                <a:cubicBezTo>
                  <a:pt x="6858" y="9752"/>
                  <a:pt x="7102" y="9580"/>
                  <a:pt x="7400" y="9580"/>
                </a:cubicBezTo>
                <a:close/>
                <a:moveTo>
                  <a:pt x="11924" y="9580"/>
                </a:moveTo>
                <a:lnTo>
                  <a:pt x="14195" y="9580"/>
                </a:lnTo>
                <a:cubicBezTo>
                  <a:pt x="14493" y="9580"/>
                  <a:pt x="14738" y="9752"/>
                  <a:pt x="14738" y="9963"/>
                </a:cubicBezTo>
                <a:lnTo>
                  <a:pt x="14738" y="10979"/>
                </a:lnTo>
                <a:cubicBezTo>
                  <a:pt x="14738" y="11189"/>
                  <a:pt x="14493" y="11362"/>
                  <a:pt x="14195" y="11362"/>
                </a:cubicBezTo>
                <a:lnTo>
                  <a:pt x="11924" y="11362"/>
                </a:lnTo>
                <a:cubicBezTo>
                  <a:pt x="11626" y="11362"/>
                  <a:pt x="11382" y="11189"/>
                  <a:pt x="11382" y="10979"/>
                </a:cubicBezTo>
                <a:lnTo>
                  <a:pt x="11382" y="9963"/>
                </a:lnTo>
                <a:cubicBezTo>
                  <a:pt x="11382" y="9752"/>
                  <a:pt x="11626" y="9580"/>
                  <a:pt x="11924" y="9580"/>
                </a:cubicBezTo>
                <a:close/>
                <a:moveTo>
                  <a:pt x="16969" y="9752"/>
                </a:moveTo>
                <a:lnTo>
                  <a:pt x="17587" y="10189"/>
                </a:lnTo>
                <a:lnTo>
                  <a:pt x="18208" y="9752"/>
                </a:lnTo>
                <a:lnTo>
                  <a:pt x="18598" y="10027"/>
                </a:lnTo>
                <a:lnTo>
                  <a:pt x="17979" y="10466"/>
                </a:lnTo>
                <a:lnTo>
                  <a:pt x="18598" y="10903"/>
                </a:lnTo>
                <a:lnTo>
                  <a:pt x="18199" y="11183"/>
                </a:lnTo>
                <a:lnTo>
                  <a:pt x="17580" y="10746"/>
                </a:lnTo>
                <a:lnTo>
                  <a:pt x="16961" y="11183"/>
                </a:lnTo>
                <a:lnTo>
                  <a:pt x="16572" y="10908"/>
                </a:lnTo>
                <a:lnTo>
                  <a:pt x="17191" y="10471"/>
                </a:lnTo>
                <a:lnTo>
                  <a:pt x="16572" y="10034"/>
                </a:lnTo>
                <a:lnTo>
                  <a:pt x="16969" y="9752"/>
                </a:lnTo>
                <a:close/>
                <a:moveTo>
                  <a:pt x="2890" y="12437"/>
                </a:moveTo>
                <a:lnTo>
                  <a:pt x="5121" y="12437"/>
                </a:lnTo>
                <a:cubicBezTo>
                  <a:pt x="5419" y="12437"/>
                  <a:pt x="5663" y="12609"/>
                  <a:pt x="5663" y="12820"/>
                </a:cubicBezTo>
                <a:lnTo>
                  <a:pt x="5663" y="13834"/>
                </a:lnTo>
                <a:cubicBezTo>
                  <a:pt x="5663" y="14045"/>
                  <a:pt x="5419" y="14219"/>
                  <a:pt x="5121" y="14219"/>
                </a:cubicBezTo>
                <a:lnTo>
                  <a:pt x="2890" y="14219"/>
                </a:lnTo>
                <a:cubicBezTo>
                  <a:pt x="2592" y="14219"/>
                  <a:pt x="2348" y="14045"/>
                  <a:pt x="2348" y="13834"/>
                </a:cubicBezTo>
                <a:lnTo>
                  <a:pt x="2348" y="12820"/>
                </a:lnTo>
                <a:cubicBezTo>
                  <a:pt x="2348" y="12609"/>
                  <a:pt x="2592" y="12437"/>
                  <a:pt x="2890" y="12437"/>
                </a:cubicBezTo>
                <a:close/>
                <a:moveTo>
                  <a:pt x="7400" y="12437"/>
                </a:moveTo>
                <a:lnTo>
                  <a:pt x="9669" y="12437"/>
                </a:lnTo>
                <a:cubicBezTo>
                  <a:pt x="9967" y="12437"/>
                  <a:pt x="10211" y="12609"/>
                  <a:pt x="10211" y="12820"/>
                </a:cubicBezTo>
                <a:lnTo>
                  <a:pt x="10211" y="13834"/>
                </a:lnTo>
                <a:cubicBezTo>
                  <a:pt x="10211" y="14045"/>
                  <a:pt x="9967" y="14219"/>
                  <a:pt x="9669" y="14219"/>
                </a:cubicBezTo>
                <a:lnTo>
                  <a:pt x="7400" y="14219"/>
                </a:lnTo>
                <a:cubicBezTo>
                  <a:pt x="7102" y="14219"/>
                  <a:pt x="6858" y="14045"/>
                  <a:pt x="6858" y="13834"/>
                </a:cubicBezTo>
                <a:lnTo>
                  <a:pt x="6858" y="12820"/>
                </a:lnTo>
                <a:cubicBezTo>
                  <a:pt x="6858" y="12609"/>
                  <a:pt x="7102" y="12437"/>
                  <a:pt x="7400" y="12437"/>
                </a:cubicBezTo>
                <a:close/>
                <a:moveTo>
                  <a:pt x="11924" y="12437"/>
                </a:moveTo>
                <a:lnTo>
                  <a:pt x="14195" y="12437"/>
                </a:lnTo>
                <a:cubicBezTo>
                  <a:pt x="14493" y="12437"/>
                  <a:pt x="14738" y="12609"/>
                  <a:pt x="14738" y="12820"/>
                </a:cubicBezTo>
                <a:lnTo>
                  <a:pt x="14738" y="13834"/>
                </a:lnTo>
                <a:cubicBezTo>
                  <a:pt x="14738" y="14045"/>
                  <a:pt x="14493" y="14219"/>
                  <a:pt x="14195" y="14219"/>
                </a:cubicBezTo>
                <a:lnTo>
                  <a:pt x="11924" y="14219"/>
                </a:lnTo>
                <a:cubicBezTo>
                  <a:pt x="11626" y="14219"/>
                  <a:pt x="11382" y="14045"/>
                  <a:pt x="11382" y="13834"/>
                </a:cubicBezTo>
                <a:lnTo>
                  <a:pt x="11382" y="12820"/>
                </a:lnTo>
                <a:cubicBezTo>
                  <a:pt x="11382" y="12609"/>
                  <a:pt x="11626" y="12437"/>
                  <a:pt x="11924" y="12437"/>
                </a:cubicBezTo>
                <a:close/>
                <a:moveTo>
                  <a:pt x="16426" y="13127"/>
                </a:moveTo>
                <a:lnTo>
                  <a:pt x="18734" y="13127"/>
                </a:lnTo>
                <a:lnTo>
                  <a:pt x="18734" y="13522"/>
                </a:lnTo>
                <a:lnTo>
                  <a:pt x="16426" y="13522"/>
                </a:lnTo>
                <a:lnTo>
                  <a:pt x="16426" y="13127"/>
                </a:lnTo>
                <a:close/>
                <a:moveTo>
                  <a:pt x="2890" y="15292"/>
                </a:moveTo>
                <a:lnTo>
                  <a:pt x="5121" y="15292"/>
                </a:lnTo>
                <a:cubicBezTo>
                  <a:pt x="5419" y="15292"/>
                  <a:pt x="5663" y="15466"/>
                  <a:pt x="5663" y="15677"/>
                </a:cubicBezTo>
                <a:lnTo>
                  <a:pt x="5663" y="16691"/>
                </a:lnTo>
                <a:cubicBezTo>
                  <a:pt x="5663" y="16902"/>
                  <a:pt x="5419" y="17074"/>
                  <a:pt x="5121" y="17074"/>
                </a:cubicBezTo>
                <a:lnTo>
                  <a:pt x="2890" y="17074"/>
                </a:lnTo>
                <a:cubicBezTo>
                  <a:pt x="2592" y="17074"/>
                  <a:pt x="2348" y="16902"/>
                  <a:pt x="2348" y="16691"/>
                </a:cubicBezTo>
                <a:lnTo>
                  <a:pt x="2348" y="15677"/>
                </a:lnTo>
                <a:cubicBezTo>
                  <a:pt x="2348" y="15466"/>
                  <a:pt x="2592" y="15292"/>
                  <a:pt x="2890" y="15292"/>
                </a:cubicBezTo>
                <a:close/>
                <a:moveTo>
                  <a:pt x="7400" y="15292"/>
                </a:moveTo>
                <a:lnTo>
                  <a:pt x="9669" y="15292"/>
                </a:lnTo>
                <a:cubicBezTo>
                  <a:pt x="9967" y="15292"/>
                  <a:pt x="10211" y="15466"/>
                  <a:pt x="10211" y="15677"/>
                </a:cubicBezTo>
                <a:lnTo>
                  <a:pt x="10211" y="16691"/>
                </a:lnTo>
                <a:cubicBezTo>
                  <a:pt x="10211" y="16902"/>
                  <a:pt x="9967" y="17074"/>
                  <a:pt x="9669" y="17074"/>
                </a:cubicBezTo>
                <a:lnTo>
                  <a:pt x="7400" y="17074"/>
                </a:lnTo>
                <a:cubicBezTo>
                  <a:pt x="7102" y="17074"/>
                  <a:pt x="6858" y="16902"/>
                  <a:pt x="6858" y="16691"/>
                </a:cubicBezTo>
                <a:lnTo>
                  <a:pt x="6858" y="15677"/>
                </a:lnTo>
                <a:cubicBezTo>
                  <a:pt x="6858" y="15466"/>
                  <a:pt x="7102" y="15292"/>
                  <a:pt x="7400" y="15292"/>
                </a:cubicBezTo>
                <a:close/>
                <a:moveTo>
                  <a:pt x="11924" y="15292"/>
                </a:moveTo>
                <a:lnTo>
                  <a:pt x="14195" y="15292"/>
                </a:lnTo>
                <a:cubicBezTo>
                  <a:pt x="14493" y="15292"/>
                  <a:pt x="14738" y="15466"/>
                  <a:pt x="14738" y="15677"/>
                </a:cubicBezTo>
                <a:lnTo>
                  <a:pt x="14738" y="16691"/>
                </a:lnTo>
                <a:cubicBezTo>
                  <a:pt x="14738" y="16902"/>
                  <a:pt x="14493" y="17074"/>
                  <a:pt x="14195" y="17074"/>
                </a:cubicBezTo>
                <a:lnTo>
                  <a:pt x="11924" y="17074"/>
                </a:lnTo>
                <a:cubicBezTo>
                  <a:pt x="11626" y="17074"/>
                  <a:pt x="11382" y="16902"/>
                  <a:pt x="11382" y="16691"/>
                </a:cubicBezTo>
                <a:lnTo>
                  <a:pt x="11382" y="15677"/>
                </a:lnTo>
                <a:cubicBezTo>
                  <a:pt x="11382" y="15466"/>
                  <a:pt x="11626" y="15292"/>
                  <a:pt x="11924" y="15292"/>
                </a:cubicBezTo>
                <a:close/>
                <a:moveTo>
                  <a:pt x="17305" y="15368"/>
                </a:moveTo>
                <a:lnTo>
                  <a:pt x="17864" y="15368"/>
                </a:lnTo>
                <a:lnTo>
                  <a:pt x="17864" y="15984"/>
                </a:lnTo>
                <a:lnTo>
                  <a:pt x="18734" y="15984"/>
                </a:lnTo>
                <a:lnTo>
                  <a:pt x="18734" y="16379"/>
                </a:lnTo>
                <a:lnTo>
                  <a:pt x="17864" y="16379"/>
                </a:lnTo>
                <a:lnTo>
                  <a:pt x="17864" y="17000"/>
                </a:lnTo>
                <a:lnTo>
                  <a:pt x="17305" y="17000"/>
                </a:lnTo>
                <a:lnTo>
                  <a:pt x="17305" y="16379"/>
                </a:lnTo>
                <a:lnTo>
                  <a:pt x="16433" y="16379"/>
                </a:lnTo>
                <a:lnTo>
                  <a:pt x="16433" y="15984"/>
                </a:lnTo>
                <a:lnTo>
                  <a:pt x="17305" y="15984"/>
                </a:lnTo>
                <a:lnTo>
                  <a:pt x="17305" y="15368"/>
                </a:lnTo>
                <a:close/>
                <a:moveTo>
                  <a:pt x="2897" y="18144"/>
                </a:moveTo>
                <a:lnTo>
                  <a:pt x="9669" y="18144"/>
                </a:lnTo>
                <a:cubicBezTo>
                  <a:pt x="9967" y="18144"/>
                  <a:pt x="10211" y="18316"/>
                  <a:pt x="10211" y="18527"/>
                </a:cubicBezTo>
                <a:lnTo>
                  <a:pt x="10211" y="19543"/>
                </a:lnTo>
                <a:cubicBezTo>
                  <a:pt x="10211" y="19754"/>
                  <a:pt x="9967" y="19926"/>
                  <a:pt x="9669" y="19926"/>
                </a:cubicBezTo>
                <a:lnTo>
                  <a:pt x="2897" y="19926"/>
                </a:lnTo>
                <a:cubicBezTo>
                  <a:pt x="2599" y="19926"/>
                  <a:pt x="2355" y="19754"/>
                  <a:pt x="2355" y="19543"/>
                </a:cubicBezTo>
                <a:lnTo>
                  <a:pt x="2355" y="18527"/>
                </a:lnTo>
                <a:cubicBezTo>
                  <a:pt x="2355" y="18316"/>
                  <a:pt x="2599" y="18144"/>
                  <a:pt x="2897" y="18144"/>
                </a:cubicBezTo>
                <a:close/>
                <a:moveTo>
                  <a:pt x="11924" y="18144"/>
                </a:moveTo>
                <a:lnTo>
                  <a:pt x="14195" y="18144"/>
                </a:lnTo>
                <a:cubicBezTo>
                  <a:pt x="14493" y="18144"/>
                  <a:pt x="14738" y="18316"/>
                  <a:pt x="14738" y="18527"/>
                </a:cubicBezTo>
                <a:lnTo>
                  <a:pt x="14738" y="19543"/>
                </a:lnTo>
                <a:cubicBezTo>
                  <a:pt x="14738" y="19754"/>
                  <a:pt x="14493" y="19926"/>
                  <a:pt x="14195" y="19926"/>
                </a:cubicBezTo>
                <a:lnTo>
                  <a:pt x="11924" y="19926"/>
                </a:lnTo>
                <a:cubicBezTo>
                  <a:pt x="11626" y="19926"/>
                  <a:pt x="11382" y="19754"/>
                  <a:pt x="11382" y="19543"/>
                </a:cubicBezTo>
                <a:lnTo>
                  <a:pt x="11382" y="18527"/>
                </a:lnTo>
                <a:cubicBezTo>
                  <a:pt x="11382" y="18316"/>
                  <a:pt x="11626" y="18144"/>
                  <a:pt x="11924" y="18144"/>
                </a:cubicBezTo>
                <a:close/>
                <a:moveTo>
                  <a:pt x="16426" y="18517"/>
                </a:moveTo>
                <a:lnTo>
                  <a:pt x="18734" y="18517"/>
                </a:lnTo>
                <a:lnTo>
                  <a:pt x="18734" y="18910"/>
                </a:lnTo>
                <a:lnTo>
                  <a:pt x="16426" y="18910"/>
                </a:lnTo>
                <a:lnTo>
                  <a:pt x="16426" y="18517"/>
                </a:lnTo>
                <a:close/>
                <a:moveTo>
                  <a:pt x="16426" y="19165"/>
                </a:moveTo>
                <a:lnTo>
                  <a:pt x="18734" y="19165"/>
                </a:lnTo>
                <a:lnTo>
                  <a:pt x="18734" y="19558"/>
                </a:lnTo>
                <a:lnTo>
                  <a:pt x="16426" y="19558"/>
                </a:lnTo>
                <a:lnTo>
                  <a:pt x="16426" y="19165"/>
                </a:lnTo>
                <a:close/>
              </a:path>
            </a:pathLst>
          </a:custGeom>
          <a:solidFill>
            <a:schemeClr val="accent4">
              <a:hueOff val="-461056"/>
              <a:satOff val="4338"/>
              <a:lumOff val="-10225"/>
            </a:schemeClr>
          </a:solidFill>
          <a:ln w="12700">
            <a:miter lim="400000"/>
          </a:ln>
        </p:spPr>
        <p:txBody>
          <a:bodyPr lIns="71437" tIns="71437" rIns="71437" bIns="71437" anchor="ctr"/>
          <a:lstStyle/>
          <a:p>
            <a:pPr>
              <a:defRPr sz="5000"/>
            </a:pPr>
          </a:p>
        </p:txBody>
      </p:sp>
      <p:sp>
        <p:nvSpPr>
          <p:cNvPr id="430" name="Stateless"/>
          <p:cNvSpPr txBox="1"/>
          <p:nvPr/>
        </p:nvSpPr>
        <p:spPr>
          <a:xfrm>
            <a:off x="11073707" y="4530116"/>
            <a:ext cx="3855441" cy="11461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sz="6400"/>
            </a:lvl1pPr>
          </a:lstStyle>
          <a:p>
            <a:pPr/>
            <a:r>
              <a:t>Stateless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path" nodeType="clickEffect" presetSubtype="0" presetID="-1" grpId="1" accel="50000" decel="50000" fill="hold">
                                  <p:stCondLst>
                                    <p:cond delay="0"/>
                                  </p:stCondLst>
                                  <p:childTnLst>
                                    <p:animMotion path="M 0.000000 0.000000 L -0.240082 0.000000" origin="layout" pathEditMode="relative">
                                      <p:cBhvr>
                                        <p:cTn id="6" dur="500" fill="hold"/>
                                        <p:tgtEl>
                                          <p:spTgt spid="427"/>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Class="entr" nodeType="clickEffect" presetSubtype="16" presetID="23" grpId="2" fill="hold">
                                  <p:stCondLst>
                                    <p:cond delay="0"/>
                                  </p:stCondLst>
                                  <p:iterate type="el" backwards="0">
                                    <p:tmAbs val="0"/>
                                  </p:iterate>
                                  <p:childTnLst>
                                    <p:set>
                                      <p:cBhvr>
                                        <p:cTn id="10" fill="hold"/>
                                        <p:tgtEl>
                                          <p:spTgt spid="429"/>
                                        </p:tgtEl>
                                        <p:attrNameLst>
                                          <p:attrName>style.visibility</p:attrName>
                                        </p:attrNameLst>
                                      </p:cBhvr>
                                      <p:to>
                                        <p:strVal val="visible"/>
                                      </p:to>
                                    </p:set>
                                    <p:anim calcmode="lin" valueType="num">
                                      <p:cBhvr>
                                        <p:cTn id="11" dur="1000" fill="hold"/>
                                        <p:tgtEl>
                                          <p:spTgt spid="429"/>
                                        </p:tgtEl>
                                        <p:attrNameLst>
                                          <p:attrName>ppt_w</p:attrName>
                                        </p:attrNameLst>
                                      </p:cBhvr>
                                      <p:tavLst>
                                        <p:tav tm="0">
                                          <p:val>
                                            <p:fltVal val="0"/>
                                          </p:val>
                                        </p:tav>
                                        <p:tav tm="100000">
                                          <p:val>
                                            <p:strVal val="#ppt_w"/>
                                          </p:val>
                                        </p:tav>
                                      </p:tavLst>
                                    </p:anim>
                                    <p:anim calcmode="lin" valueType="num">
                                      <p:cBhvr>
                                        <p:cTn id="12" dur="1000" fill="hold"/>
                                        <p:tgtEl>
                                          <p:spTgt spid="429"/>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8" presetID="2" grpId="3" fill="hold">
                                  <p:stCondLst>
                                    <p:cond delay="0"/>
                                  </p:stCondLst>
                                  <p:iterate type="el" backwards="0">
                                    <p:tmAbs val="0"/>
                                  </p:iterate>
                                  <p:childTnLst>
                                    <p:set>
                                      <p:cBhvr>
                                        <p:cTn id="16" fill="hold"/>
                                        <p:tgtEl>
                                          <p:spTgt spid="428"/>
                                        </p:tgtEl>
                                        <p:attrNameLst>
                                          <p:attrName>style.visibility</p:attrName>
                                        </p:attrNameLst>
                                      </p:cBhvr>
                                      <p:to>
                                        <p:strVal val="visible"/>
                                      </p:to>
                                    </p:set>
                                    <p:anim calcmode="lin" valueType="num">
                                      <p:cBhvr>
                                        <p:cTn id="17" dur="500" fill="hold"/>
                                        <p:tgtEl>
                                          <p:spTgt spid="428"/>
                                        </p:tgtEl>
                                        <p:attrNameLst>
                                          <p:attrName>ppt_x</p:attrName>
                                        </p:attrNameLst>
                                      </p:cBhvr>
                                      <p:tavLst>
                                        <p:tav tm="0">
                                          <p:val>
                                            <p:strVal val="0-#ppt_w/2"/>
                                          </p:val>
                                        </p:tav>
                                        <p:tav tm="100000">
                                          <p:val>
                                            <p:strVal val="#ppt_x"/>
                                          </p:val>
                                        </p:tav>
                                      </p:tavLst>
                                    </p:anim>
                                    <p:anim calcmode="lin" valueType="num">
                                      <p:cBhvr>
                                        <p:cTn id="18" dur="500" fill="hold"/>
                                        <p:tgtEl>
                                          <p:spTgt spid="428"/>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Class="entr" nodeType="clickEffect" presetSubtype="16" presetID="23" grpId="4" fill="hold">
                                  <p:stCondLst>
                                    <p:cond delay="0"/>
                                  </p:stCondLst>
                                  <p:iterate type="el" backwards="0">
                                    <p:tmAbs val="0"/>
                                  </p:iterate>
                                  <p:childTnLst>
                                    <p:set>
                                      <p:cBhvr>
                                        <p:cTn id="22" fill="hold"/>
                                        <p:tgtEl>
                                          <p:spTgt spid="430"/>
                                        </p:tgtEl>
                                        <p:attrNameLst>
                                          <p:attrName>style.visibility</p:attrName>
                                        </p:attrNameLst>
                                      </p:cBhvr>
                                      <p:to>
                                        <p:strVal val="visible"/>
                                      </p:to>
                                    </p:set>
                                    <p:anim calcmode="lin" valueType="num">
                                      <p:cBhvr>
                                        <p:cTn id="23" dur="750" fill="hold"/>
                                        <p:tgtEl>
                                          <p:spTgt spid="430"/>
                                        </p:tgtEl>
                                        <p:attrNameLst>
                                          <p:attrName>ppt_w</p:attrName>
                                        </p:attrNameLst>
                                      </p:cBhvr>
                                      <p:tavLst>
                                        <p:tav tm="0">
                                          <p:val>
                                            <p:fltVal val="0"/>
                                          </p:val>
                                        </p:tav>
                                        <p:tav tm="100000">
                                          <p:val>
                                            <p:strVal val="#ppt_w"/>
                                          </p:val>
                                        </p:tav>
                                      </p:tavLst>
                                    </p:anim>
                                    <p:anim calcmode="lin" valueType="num">
                                      <p:cBhvr>
                                        <p:cTn id="24" dur="750" fill="hold"/>
                                        <p:tgtEl>
                                          <p:spTgt spid="43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28" grpId="3"/>
      <p:bldP build="whole" bldLvl="1" animBg="1" rev="0" advAuto="0" spid="429" grpId="2"/>
      <p:bldP build="whole" bldLvl="1" animBg="1" rev="0" advAuto="0" spid="430" grpId="4"/>
    </p:bldLst>
  </p:timing>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442" name="Group"/>
          <p:cNvGrpSpPr/>
          <p:nvPr/>
        </p:nvGrpSpPr>
        <p:grpSpPr>
          <a:xfrm>
            <a:off x="278069" y="7856222"/>
            <a:ext cx="8951657" cy="1377159"/>
            <a:chOff x="0" y="0"/>
            <a:chExt cx="8951655" cy="1377157"/>
          </a:xfrm>
        </p:grpSpPr>
        <p:grpSp>
          <p:nvGrpSpPr>
            <p:cNvPr id="438" name="Group"/>
            <p:cNvGrpSpPr/>
            <p:nvPr/>
          </p:nvGrpSpPr>
          <p:grpSpPr>
            <a:xfrm>
              <a:off x="0" y="52613"/>
              <a:ext cx="8951656" cy="1270001"/>
              <a:chOff x="0" y="0"/>
              <a:chExt cx="8951655" cy="1270000"/>
            </a:xfrm>
          </p:grpSpPr>
          <p:sp>
            <p:nvSpPr>
              <p:cNvPr id="434"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35"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36"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37"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39"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40"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41"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451" name="Group"/>
          <p:cNvGrpSpPr/>
          <p:nvPr/>
        </p:nvGrpSpPr>
        <p:grpSpPr>
          <a:xfrm>
            <a:off x="15218779" y="7856222"/>
            <a:ext cx="8951657" cy="1377159"/>
            <a:chOff x="0" y="0"/>
            <a:chExt cx="8951655" cy="1377157"/>
          </a:xfrm>
        </p:grpSpPr>
        <p:grpSp>
          <p:nvGrpSpPr>
            <p:cNvPr id="447" name="Group"/>
            <p:cNvGrpSpPr/>
            <p:nvPr/>
          </p:nvGrpSpPr>
          <p:grpSpPr>
            <a:xfrm>
              <a:off x="0" y="52613"/>
              <a:ext cx="8951656" cy="1270001"/>
              <a:chOff x="0" y="0"/>
              <a:chExt cx="8951655" cy="1270000"/>
            </a:xfrm>
          </p:grpSpPr>
          <p:sp>
            <p:nvSpPr>
              <p:cNvPr id="443"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44"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45"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46"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48"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49"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50"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452" name="LLM Terminology"/>
          <p:cNvSpPr txBox="1"/>
          <p:nvPr>
            <p:ph type="title"/>
          </p:nvPr>
        </p:nvSpPr>
        <p:spPr>
          <a:prstGeom prst="rect">
            <a:avLst/>
          </a:prstGeom>
        </p:spPr>
        <p:txBody>
          <a:bodyPr/>
          <a:lstStyle/>
          <a:p>
            <a:pPr/>
            <a:r>
              <a:t>LLM Terminology</a:t>
            </a:r>
          </a:p>
        </p:txBody>
      </p:sp>
      <p:pic>
        <p:nvPicPr>
          <p:cNvPr id="453"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454"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455"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456"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457"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458"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459"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460"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461"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462" name="the"/>
          <p:cNvSpPr txBox="1"/>
          <p:nvPr/>
        </p:nvSpPr>
        <p:spPr>
          <a:xfrm>
            <a:off x="15665780" y="6679403"/>
            <a:ext cx="114935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463" name="worst"/>
          <p:cNvSpPr txBox="1"/>
          <p:nvPr/>
        </p:nvSpPr>
        <p:spPr>
          <a:xfrm>
            <a:off x="15573069" y="6679404"/>
            <a:ext cx="188912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worst</a:t>
            </a:r>
          </a:p>
        </p:txBody>
      </p:sp>
      <p:sp>
        <p:nvSpPr>
          <p:cNvPr id="464" name="Bold Arrow"/>
          <p:cNvSpPr/>
          <p:nvPr/>
        </p:nvSpPr>
        <p:spPr>
          <a:xfrm rot="16200000">
            <a:off x="3801068" y="4818352"/>
            <a:ext cx="1287804" cy="6521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blipFill>
            <a:blip r:embed="rId4"/>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465" name="Prefill"/>
          <p:cNvSpPr txBox="1"/>
          <p:nvPr/>
        </p:nvSpPr>
        <p:spPr>
          <a:xfrm>
            <a:off x="3454687" y="3042478"/>
            <a:ext cx="198056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Prefill</a:t>
            </a:r>
          </a:p>
        </p:txBody>
      </p:sp>
      <p:sp>
        <p:nvSpPr>
          <p:cNvPr id="466" name="Bold Arrow"/>
          <p:cNvSpPr/>
          <p:nvPr/>
        </p:nvSpPr>
        <p:spPr>
          <a:xfrm rot="16200000">
            <a:off x="15873731" y="4894762"/>
            <a:ext cx="1287804" cy="6521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blipFill>
            <a:blip r:embed="rId4"/>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467" name="Decode / Token Generation"/>
          <p:cNvSpPr txBox="1"/>
          <p:nvPr/>
        </p:nvSpPr>
        <p:spPr>
          <a:xfrm>
            <a:off x="12351079" y="3118889"/>
            <a:ext cx="833310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Decode / Token Generation</a:t>
            </a:r>
          </a:p>
        </p:txBody>
      </p:sp>
      <p:sp>
        <p:nvSpPr>
          <p:cNvPr id="468" name="the"/>
          <p:cNvSpPr txBox="1"/>
          <p:nvPr/>
        </p:nvSpPr>
        <p:spPr>
          <a:xfrm>
            <a:off x="9937522"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469" name="KV cache"/>
          <p:cNvSpPr txBox="1"/>
          <p:nvPr/>
        </p:nvSpPr>
        <p:spPr>
          <a:xfrm>
            <a:off x="10417716" y="9721308"/>
            <a:ext cx="454538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spAutoFit/>
          </a:bodyPr>
          <a:lstStyle>
            <a:lvl1pPr>
              <a:defRPr sz="5000"/>
            </a:lvl1pPr>
          </a:lstStyle>
          <a:p>
            <a:pPr/>
            <a:r>
              <a:t>KV cache</a:t>
            </a:r>
          </a:p>
        </p:txBody>
      </p:sp>
      <p:sp>
        <p:nvSpPr>
          <p:cNvPr id="470" name="Calculator"/>
          <p:cNvSpPr/>
          <p:nvPr/>
        </p:nvSpPr>
        <p:spPr>
          <a:xfrm>
            <a:off x="12228023" y="7045298"/>
            <a:ext cx="1021345" cy="14456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22" y="0"/>
                </a:moveTo>
                <a:cubicBezTo>
                  <a:pt x="681" y="0"/>
                  <a:pt x="0" y="481"/>
                  <a:pt x="0" y="1075"/>
                </a:cubicBezTo>
                <a:lnTo>
                  <a:pt x="0" y="20525"/>
                </a:lnTo>
                <a:cubicBezTo>
                  <a:pt x="0" y="21119"/>
                  <a:pt x="681" y="21600"/>
                  <a:pt x="1522" y="21600"/>
                </a:cubicBezTo>
                <a:lnTo>
                  <a:pt x="20081" y="21600"/>
                </a:lnTo>
                <a:cubicBezTo>
                  <a:pt x="20922" y="21600"/>
                  <a:pt x="21600" y="21119"/>
                  <a:pt x="21600" y="20525"/>
                </a:cubicBezTo>
                <a:lnTo>
                  <a:pt x="21600" y="1075"/>
                </a:lnTo>
                <a:cubicBezTo>
                  <a:pt x="21592" y="481"/>
                  <a:pt x="20912" y="0"/>
                  <a:pt x="20071" y="0"/>
                </a:cubicBezTo>
                <a:lnTo>
                  <a:pt x="1522" y="0"/>
                </a:lnTo>
                <a:close/>
                <a:moveTo>
                  <a:pt x="2866" y="1696"/>
                </a:moveTo>
                <a:lnTo>
                  <a:pt x="18734" y="1696"/>
                </a:lnTo>
                <a:cubicBezTo>
                  <a:pt x="19017" y="1696"/>
                  <a:pt x="19254" y="1857"/>
                  <a:pt x="19254" y="2062"/>
                </a:cubicBezTo>
                <a:lnTo>
                  <a:pt x="19254" y="4985"/>
                </a:lnTo>
                <a:cubicBezTo>
                  <a:pt x="19254" y="5185"/>
                  <a:pt x="19024" y="5351"/>
                  <a:pt x="18734" y="5351"/>
                </a:cubicBezTo>
                <a:lnTo>
                  <a:pt x="2866" y="5351"/>
                </a:lnTo>
                <a:cubicBezTo>
                  <a:pt x="2583" y="5351"/>
                  <a:pt x="2348" y="5190"/>
                  <a:pt x="2348" y="4985"/>
                </a:cubicBezTo>
                <a:lnTo>
                  <a:pt x="2348" y="2062"/>
                </a:lnTo>
                <a:cubicBezTo>
                  <a:pt x="2348" y="1862"/>
                  <a:pt x="2576" y="1696"/>
                  <a:pt x="2866" y="1696"/>
                </a:cubicBezTo>
                <a:close/>
                <a:moveTo>
                  <a:pt x="17580" y="6615"/>
                </a:moveTo>
                <a:cubicBezTo>
                  <a:pt x="17771" y="6615"/>
                  <a:pt x="17924" y="6723"/>
                  <a:pt x="17924" y="6858"/>
                </a:cubicBezTo>
                <a:cubicBezTo>
                  <a:pt x="17924" y="6993"/>
                  <a:pt x="17771" y="7101"/>
                  <a:pt x="17580" y="7101"/>
                </a:cubicBezTo>
                <a:cubicBezTo>
                  <a:pt x="17389" y="7106"/>
                  <a:pt x="17236" y="6993"/>
                  <a:pt x="17236" y="6858"/>
                </a:cubicBezTo>
                <a:cubicBezTo>
                  <a:pt x="17236" y="6723"/>
                  <a:pt x="17389" y="6615"/>
                  <a:pt x="17580" y="6615"/>
                </a:cubicBezTo>
                <a:close/>
                <a:moveTo>
                  <a:pt x="2890" y="6674"/>
                </a:moveTo>
                <a:lnTo>
                  <a:pt x="5121" y="6674"/>
                </a:lnTo>
                <a:cubicBezTo>
                  <a:pt x="5419" y="6674"/>
                  <a:pt x="5663" y="6847"/>
                  <a:pt x="5663" y="7057"/>
                </a:cubicBezTo>
                <a:lnTo>
                  <a:pt x="5663" y="8073"/>
                </a:lnTo>
                <a:cubicBezTo>
                  <a:pt x="5663" y="8284"/>
                  <a:pt x="5419" y="8456"/>
                  <a:pt x="5121" y="8456"/>
                </a:cubicBezTo>
                <a:lnTo>
                  <a:pt x="2890" y="8456"/>
                </a:lnTo>
                <a:cubicBezTo>
                  <a:pt x="2592" y="8456"/>
                  <a:pt x="2348" y="8284"/>
                  <a:pt x="2348" y="8073"/>
                </a:cubicBezTo>
                <a:lnTo>
                  <a:pt x="2348" y="7057"/>
                </a:lnTo>
                <a:cubicBezTo>
                  <a:pt x="2348" y="6847"/>
                  <a:pt x="2592" y="6674"/>
                  <a:pt x="2890" y="6674"/>
                </a:cubicBezTo>
                <a:close/>
                <a:moveTo>
                  <a:pt x="7400" y="6674"/>
                </a:moveTo>
                <a:lnTo>
                  <a:pt x="9669" y="6674"/>
                </a:lnTo>
                <a:cubicBezTo>
                  <a:pt x="9967" y="6674"/>
                  <a:pt x="10211" y="6847"/>
                  <a:pt x="10211" y="7057"/>
                </a:cubicBezTo>
                <a:lnTo>
                  <a:pt x="10211" y="8073"/>
                </a:lnTo>
                <a:cubicBezTo>
                  <a:pt x="10211" y="8284"/>
                  <a:pt x="9967" y="8456"/>
                  <a:pt x="9669" y="8456"/>
                </a:cubicBezTo>
                <a:lnTo>
                  <a:pt x="7400" y="8456"/>
                </a:lnTo>
                <a:cubicBezTo>
                  <a:pt x="7102" y="8456"/>
                  <a:pt x="6858" y="8284"/>
                  <a:pt x="6858" y="8073"/>
                </a:cubicBezTo>
                <a:lnTo>
                  <a:pt x="6858" y="7057"/>
                </a:lnTo>
                <a:cubicBezTo>
                  <a:pt x="6858" y="6847"/>
                  <a:pt x="7102" y="6674"/>
                  <a:pt x="7400" y="6674"/>
                </a:cubicBezTo>
                <a:close/>
                <a:moveTo>
                  <a:pt x="11924" y="6674"/>
                </a:moveTo>
                <a:lnTo>
                  <a:pt x="14195" y="6674"/>
                </a:lnTo>
                <a:cubicBezTo>
                  <a:pt x="14493" y="6674"/>
                  <a:pt x="14738" y="6847"/>
                  <a:pt x="14738" y="7057"/>
                </a:cubicBezTo>
                <a:lnTo>
                  <a:pt x="14738" y="8073"/>
                </a:lnTo>
                <a:cubicBezTo>
                  <a:pt x="14738" y="8284"/>
                  <a:pt x="14493" y="8456"/>
                  <a:pt x="14195" y="8456"/>
                </a:cubicBezTo>
                <a:lnTo>
                  <a:pt x="11924" y="8456"/>
                </a:lnTo>
                <a:cubicBezTo>
                  <a:pt x="11626" y="8456"/>
                  <a:pt x="11382" y="8284"/>
                  <a:pt x="11382" y="8073"/>
                </a:cubicBezTo>
                <a:lnTo>
                  <a:pt x="11382" y="7057"/>
                </a:lnTo>
                <a:cubicBezTo>
                  <a:pt x="11382" y="6847"/>
                  <a:pt x="11626" y="6674"/>
                  <a:pt x="11924" y="6674"/>
                </a:cubicBezTo>
                <a:close/>
                <a:moveTo>
                  <a:pt x="16433" y="7290"/>
                </a:moveTo>
                <a:lnTo>
                  <a:pt x="18743" y="7290"/>
                </a:lnTo>
                <a:lnTo>
                  <a:pt x="18743" y="7685"/>
                </a:lnTo>
                <a:lnTo>
                  <a:pt x="16433" y="7685"/>
                </a:lnTo>
                <a:lnTo>
                  <a:pt x="16433" y="7290"/>
                </a:lnTo>
                <a:close/>
                <a:moveTo>
                  <a:pt x="17580" y="7867"/>
                </a:moveTo>
                <a:cubicBezTo>
                  <a:pt x="17771" y="7867"/>
                  <a:pt x="17924" y="7975"/>
                  <a:pt x="17924" y="8110"/>
                </a:cubicBezTo>
                <a:cubicBezTo>
                  <a:pt x="17924" y="8245"/>
                  <a:pt x="17771" y="8353"/>
                  <a:pt x="17580" y="8353"/>
                </a:cubicBezTo>
                <a:cubicBezTo>
                  <a:pt x="17389" y="8353"/>
                  <a:pt x="17236" y="8245"/>
                  <a:pt x="17236" y="8110"/>
                </a:cubicBezTo>
                <a:cubicBezTo>
                  <a:pt x="17236" y="7975"/>
                  <a:pt x="17389" y="7867"/>
                  <a:pt x="17580" y="7867"/>
                </a:cubicBezTo>
                <a:close/>
                <a:moveTo>
                  <a:pt x="2890" y="9580"/>
                </a:moveTo>
                <a:lnTo>
                  <a:pt x="5121" y="9580"/>
                </a:lnTo>
                <a:cubicBezTo>
                  <a:pt x="5419" y="9580"/>
                  <a:pt x="5663" y="9752"/>
                  <a:pt x="5663" y="9963"/>
                </a:cubicBezTo>
                <a:lnTo>
                  <a:pt x="5663" y="10979"/>
                </a:lnTo>
                <a:cubicBezTo>
                  <a:pt x="5663" y="11189"/>
                  <a:pt x="5419" y="11362"/>
                  <a:pt x="5121" y="11362"/>
                </a:cubicBezTo>
                <a:lnTo>
                  <a:pt x="2890" y="11362"/>
                </a:lnTo>
                <a:cubicBezTo>
                  <a:pt x="2592" y="11362"/>
                  <a:pt x="2348" y="11189"/>
                  <a:pt x="2348" y="10979"/>
                </a:cubicBezTo>
                <a:lnTo>
                  <a:pt x="2348" y="9963"/>
                </a:lnTo>
                <a:cubicBezTo>
                  <a:pt x="2348" y="9752"/>
                  <a:pt x="2592" y="9580"/>
                  <a:pt x="2890" y="9580"/>
                </a:cubicBezTo>
                <a:close/>
                <a:moveTo>
                  <a:pt x="7400" y="9580"/>
                </a:moveTo>
                <a:lnTo>
                  <a:pt x="9669" y="9580"/>
                </a:lnTo>
                <a:cubicBezTo>
                  <a:pt x="9967" y="9580"/>
                  <a:pt x="10211" y="9752"/>
                  <a:pt x="10211" y="9963"/>
                </a:cubicBezTo>
                <a:lnTo>
                  <a:pt x="10211" y="10979"/>
                </a:lnTo>
                <a:cubicBezTo>
                  <a:pt x="10211" y="11189"/>
                  <a:pt x="9967" y="11362"/>
                  <a:pt x="9669" y="11362"/>
                </a:cubicBezTo>
                <a:lnTo>
                  <a:pt x="7400" y="11362"/>
                </a:lnTo>
                <a:cubicBezTo>
                  <a:pt x="7102" y="11362"/>
                  <a:pt x="6858" y="11189"/>
                  <a:pt x="6858" y="10979"/>
                </a:cubicBezTo>
                <a:lnTo>
                  <a:pt x="6858" y="9963"/>
                </a:lnTo>
                <a:cubicBezTo>
                  <a:pt x="6858" y="9752"/>
                  <a:pt x="7102" y="9580"/>
                  <a:pt x="7400" y="9580"/>
                </a:cubicBezTo>
                <a:close/>
                <a:moveTo>
                  <a:pt x="11924" y="9580"/>
                </a:moveTo>
                <a:lnTo>
                  <a:pt x="14195" y="9580"/>
                </a:lnTo>
                <a:cubicBezTo>
                  <a:pt x="14493" y="9580"/>
                  <a:pt x="14738" y="9752"/>
                  <a:pt x="14738" y="9963"/>
                </a:cubicBezTo>
                <a:lnTo>
                  <a:pt x="14738" y="10979"/>
                </a:lnTo>
                <a:cubicBezTo>
                  <a:pt x="14738" y="11189"/>
                  <a:pt x="14493" y="11362"/>
                  <a:pt x="14195" y="11362"/>
                </a:cubicBezTo>
                <a:lnTo>
                  <a:pt x="11924" y="11362"/>
                </a:lnTo>
                <a:cubicBezTo>
                  <a:pt x="11626" y="11362"/>
                  <a:pt x="11382" y="11189"/>
                  <a:pt x="11382" y="10979"/>
                </a:cubicBezTo>
                <a:lnTo>
                  <a:pt x="11382" y="9963"/>
                </a:lnTo>
                <a:cubicBezTo>
                  <a:pt x="11382" y="9752"/>
                  <a:pt x="11626" y="9580"/>
                  <a:pt x="11924" y="9580"/>
                </a:cubicBezTo>
                <a:close/>
                <a:moveTo>
                  <a:pt x="16969" y="9752"/>
                </a:moveTo>
                <a:lnTo>
                  <a:pt x="17587" y="10189"/>
                </a:lnTo>
                <a:lnTo>
                  <a:pt x="18208" y="9752"/>
                </a:lnTo>
                <a:lnTo>
                  <a:pt x="18598" y="10027"/>
                </a:lnTo>
                <a:lnTo>
                  <a:pt x="17979" y="10466"/>
                </a:lnTo>
                <a:lnTo>
                  <a:pt x="18598" y="10903"/>
                </a:lnTo>
                <a:lnTo>
                  <a:pt x="18199" y="11183"/>
                </a:lnTo>
                <a:lnTo>
                  <a:pt x="17580" y="10746"/>
                </a:lnTo>
                <a:lnTo>
                  <a:pt x="16961" y="11183"/>
                </a:lnTo>
                <a:lnTo>
                  <a:pt x="16572" y="10908"/>
                </a:lnTo>
                <a:lnTo>
                  <a:pt x="17191" y="10471"/>
                </a:lnTo>
                <a:lnTo>
                  <a:pt x="16572" y="10034"/>
                </a:lnTo>
                <a:lnTo>
                  <a:pt x="16969" y="9752"/>
                </a:lnTo>
                <a:close/>
                <a:moveTo>
                  <a:pt x="2890" y="12437"/>
                </a:moveTo>
                <a:lnTo>
                  <a:pt x="5121" y="12437"/>
                </a:lnTo>
                <a:cubicBezTo>
                  <a:pt x="5419" y="12437"/>
                  <a:pt x="5663" y="12609"/>
                  <a:pt x="5663" y="12820"/>
                </a:cubicBezTo>
                <a:lnTo>
                  <a:pt x="5663" y="13834"/>
                </a:lnTo>
                <a:cubicBezTo>
                  <a:pt x="5663" y="14045"/>
                  <a:pt x="5419" y="14219"/>
                  <a:pt x="5121" y="14219"/>
                </a:cubicBezTo>
                <a:lnTo>
                  <a:pt x="2890" y="14219"/>
                </a:lnTo>
                <a:cubicBezTo>
                  <a:pt x="2592" y="14219"/>
                  <a:pt x="2348" y="14045"/>
                  <a:pt x="2348" y="13834"/>
                </a:cubicBezTo>
                <a:lnTo>
                  <a:pt x="2348" y="12820"/>
                </a:lnTo>
                <a:cubicBezTo>
                  <a:pt x="2348" y="12609"/>
                  <a:pt x="2592" y="12437"/>
                  <a:pt x="2890" y="12437"/>
                </a:cubicBezTo>
                <a:close/>
                <a:moveTo>
                  <a:pt x="7400" y="12437"/>
                </a:moveTo>
                <a:lnTo>
                  <a:pt x="9669" y="12437"/>
                </a:lnTo>
                <a:cubicBezTo>
                  <a:pt x="9967" y="12437"/>
                  <a:pt x="10211" y="12609"/>
                  <a:pt x="10211" y="12820"/>
                </a:cubicBezTo>
                <a:lnTo>
                  <a:pt x="10211" y="13834"/>
                </a:lnTo>
                <a:cubicBezTo>
                  <a:pt x="10211" y="14045"/>
                  <a:pt x="9967" y="14219"/>
                  <a:pt x="9669" y="14219"/>
                </a:cubicBezTo>
                <a:lnTo>
                  <a:pt x="7400" y="14219"/>
                </a:lnTo>
                <a:cubicBezTo>
                  <a:pt x="7102" y="14219"/>
                  <a:pt x="6858" y="14045"/>
                  <a:pt x="6858" y="13834"/>
                </a:cubicBezTo>
                <a:lnTo>
                  <a:pt x="6858" y="12820"/>
                </a:lnTo>
                <a:cubicBezTo>
                  <a:pt x="6858" y="12609"/>
                  <a:pt x="7102" y="12437"/>
                  <a:pt x="7400" y="12437"/>
                </a:cubicBezTo>
                <a:close/>
                <a:moveTo>
                  <a:pt x="11924" y="12437"/>
                </a:moveTo>
                <a:lnTo>
                  <a:pt x="14195" y="12437"/>
                </a:lnTo>
                <a:cubicBezTo>
                  <a:pt x="14493" y="12437"/>
                  <a:pt x="14738" y="12609"/>
                  <a:pt x="14738" y="12820"/>
                </a:cubicBezTo>
                <a:lnTo>
                  <a:pt x="14738" y="13834"/>
                </a:lnTo>
                <a:cubicBezTo>
                  <a:pt x="14738" y="14045"/>
                  <a:pt x="14493" y="14219"/>
                  <a:pt x="14195" y="14219"/>
                </a:cubicBezTo>
                <a:lnTo>
                  <a:pt x="11924" y="14219"/>
                </a:lnTo>
                <a:cubicBezTo>
                  <a:pt x="11626" y="14219"/>
                  <a:pt x="11382" y="14045"/>
                  <a:pt x="11382" y="13834"/>
                </a:cubicBezTo>
                <a:lnTo>
                  <a:pt x="11382" y="12820"/>
                </a:lnTo>
                <a:cubicBezTo>
                  <a:pt x="11382" y="12609"/>
                  <a:pt x="11626" y="12437"/>
                  <a:pt x="11924" y="12437"/>
                </a:cubicBezTo>
                <a:close/>
                <a:moveTo>
                  <a:pt x="16426" y="13127"/>
                </a:moveTo>
                <a:lnTo>
                  <a:pt x="18734" y="13127"/>
                </a:lnTo>
                <a:lnTo>
                  <a:pt x="18734" y="13522"/>
                </a:lnTo>
                <a:lnTo>
                  <a:pt x="16426" y="13522"/>
                </a:lnTo>
                <a:lnTo>
                  <a:pt x="16426" y="13127"/>
                </a:lnTo>
                <a:close/>
                <a:moveTo>
                  <a:pt x="2890" y="15292"/>
                </a:moveTo>
                <a:lnTo>
                  <a:pt x="5121" y="15292"/>
                </a:lnTo>
                <a:cubicBezTo>
                  <a:pt x="5419" y="15292"/>
                  <a:pt x="5663" y="15466"/>
                  <a:pt x="5663" y="15677"/>
                </a:cubicBezTo>
                <a:lnTo>
                  <a:pt x="5663" y="16691"/>
                </a:lnTo>
                <a:cubicBezTo>
                  <a:pt x="5663" y="16902"/>
                  <a:pt x="5419" y="17074"/>
                  <a:pt x="5121" y="17074"/>
                </a:cubicBezTo>
                <a:lnTo>
                  <a:pt x="2890" y="17074"/>
                </a:lnTo>
                <a:cubicBezTo>
                  <a:pt x="2592" y="17074"/>
                  <a:pt x="2348" y="16902"/>
                  <a:pt x="2348" y="16691"/>
                </a:cubicBezTo>
                <a:lnTo>
                  <a:pt x="2348" y="15677"/>
                </a:lnTo>
                <a:cubicBezTo>
                  <a:pt x="2348" y="15466"/>
                  <a:pt x="2592" y="15292"/>
                  <a:pt x="2890" y="15292"/>
                </a:cubicBezTo>
                <a:close/>
                <a:moveTo>
                  <a:pt x="7400" y="15292"/>
                </a:moveTo>
                <a:lnTo>
                  <a:pt x="9669" y="15292"/>
                </a:lnTo>
                <a:cubicBezTo>
                  <a:pt x="9967" y="15292"/>
                  <a:pt x="10211" y="15466"/>
                  <a:pt x="10211" y="15677"/>
                </a:cubicBezTo>
                <a:lnTo>
                  <a:pt x="10211" y="16691"/>
                </a:lnTo>
                <a:cubicBezTo>
                  <a:pt x="10211" y="16902"/>
                  <a:pt x="9967" y="17074"/>
                  <a:pt x="9669" y="17074"/>
                </a:cubicBezTo>
                <a:lnTo>
                  <a:pt x="7400" y="17074"/>
                </a:lnTo>
                <a:cubicBezTo>
                  <a:pt x="7102" y="17074"/>
                  <a:pt x="6858" y="16902"/>
                  <a:pt x="6858" y="16691"/>
                </a:cubicBezTo>
                <a:lnTo>
                  <a:pt x="6858" y="15677"/>
                </a:lnTo>
                <a:cubicBezTo>
                  <a:pt x="6858" y="15466"/>
                  <a:pt x="7102" y="15292"/>
                  <a:pt x="7400" y="15292"/>
                </a:cubicBezTo>
                <a:close/>
                <a:moveTo>
                  <a:pt x="11924" y="15292"/>
                </a:moveTo>
                <a:lnTo>
                  <a:pt x="14195" y="15292"/>
                </a:lnTo>
                <a:cubicBezTo>
                  <a:pt x="14493" y="15292"/>
                  <a:pt x="14738" y="15466"/>
                  <a:pt x="14738" y="15677"/>
                </a:cubicBezTo>
                <a:lnTo>
                  <a:pt x="14738" y="16691"/>
                </a:lnTo>
                <a:cubicBezTo>
                  <a:pt x="14738" y="16902"/>
                  <a:pt x="14493" y="17074"/>
                  <a:pt x="14195" y="17074"/>
                </a:cubicBezTo>
                <a:lnTo>
                  <a:pt x="11924" y="17074"/>
                </a:lnTo>
                <a:cubicBezTo>
                  <a:pt x="11626" y="17074"/>
                  <a:pt x="11382" y="16902"/>
                  <a:pt x="11382" y="16691"/>
                </a:cubicBezTo>
                <a:lnTo>
                  <a:pt x="11382" y="15677"/>
                </a:lnTo>
                <a:cubicBezTo>
                  <a:pt x="11382" y="15466"/>
                  <a:pt x="11626" y="15292"/>
                  <a:pt x="11924" y="15292"/>
                </a:cubicBezTo>
                <a:close/>
                <a:moveTo>
                  <a:pt x="17305" y="15368"/>
                </a:moveTo>
                <a:lnTo>
                  <a:pt x="17864" y="15368"/>
                </a:lnTo>
                <a:lnTo>
                  <a:pt x="17864" y="15984"/>
                </a:lnTo>
                <a:lnTo>
                  <a:pt x="18734" y="15984"/>
                </a:lnTo>
                <a:lnTo>
                  <a:pt x="18734" y="16379"/>
                </a:lnTo>
                <a:lnTo>
                  <a:pt x="17864" y="16379"/>
                </a:lnTo>
                <a:lnTo>
                  <a:pt x="17864" y="17000"/>
                </a:lnTo>
                <a:lnTo>
                  <a:pt x="17305" y="17000"/>
                </a:lnTo>
                <a:lnTo>
                  <a:pt x="17305" y="16379"/>
                </a:lnTo>
                <a:lnTo>
                  <a:pt x="16433" y="16379"/>
                </a:lnTo>
                <a:lnTo>
                  <a:pt x="16433" y="15984"/>
                </a:lnTo>
                <a:lnTo>
                  <a:pt x="17305" y="15984"/>
                </a:lnTo>
                <a:lnTo>
                  <a:pt x="17305" y="15368"/>
                </a:lnTo>
                <a:close/>
                <a:moveTo>
                  <a:pt x="2897" y="18144"/>
                </a:moveTo>
                <a:lnTo>
                  <a:pt x="9669" y="18144"/>
                </a:lnTo>
                <a:cubicBezTo>
                  <a:pt x="9967" y="18144"/>
                  <a:pt x="10211" y="18316"/>
                  <a:pt x="10211" y="18527"/>
                </a:cubicBezTo>
                <a:lnTo>
                  <a:pt x="10211" y="19543"/>
                </a:lnTo>
                <a:cubicBezTo>
                  <a:pt x="10211" y="19754"/>
                  <a:pt x="9967" y="19926"/>
                  <a:pt x="9669" y="19926"/>
                </a:cubicBezTo>
                <a:lnTo>
                  <a:pt x="2897" y="19926"/>
                </a:lnTo>
                <a:cubicBezTo>
                  <a:pt x="2599" y="19926"/>
                  <a:pt x="2355" y="19754"/>
                  <a:pt x="2355" y="19543"/>
                </a:cubicBezTo>
                <a:lnTo>
                  <a:pt x="2355" y="18527"/>
                </a:lnTo>
                <a:cubicBezTo>
                  <a:pt x="2355" y="18316"/>
                  <a:pt x="2599" y="18144"/>
                  <a:pt x="2897" y="18144"/>
                </a:cubicBezTo>
                <a:close/>
                <a:moveTo>
                  <a:pt x="11924" y="18144"/>
                </a:moveTo>
                <a:lnTo>
                  <a:pt x="14195" y="18144"/>
                </a:lnTo>
                <a:cubicBezTo>
                  <a:pt x="14493" y="18144"/>
                  <a:pt x="14738" y="18316"/>
                  <a:pt x="14738" y="18527"/>
                </a:cubicBezTo>
                <a:lnTo>
                  <a:pt x="14738" y="19543"/>
                </a:lnTo>
                <a:cubicBezTo>
                  <a:pt x="14738" y="19754"/>
                  <a:pt x="14493" y="19926"/>
                  <a:pt x="14195" y="19926"/>
                </a:cubicBezTo>
                <a:lnTo>
                  <a:pt x="11924" y="19926"/>
                </a:lnTo>
                <a:cubicBezTo>
                  <a:pt x="11626" y="19926"/>
                  <a:pt x="11382" y="19754"/>
                  <a:pt x="11382" y="19543"/>
                </a:cubicBezTo>
                <a:lnTo>
                  <a:pt x="11382" y="18527"/>
                </a:lnTo>
                <a:cubicBezTo>
                  <a:pt x="11382" y="18316"/>
                  <a:pt x="11626" y="18144"/>
                  <a:pt x="11924" y="18144"/>
                </a:cubicBezTo>
                <a:close/>
                <a:moveTo>
                  <a:pt x="16426" y="18517"/>
                </a:moveTo>
                <a:lnTo>
                  <a:pt x="18734" y="18517"/>
                </a:lnTo>
                <a:lnTo>
                  <a:pt x="18734" y="18910"/>
                </a:lnTo>
                <a:lnTo>
                  <a:pt x="16426" y="18910"/>
                </a:lnTo>
                <a:lnTo>
                  <a:pt x="16426" y="18517"/>
                </a:lnTo>
                <a:close/>
                <a:moveTo>
                  <a:pt x="16426" y="19165"/>
                </a:moveTo>
                <a:lnTo>
                  <a:pt x="18734" y="19165"/>
                </a:lnTo>
                <a:lnTo>
                  <a:pt x="18734" y="19558"/>
                </a:lnTo>
                <a:lnTo>
                  <a:pt x="16426" y="19558"/>
                </a:lnTo>
                <a:lnTo>
                  <a:pt x="16426" y="19165"/>
                </a:lnTo>
                <a:close/>
              </a:path>
            </a:pathLst>
          </a:custGeom>
          <a:solidFill>
            <a:schemeClr val="accent4">
              <a:hueOff val="-461056"/>
              <a:satOff val="4338"/>
              <a:lumOff val="-10225"/>
            </a:schemeClr>
          </a:solidFill>
          <a:ln w="12700">
            <a:miter lim="400000"/>
          </a:ln>
        </p:spPr>
        <p:txBody>
          <a:bodyPr lIns="71437" tIns="71437" rIns="71437" bIns="71437" anchor="ctr"/>
          <a:lstStyle/>
          <a:p>
            <a:pPr>
              <a:defRPr sz="5000"/>
            </a:pPr>
          </a:p>
        </p:txBody>
      </p:sp>
      <p:sp>
        <p:nvSpPr>
          <p:cNvPr id="471" name="TTFT (Time To First Token) = Prefill + first output token"/>
          <p:cNvSpPr txBox="1"/>
          <p:nvPr/>
        </p:nvSpPr>
        <p:spPr>
          <a:xfrm>
            <a:off x="4233822" y="11537904"/>
            <a:ext cx="1700974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TTFT (Time To First Token) = Prefill + first output token</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465"/>
                                        </p:tgtEl>
                                        <p:attrNameLst>
                                          <p:attrName>style.visibility</p:attrName>
                                        </p:attrNameLst>
                                      </p:cBhvr>
                                      <p:to>
                                        <p:strVal val="visible"/>
                                      </p:to>
                                    </p:set>
                                    <p:animEffect filter="fade" transition="in">
                                      <p:cBhvr>
                                        <p:cTn id="7" dur="500"/>
                                        <p:tgtEl>
                                          <p:spTgt spid="465"/>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464"/>
                                        </p:tgtEl>
                                        <p:attrNameLst>
                                          <p:attrName>style.visibility</p:attrName>
                                        </p:attrNameLst>
                                      </p:cBhvr>
                                      <p:to>
                                        <p:strVal val="visible"/>
                                      </p:to>
                                    </p:set>
                                    <p:animEffect filter="fade" transition="in">
                                      <p:cBhvr>
                                        <p:cTn id="11" dur="500"/>
                                        <p:tgtEl>
                                          <p:spTgt spid="464"/>
                                        </p:tgtEl>
                                      </p:cBhvr>
                                    </p:animEffect>
                                  </p:childTnLst>
                                </p:cTn>
                              </p:par>
                            </p:childTnLst>
                          </p:cTn>
                        </p:par>
                        <p:par>
                          <p:cTn id="12" fill="hold">
                            <p:stCondLst>
                              <p:cond delay="1000"/>
                            </p:stCondLst>
                            <p:childTnLst>
                              <p:par>
                                <p:cTn id="13" presetClass="entr" nodeType="afterEffect" presetID="10" grpId="3" fill="hold">
                                  <p:stCondLst>
                                    <p:cond delay="0"/>
                                  </p:stCondLst>
                                  <p:iterate type="el" backwards="0">
                                    <p:tmAbs val="0"/>
                                  </p:iterate>
                                  <p:childTnLst>
                                    <p:set>
                                      <p:cBhvr>
                                        <p:cTn id="14" fill="hold"/>
                                        <p:tgtEl>
                                          <p:spTgt spid="469"/>
                                        </p:tgtEl>
                                        <p:attrNameLst>
                                          <p:attrName>style.visibility</p:attrName>
                                        </p:attrNameLst>
                                      </p:cBhvr>
                                      <p:to>
                                        <p:strVal val="visible"/>
                                      </p:to>
                                    </p:set>
                                    <p:animEffect filter="fade" transition="in">
                                      <p:cBhvr>
                                        <p:cTn id="15" dur="500"/>
                                        <p:tgtEl>
                                          <p:spTgt spid="469"/>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Subtype="16" presetID="23" grpId="4" fill="hold">
                                  <p:stCondLst>
                                    <p:cond delay="0"/>
                                  </p:stCondLst>
                                  <p:iterate type="el" backwards="0">
                                    <p:tmAbs val="0"/>
                                  </p:iterate>
                                  <p:childTnLst>
                                    <p:set>
                                      <p:cBhvr>
                                        <p:cTn id="19" fill="hold"/>
                                        <p:tgtEl>
                                          <p:spTgt spid="470"/>
                                        </p:tgtEl>
                                        <p:attrNameLst>
                                          <p:attrName>style.visibility</p:attrName>
                                        </p:attrNameLst>
                                      </p:cBhvr>
                                      <p:to>
                                        <p:strVal val="visible"/>
                                      </p:to>
                                    </p:set>
                                    <p:anim calcmode="lin" valueType="num">
                                      <p:cBhvr>
                                        <p:cTn id="20" dur="1000" fill="hold"/>
                                        <p:tgtEl>
                                          <p:spTgt spid="470"/>
                                        </p:tgtEl>
                                        <p:attrNameLst>
                                          <p:attrName>ppt_w</p:attrName>
                                        </p:attrNameLst>
                                      </p:cBhvr>
                                      <p:tavLst>
                                        <p:tav tm="0">
                                          <p:val>
                                            <p:fltVal val="0"/>
                                          </p:val>
                                        </p:tav>
                                        <p:tav tm="100000">
                                          <p:val>
                                            <p:strVal val="#ppt_w"/>
                                          </p:val>
                                        </p:tav>
                                      </p:tavLst>
                                    </p:anim>
                                    <p:anim calcmode="lin" valueType="num">
                                      <p:cBhvr>
                                        <p:cTn id="21" dur="1000" fill="hold"/>
                                        <p:tgtEl>
                                          <p:spTgt spid="470"/>
                                        </p:tgtEl>
                                        <p:attrNameLst>
                                          <p:attrName>ppt_h</p:attrName>
                                        </p:attrNameLst>
                                      </p:cBhvr>
                                      <p:tavLst>
                                        <p:tav tm="0">
                                          <p:val>
                                            <p:fltVal val="0"/>
                                          </p:val>
                                        </p:tav>
                                        <p:tav tm="100000">
                                          <p:val>
                                            <p:strVal val="#ppt_h"/>
                                          </p:val>
                                        </p:tav>
                                      </p:tavLst>
                                    </p:anim>
                                  </p:childTnLst>
                                </p:cTn>
                              </p:par>
                            </p:childTnLst>
                          </p:cTn>
                        </p:par>
                        <p:par>
                          <p:cTn id="22" fill="hold">
                            <p:stCondLst>
                              <p:cond delay="1000"/>
                            </p:stCondLst>
                            <p:childTnLst>
                              <p:par>
                                <p:cTn id="23" presetClass="entr" nodeType="afterEffect" presetID="10" grpId="5" fill="hold">
                                  <p:stCondLst>
                                    <p:cond delay="0"/>
                                  </p:stCondLst>
                                  <p:iterate type="el" backwards="0">
                                    <p:tmAbs val="0"/>
                                  </p:iterate>
                                  <p:childTnLst>
                                    <p:set>
                                      <p:cBhvr>
                                        <p:cTn id="24" fill="hold"/>
                                        <p:tgtEl>
                                          <p:spTgt spid="467"/>
                                        </p:tgtEl>
                                        <p:attrNameLst>
                                          <p:attrName>style.visibility</p:attrName>
                                        </p:attrNameLst>
                                      </p:cBhvr>
                                      <p:to>
                                        <p:strVal val="visible"/>
                                      </p:to>
                                    </p:set>
                                    <p:animEffect filter="fade" transition="in">
                                      <p:cBhvr>
                                        <p:cTn id="25" dur="500"/>
                                        <p:tgtEl>
                                          <p:spTgt spid="467"/>
                                        </p:tgtEl>
                                      </p:cBhvr>
                                    </p:animEffect>
                                  </p:childTnLst>
                                </p:cTn>
                              </p:par>
                            </p:childTnLst>
                          </p:cTn>
                        </p:par>
                        <p:par>
                          <p:cTn id="26" fill="hold">
                            <p:stCondLst>
                              <p:cond delay="1500"/>
                            </p:stCondLst>
                            <p:childTnLst>
                              <p:par>
                                <p:cTn id="27" presetClass="entr" nodeType="afterEffect" presetID="10" grpId="6" fill="hold">
                                  <p:stCondLst>
                                    <p:cond delay="0"/>
                                  </p:stCondLst>
                                  <p:iterate type="el" backwards="0">
                                    <p:tmAbs val="0"/>
                                  </p:iterate>
                                  <p:childTnLst>
                                    <p:set>
                                      <p:cBhvr>
                                        <p:cTn id="28" fill="hold"/>
                                        <p:tgtEl>
                                          <p:spTgt spid="466"/>
                                        </p:tgtEl>
                                        <p:attrNameLst>
                                          <p:attrName>style.visibility</p:attrName>
                                        </p:attrNameLst>
                                      </p:cBhvr>
                                      <p:to>
                                        <p:strVal val="visible"/>
                                      </p:to>
                                    </p:set>
                                    <p:animEffect filter="fade" transition="in">
                                      <p:cBhvr>
                                        <p:cTn id="29" dur="500"/>
                                        <p:tgtEl>
                                          <p:spTgt spid="466"/>
                                        </p:tgtEl>
                                      </p:cBhvr>
                                    </p:animEffect>
                                  </p:childTnLst>
                                </p:cTn>
                              </p:par>
                            </p:childTnLst>
                          </p:cTn>
                        </p:par>
                      </p:childTnLst>
                    </p:cTn>
                  </p:par>
                  <p:par>
                    <p:cTn id="30" fill="hold">
                      <p:stCondLst>
                        <p:cond delay="indefinite"/>
                      </p:stCondLst>
                      <p:childTnLst>
                        <p:par>
                          <p:cTn id="31" fill="hold">
                            <p:stCondLst>
                              <p:cond delay="0"/>
                            </p:stCondLst>
                            <p:childTnLst>
                              <p:par>
                                <p:cTn id="32" presetClass="entr" nodeType="clickEffect" presetID="10" grpId="7" fill="hold">
                                  <p:stCondLst>
                                    <p:cond delay="0"/>
                                  </p:stCondLst>
                                  <p:iterate type="el" backwards="0">
                                    <p:tmAbs val="0"/>
                                  </p:iterate>
                                  <p:childTnLst>
                                    <p:set>
                                      <p:cBhvr>
                                        <p:cTn id="33" fill="hold"/>
                                        <p:tgtEl>
                                          <p:spTgt spid="471"/>
                                        </p:tgtEl>
                                        <p:attrNameLst>
                                          <p:attrName>style.visibility</p:attrName>
                                        </p:attrNameLst>
                                      </p:cBhvr>
                                      <p:to>
                                        <p:strVal val="visible"/>
                                      </p:to>
                                    </p:set>
                                    <p:animEffect filter="fade" transition="in">
                                      <p:cBhvr>
                                        <p:cTn id="34" dur="500"/>
                                        <p:tgtEl>
                                          <p:spTgt spid="47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469" grpId="3"/>
      <p:bldP build="whole" bldLvl="1" animBg="1" rev="0" advAuto="0" spid="465" grpId="1"/>
      <p:bldP build="whole" bldLvl="1" animBg="1" rev="0" advAuto="0" spid="471" grpId="7"/>
      <p:bldP build="whole" bldLvl="1" animBg="1" rev="0" advAuto="0" spid="467" grpId="5"/>
      <p:bldP build="whole" bldLvl="1" animBg="1" rev="0" advAuto="0" spid="470" grpId="4"/>
      <p:bldP build="whole" bldLvl="1" animBg="1" rev="0" advAuto="0" spid="464" grpId="2"/>
      <p:bldP build="whole" bldLvl="1" animBg="1" rev="0" advAuto="0" spid="466" grpId="6"/>
    </p:bldLst>
  </p:timing>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483" name="Group"/>
          <p:cNvGrpSpPr/>
          <p:nvPr/>
        </p:nvGrpSpPr>
        <p:grpSpPr>
          <a:xfrm>
            <a:off x="278069" y="7856222"/>
            <a:ext cx="8951657" cy="1377159"/>
            <a:chOff x="0" y="0"/>
            <a:chExt cx="8951655" cy="1377157"/>
          </a:xfrm>
        </p:grpSpPr>
        <p:grpSp>
          <p:nvGrpSpPr>
            <p:cNvPr id="479" name="Group"/>
            <p:cNvGrpSpPr/>
            <p:nvPr/>
          </p:nvGrpSpPr>
          <p:grpSpPr>
            <a:xfrm>
              <a:off x="0" y="52613"/>
              <a:ext cx="8951656" cy="1270001"/>
              <a:chOff x="0" y="0"/>
              <a:chExt cx="8951655" cy="1270000"/>
            </a:xfrm>
          </p:grpSpPr>
          <p:sp>
            <p:nvSpPr>
              <p:cNvPr id="475"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76"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77"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78"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80"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81"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82"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492" name="Group"/>
          <p:cNvGrpSpPr/>
          <p:nvPr/>
        </p:nvGrpSpPr>
        <p:grpSpPr>
          <a:xfrm>
            <a:off x="15218779" y="7856222"/>
            <a:ext cx="8951657" cy="1377159"/>
            <a:chOff x="0" y="0"/>
            <a:chExt cx="8951655" cy="1377157"/>
          </a:xfrm>
        </p:grpSpPr>
        <p:grpSp>
          <p:nvGrpSpPr>
            <p:cNvPr id="488" name="Group"/>
            <p:cNvGrpSpPr/>
            <p:nvPr/>
          </p:nvGrpSpPr>
          <p:grpSpPr>
            <a:xfrm>
              <a:off x="0" y="52613"/>
              <a:ext cx="8951656" cy="1270001"/>
              <a:chOff x="0" y="0"/>
              <a:chExt cx="8951655" cy="1270000"/>
            </a:xfrm>
          </p:grpSpPr>
          <p:sp>
            <p:nvSpPr>
              <p:cNvPr id="484"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85"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486"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487"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489"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90"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491"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493" name="LLM Terminology"/>
          <p:cNvSpPr txBox="1"/>
          <p:nvPr>
            <p:ph type="title"/>
          </p:nvPr>
        </p:nvSpPr>
        <p:spPr>
          <a:prstGeom prst="rect">
            <a:avLst/>
          </a:prstGeom>
        </p:spPr>
        <p:txBody>
          <a:bodyPr/>
          <a:lstStyle/>
          <a:p>
            <a:pPr/>
            <a:r>
              <a:t>LLM Terminology</a:t>
            </a:r>
          </a:p>
        </p:txBody>
      </p:sp>
      <p:pic>
        <p:nvPicPr>
          <p:cNvPr id="494"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495"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496"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497"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498"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499"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500"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501"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502"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503" name="the"/>
          <p:cNvSpPr txBox="1"/>
          <p:nvPr/>
        </p:nvSpPr>
        <p:spPr>
          <a:xfrm>
            <a:off x="15665780" y="6679403"/>
            <a:ext cx="114935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504" name="worst"/>
          <p:cNvSpPr txBox="1"/>
          <p:nvPr/>
        </p:nvSpPr>
        <p:spPr>
          <a:xfrm>
            <a:off x="15573069" y="6679404"/>
            <a:ext cx="188912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worst</a:t>
            </a:r>
          </a:p>
        </p:txBody>
      </p:sp>
      <p:sp>
        <p:nvSpPr>
          <p:cNvPr id="505" name="the"/>
          <p:cNvSpPr txBox="1"/>
          <p:nvPr/>
        </p:nvSpPr>
        <p:spPr>
          <a:xfrm>
            <a:off x="9937522"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506" name="KV cache"/>
          <p:cNvSpPr txBox="1"/>
          <p:nvPr/>
        </p:nvSpPr>
        <p:spPr>
          <a:xfrm>
            <a:off x="10417716" y="9721308"/>
            <a:ext cx="454538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spAutoFit/>
          </a:bodyPr>
          <a:lstStyle>
            <a:lvl1pPr>
              <a:defRPr sz="5000"/>
            </a:lvl1pPr>
          </a:lstStyle>
          <a:p>
            <a:pPr/>
            <a:r>
              <a:t>KV cache</a:t>
            </a:r>
          </a:p>
        </p:txBody>
      </p:sp>
      <p:sp>
        <p:nvSpPr>
          <p:cNvPr id="507" name="Context Window /…"/>
          <p:cNvSpPr txBox="1"/>
          <p:nvPr/>
        </p:nvSpPr>
        <p:spPr>
          <a:xfrm>
            <a:off x="1028333" y="11226414"/>
            <a:ext cx="8722996"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Context Window /</a:t>
            </a:r>
          </a:p>
          <a:p>
            <a:pPr>
              <a:defRPr sz="5000"/>
            </a:pPr>
            <a:r>
              <a:t>a.k.a. “short-term memory” </a:t>
            </a:r>
          </a:p>
        </p:txBody>
      </p:sp>
      <p:grpSp>
        <p:nvGrpSpPr>
          <p:cNvPr id="510" name="Group"/>
          <p:cNvGrpSpPr/>
          <p:nvPr/>
        </p:nvGrpSpPr>
        <p:grpSpPr>
          <a:xfrm>
            <a:off x="137561" y="7676647"/>
            <a:ext cx="10965805" cy="3666420"/>
            <a:chOff x="0" y="0"/>
            <a:chExt cx="10965804" cy="3666418"/>
          </a:xfrm>
        </p:grpSpPr>
        <p:sp>
          <p:nvSpPr>
            <p:cNvPr id="514" name="Connection Line"/>
            <p:cNvSpPr/>
            <p:nvPr/>
          </p:nvSpPr>
          <p:spPr>
            <a:xfrm>
              <a:off x="0" y="0"/>
              <a:ext cx="10965805" cy="1091680"/>
            </a:xfrm>
            <a:custGeom>
              <a:avLst/>
              <a:gdLst/>
              <a:ahLst/>
              <a:cxnLst>
                <a:cxn ang="0">
                  <a:pos x="wd2" y="hd2"/>
                </a:cxn>
                <a:cxn ang="5400000">
                  <a:pos x="wd2" y="hd2"/>
                </a:cxn>
                <a:cxn ang="10800000">
                  <a:pos x="wd2" y="hd2"/>
                </a:cxn>
                <a:cxn ang="16200000">
                  <a:pos x="wd2" y="hd2"/>
                </a:cxn>
              </a:cxnLst>
              <a:rect l="0" t="0" r="r" b="b"/>
              <a:pathLst>
                <a:path w="21600" h="16203" fill="norm" stroke="1" extrusionOk="0">
                  <a:moveTo>
                    <a:pt x="21600" y="0"/>
                  </a:moveTo>
                  <a:cubicBezTo>
                    <a:pt x="13911" y="21299"/>
                    <a:pt x="6711" y="21600"/>
                    <a:pt x="0" y="903"/>
                  </a:cubicBezTo>
                </a:path>
              </a:pathLst>
            </a:custGeom>
            <a:noFill/>
            <a:ln w="127000" cap="flat">
              <a:solidFill>
                <a:schemeClr val="accent5">
                  <a:hueOff val="-82419"/>
                  <a:satOff val="-9513"/>
                  <a:lumOff val="-16343"/>
                </a:schemeClr>
              </a:solidFill>
              <a:prstDash val="solid"/>
              <a:miter lim="400000"/>
            </a:ln>
            <a:effectLst/>
          </p:spPr>
          <p:txBody>
            <a:bodyPr/>
            <a:lstStyle/>
            <a:p>
              <a:pPr/>
            </a:p>
          </p:txBody>
        </p:sp>
        <p:sp>
          <p:nvSpPr>
            <p:cNvPr id="515" name="Connection Line"/>
            <p:cNvSpPr/>
            <p:nvPr/>
          </p:nvSpPr>
          <p:spPr>
            <a:xfrm>
              <a:off x="5285996" y="1156052"/>
              <a:ext cx="6098" cy="25103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path>
              </a:pathLst>
            </a:custGeom>
            <a:noFill/>
            <a:ln w="127000" cap="flat">
              <a:solidFill>
                <a:schemeClr val="accent5">
                  <a:hueOff val="-82419"/>
                  <a:satOff val="-9513"/>
                  <a:lumOff val="-16343"/>
                </a:schemeClr>
              </a:solidFill>
              <a:prstDash val="solid"/>
              <a:miter lim="400000"/>
            </a:ln>
            <a:effectLst/>
          </p:spPr>
          <p:txBody>
            <a:bodyPr/>
            <a:lstStyle/>
            <a:p>
              <a:pPr/>
            </a:p>
          </p:txBody>
        </p:sp>
      </p:grpSp>
      <p:sp>
        <p:nvSpPr>
          <p:cNvPr id="511" name="Dory"/>
          <p:cNvSpPr/>
          <p:nvPr/>
        </p:nvSpPr>
        <p:spPr>
          <a:xfrm>
            <a:off x="1619448" y="2112144"/>
            <a:ext cx="5361979" cy="3751044"/>
          </a:xfrm>
          <a:custGeom>
            <a:avLst/>
            <a:gdLst/>
            <a:ahLst/>
            <a:cxnLst>
              <a:cxn ang="0">
                <a:pos x="wd2" y="hd2"/>
              </a:cxn>
              <a:cxn ang="5400000">
                <a:pos x="wd2" y="hd2"/>
              </a:cxn>
              <a:cxn ang="10800000">
                <a:pos x="wd2" y="hd2"/>
              </a:cxn>
              <a:cxn ang="16200000">
                <a:pos x="wd2" y="hd2"/>
              </a:cxn>
            </a:cxnLst>
            <a:rect l="0" t="0" r="r" b="b"/>
            <a:pathLst>
              <a:path w="20631" h="20478" fill="norm" stroke="1" extrusionOk="0">
                <a:moveTo>
                  <a:pt x="11734" y="3"/>
                </a:moveTo>
                <a:cubicBezTo>
                  <a:pt x="11436" y="-38"/>
                  <a:pt x="11152" y="276"/>
                  <a:pt x="11125" y="724"/>
                </a:cubicBezTo>
                <a:cubicBezTo>
                  <a:pt x="11027" y="2210"/>
                  <a:pt x="11677" y="4026"/>
                  <a:pt x="10485" y="4934"/>
                </a:cubicBezTo>
                <a:cubicBezTo>
                  <a:pt x="9221" y="5900"/>
                  <a:pt x="8906" y="7504"/>
                  <a:pt x="9551" y="8778"/>
                </a:cubicBezTo>
                <a:cubicBezTo>
                  <a:pt x="9582" y="8836"/>
                  <a:pt x="9560" y="8925"/>
                  <a:pt x="9514" y="8947"/>
                </a:cubicBezTo>
                <a:cubicBezTo>
                  <a:pt x="7373" y="10104"/>
                  <a:pt x="3983" y="2532"/>
                  <a:pt x="376" y="3520"/>
                </a:cubicBezTo>
                <a:cubicBezTo>
                  <a:pt x="236" y="3557"/>
                  <a:pt x="150" y="3769"/>
                  <a:pt x="206" y="3959"/>
                </a:cubicBezTo>
                <a:cubicBezTo>
                  <a:pt x="490" y="4948"/>
                  <a:pt x="1476" y="5704"/>
                  <a:pt x="1883" y="5982"/>
                </a:cubicBezTo>
                <a:cubicBezTo>
                  <a:pt x="1945" y="6026"/>
                  <a:pt x="1939" y="6149"/>
                  <a:pt x="1872" y="6179"/>
                </a:cubicBezTo>
                <a:cubicBezTo>
                  <a:pt x="1439" y="6384"/>
                  <a:pt x="386" y="6933"/>
                  <a:pt x="139" y="7636"/>
                </a:cubicBezTo>
                <a:cubicBezTo>
                  <a:pt x="-914" y="10623"/>
                  <a:pt x="4329" y="9678"/>
                  <a:pt x="5707" y="11720"/>
                </a:cubicBezTo>
                <a:cubicBezTo>
                  <a:pt x="5748" y="11786"/>
                  <a:pt x="5757" y="11882"/>
                  <a:pt x="5721" y="11963"/>
                </a:cubicBezTo>
                <a:cubicBezTo>
                  <a:pt x="5045" y="13456"/>
                  <a:pt x="4273" y="16759"/>
                  <a:pt x="5186" y="18845"/>
                </a:cubicBezTo>
                <a:cubicBezTo>
                  <a:pt x="6254" y="21283"/>
                  <a:pt x="5840" y="15566"/>
                  <a:pt x="8430" y="14226"/>
                </a:cubicBezTo>
                <a:cubicBezTo>
                  <a:pt x="9246" y="13808"/>
                  <a:pt x="9664" y="13031"/>
                  <a:pt x="9875" y="12299"/>
                </a:cubicBezTo>
                <a:cubicBezTo>
                  <a:pt x="9906" y="12204"/>
                  <a:pt x="9999" y="12213"/>
                  <a:pt x="10025" y="12315"/>
                </a:cubicBezTo>
                <a:cubicBezTo>
                  <a:pt x="10134" y="12798"/>
                  <a:pt x="10330" y="13405"/>
                  <a:pt x="10686" y="13976"/>
                </a:cubicBezTo>
                <a:cubicBezTo>
                  <a:pt x="10722" y="14035"/>
                  <a:pt x="10707" y="14131"/>
                  <a:pt x="10656" y="14152"/>
                </a:cubicBezTo>
                <a:cubicBezTo>
                  <a:pt x="10057" y="14438"/>
                  <a:pt x="9334" y="14950"/>
                  <a:pt x="8859" y="15887"/>
                </a:cubicBezTo>
                <a:cubicBezTo>
                  <a:pt x="8328" y="16926"/>
                  <a:pt x="8348" y="18032"/>
                  <a:pt x="9179" y="17710"/>
                </a:cubicBezTo>
                <a:cubicBezTo>
                  <a:pt x="9246" y="17681"/>
                  <a:pt x="9298" y="17783"/>
                  <a:pt x="9267" y="17871"/>
                </a:cubicBezTo>
                <a:cubicBezTo>
                  <a:pt x="8746" y="19247"/>
                  <a:pt x="9411" y="21562"/>
                  <a:pt x="10051" y="19900"/>
                </a:cubicBezTo>
                <a:cubicBezTo>
                  <a:pt x="10933" y="17623"/>
                  <a:pt x="12064" y="16423"/>
                  <a:pt x="12957" y="15793"/>
                </a:cubicBezTo>
                <a:cubicBezTo>
                  <a:pt x="13044" y="15727"/>
                  <a:pt x="13143" y="15705"/>
                  <a:pt x="13241" y="15727"/>
                </a:cubicBezTo>
                <a:cubicBezTo>
                  <a:pt x="13452" y="15771"/>
                  <a:pt x="13684" y="15799"/>
                  <a:pt x="13921" y="15807"/>
                </a:cubicBezTo>
                <a:cubicBezTo>
                  <a:pt x="14004" y="15814"/>
                  <a:pt x="14050" y="15945"/>
                  <a:pt x="13998" y="16040"/>
                </a:cubicBezTo>
                <a:cubicBezTo>
                  <a:pt x="13513" y="16941"/>
                  <a:pt x="13148" y="18063"/>
                  <a:pt x="14144" y="17587"/>
                </a:cubicBezTo>
                <a:cubicBezTo>
                  <a:pt x="14933" y="17206"/>
                  <a:pt x="15350" y="16489"/>
                  <a:pt x="15547" y="15866"/>
                </a:cubicBezTo>
                <a:cubicBezTo>
                  <a:pt x="15583" y="15756"/>
                  <a:pt x="15656" y="15675"/>
                  <a:pt x="15743" y="15660"/>
                </a:cubicBezTo>
                <a:cubicBezTo>
                  <a:pt x="18999" y="14965"/>
                  <a:pt x="20686" y="12086"/>
                  <a:pt x="20629" y="11208"/>
                </a:cubicBezTo>
                <a:cubicBezTo>
                  <a:pt x="20572" y="10351"/>
                  <a:pt x="18637" y="5989"/>
                  <a:pt x="15340" y="5220"/>
                </a:cubicBezTo>
                <a:cubicBezTo>
                  <a:pt x="15268" y="5205"/>
                  <a:pt x="15211" y="5133"/>
                  <a:pt x="15190" y="5030"/>
                </a:cubicBezTo>
                <a:cubicBezTo>
                  <a:pt x="14870" y="3346"/>
                  <a:pt x="14039" y="1097"/>
                  <a:pt x="11862" y="42"/>
                </a:cubicBezTo>
                <a:cubicBezTo>
                  <a:pt x="11819" y="21"/>
                  <a:pt x="11777" y="9"/>
                  <a:pt x="11734" y="3"/>
                </a:cubicBezTo>
                <a:close/>
              </a:path>
            </a:pathLst>
          </a:cu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Dory</a:t>
            </a:r>
          </a:p>
        </p:txBody>
      </p:sp>
      <p:sp>
        <p:nvSpPr>
          <p:cNvPr id="512" name="Dingbat X"/>
          <p:cNvSpPr/>
          <p:nvPr/>
        </p:nvSpPr>
        <p:spPr>
          <a:xfrm>
            <a:off x="10858951" y="6436002"/>
            <a:ext cx="1156230" cy="1366280"/>
          </a:xfrm>
          <a:custGeom>
            <a:avLst/>
            <a:gdLst/>
            <a:ahLst/>
            <a:cxnLst>
              <a:cxn ang="0">
                <a:pos x="wd2" y="hd2"/>
              </a:cxn>
              <a:cxn ang="5400000">
                <a:pos x="wd2" y="hd2"/>
              </a:cxn>
              <a:cxn ang="10800000">
                <a:pos x="wd2" y="hd2"/>
              </a:cxn>
              <a:cxn ang="16200000">
                <a:pos x="wd2" y="hd2"/>
              </a:cxn>
            </a:cxnLst>
            <a:rect l="0" t="0" r="r" b="b"/>
            <a:pathLst>
              <a:path w="21484" h="21548" fill="norm" stroke="1" extrusionOk="0">
                <a:moveTo>
                  <a:pt x="18655" y="0"/>
                </a:moveTo>
                <a:cubicBezTo>
                  <a:pt x="18494" y="5"/>
                  <a:pt x="18333" y="109"/>
                  <a:pt x="18066" y="314"/>
                </a:cubicBezTo>
                <a:cubicBezTo>
                  <a:pt x="15478" y="2289"/>
                  <a:pt x="13027" y="4381"/>
                  <a:pt x="10727" y="6600"/>
                </a:cubicBezTo>
                <a:cubicBezTo>
                  <a:pt x="10587" y="6735"/>
                  <a:pt x="10434" y="6862"/>
                  <a:pt x="10258" y="7020"/>
                </a:cubicBezTo>
                <a:cubicBezTo>
                  <a:pt x="10102" y="6832"/>
                  <a:pt x="9974" y="6685"/>
                  <a:pt x="9856" y="6533"/>
                </a:cubicBezTo>
                <a:cubicBezTo>
                  <a:pt x="8908" y="5315"/>
                  <a:pt x="7971" y="4091"/>
                  <a:pt x="7009" y="2882"/>
                </a:cubicBezTo>
                <a:cubicBezTo>
                  <a:pt x="6625" y="2399"/>
                  <a:pt x="6178" y="1951"/>
                  <a:pt x="5769" y="1483"/>
                </a:cubicBezTo>
                <a:cubicBezTo>
                  <a:pt x="5573" y="1260"/>
                  <a:pt x="5327" y="1254"/>
                  <a:pt x="5044" y="1314"/>
                </a:cubicBezTo>
                <a:cubicBezTo>
                  <a:pt x="4759" y="1375"/>
                  <a:pt x="4593" y="1540"/>
                  <a:pt x="4590" y="1770"/>
                </a:cubicBezTo>
                <a:cubicBezTo>
                  <a:pt x="4583" y="2129"/>
                  <a:pt x="4349" y="2291"/>
                  <a:pt x="3989" y="2389"/>
                </a:cubicBezTo>
                <a:cubicBezTo>
                  <a:pt x="3741" y="2232"/>
                  <a:pt x="3498" y="2079"/>
                  <a:pt x="3221" y="1904"/>
                </a:cubicBezTo>
                <a:cubicBezTo>
                  <a:pt x="2922" y="2176"/>
                  <a:pt x="2660" y="2427"/>
                  <a:pt x="2382" y="2665"/>
                </a:cubicBezTo>
                <a:cubicBezTo>
                  <a:pt x="2135" y="2876"/>
                  <a:pt x="2125" y="3090"/>
                  <a:pt x="2231" y="3371"/>
                </a:cubicBezTo>
                <a:cubicBezTo>
                  <a:pt x="3179" y="5877"/>
                  <a:pt x="4394" y="8283"/>
                  <a:pt x="5880" y="10593"/>
                </a:cubicBezTo>
                <a:cubicBezTo>
                  <a:pt x="5956" y="10712"/>
                  <a:pt x="6024" y="10835"/>
                  <a:pt x="6094" y="10951"/>
                </a:cubicBezTo>
                <a:cubicBezTo>
                  <a:pt x="4046" y="12991"/>
                  <a:pt x="2019" y="15012"/>
                  <a:pt x="0" y="17024"/>
                </a:cubicBezTo>
                <a:cubicBezTo>
                  <a:pt x="166" y="17359"/>
                  <a:pt x="297" y="17644"/>
                  <a:pt x="450" y="17921"/>
                </a:cubicBezTo>
                <a:cubicBezTo>
                  <a:pt x="559" y="18117"/>
                  <a:pt x="570" y="18299"/>
                  <a:pt x="443" y="18491"/>
                </a:cubicBezTo>
                <a:cubicBezTo>
                  <a:pt x="355" y="18625"/>
                  <a:pt x="277" y="18763"/>
                  <a:pt x="214" y="18906"/>
                </a:cubicBezTo>
                <a:cubicBezTo>
                  <a:pt x="179" y="18986"/>
                  <a:pt x="139" y="19096"/>
                  <a:pt x="175" y="19164"/>
                </a:cubicBezTo>
                <a:cubicBezTo>
                  <a:pt x="462" y="19717"/>
                  <a:pt x="876" y="20186"/>
                  <a:pt x="1406" y="20550"/>
                </a:cubicBezTo>
                <a:cubicBezTo>
                  <a:pt x="1668" y="20457"/>
                  <a:pt x="1862" y="20370"/>
                  <a:pt x="2068" y="20319"/>
                </a:cubicBezTo>
                <a:cubicBezTo>
                  <a:pt x="2305" y="20259"/>
                  <a:pt x="2506" y="20384"/>
                  <a:pt x="2432" y="20567"/>
                </a:cubicBezTo>
                <a:cubicBezTo>
                  <a:pt x="2271" y="20967"/>
                  <a:pt x="2606" y="21165"/>
                  <a:pt x="2838" y="21403"/>
                </a:cubicBezTo>
                <a:cubicBezTo>
                  <a:pt x="3027" y="21596"/>
                  <a:pt x="3335" y="21593"/>
                  <a:pt x="3548" y="21414"/>
                </a:cubicBezTo>
                <a:cubicBezTo>
                  <a:pt x="3624" y="21350"/>
                  <a:pt x="3679" y="21268"/>
                  <a:pt x="3745" y="21195"/>
                </a:cubicBezTo>
                <a:cubicBezTo>
                  <a:pt x="5406" y="19353"/>
                  <a:pt x="7068" y="17510"/>
                  <a:pt x="8732" y="15669"/>
                </a:cubicBezTo>
                <a:cubicBezTo>
                  <a:pt x="8850" y="15538"/>
                  <a:pt x="8982" y="15417"/>
                  <a:pt x="9151" y="15248"/>
                </a:cubicBezTo>
                <a:cubicBezTo>
                  <a:pt x="9312" y="15457"/>
                  <a:pt x="9442" y="15618"/>
                  <a:pt x="9566" y="15782"/>
                </a:cubicBezTo>
                <a:cubicBezTo>
                  <a:pt x="10552" y="17091"/>
                  <a:pt x="11622" y="18348"/>
                  <a:pt x="12799" y="19538"/>
                </a:cubicBezTo>
                <a:cubicBezTo>
                  <a:pt x="13137" y="19880"/>
                  <a:pt x="13363" y="19913"/>
                  <a:pt x="13764" y="19639"/>
                </a:cubicBezTo>
                <a:cubicBezTo>
                  <a:pt x="14071" y="19429"/>
                  <a:pt x="14340" y="19181"/>
                  <a:pt x="14638" y="18942"/>
                </a:cubicBezTo>
                <a:cubicBezTo>
                  <a:pt x="14977" y="19118"/>
                  <a:pt x="15325" y="19299"/>
                  <a:pt x="15670" y="19479"/>
                </a:cubicBezTo>
                <a:cubicBezTo>
                  <a:pt x="15874" y="19336"/>
                  <a:pt x="16024" y="19228"/>
                  <a:pt x="16179" y="19123"/>
                </a:cubicBezTo>
                <a:cubicBezTo>
                  <a:pt x="16407" y="18969"/>
                  <a:pt x="16586" y="18817"/>
                  <a:pt x="16625" y="18532"/>
                </a:cubicBezTo>
                <a:cubicBezTo>
                  <a:pt x="16663" y="18245"/>
                  <a:pt x="16848" y="17980"/>
                  <a:pt x="17238" y="17893"/>
                </a:cubicBezTo>
                <a:cubicBezTo>
                  <a:pt x="17537" y="17826"/>
                  <a:pt x="17736" y="17646"/>
                  <a:pt x="17893" y="17435"/>
                </a:cubicBezTo>
                <a:cubicBezTo>
                  <a:pt x="18144" y="17098"/>
                  <a:pt x="18337" y="16737"/>
                  <a:pt x="18424" y="16377"/>
                </a:cubicBezTo>
                <a:cubicBezTo>
                  <a:pt x="16705" y="14528"/>
                  <a:pt x="15014" y="12708"/>
                  <a:pt x="13308" y="10873"/>
                </a:cubicBezTo>
                <a:cubicBezTo>
                  <a:pt x="13494" y="10665"/>
                  <a:pt x="13612" y="10530"/>
                  <a:pt x="13734" y="10397"/>
                </a:cubicBezTo>
                <a:cubicBezTo>
                  <a:pt x="15805" y="8137"/>
                  <a:pt x="18039" y="6000"/>
                  <a:pt x="20413" y="3968"/>
                </a:cubicBezTo>
                <a:cubicBezTo>
                  <a:pt x="20703" y="3719"/>
                  <a:pt x="20983" y="3471"/>
                  <a:pt x="21190" y="3153"/>
                </a:cubicBezTo>
                <a:cubicBezTo>
                  <a:pt x="21585" y="2544"/>
                  <a:pt x="21600" y="2565"/>
                  <a:pt x="21129" y="2026"/>
                </a:cubicBezTo>
                <a:cubicBezTo>
                  <a:pt x="20955" y="1827"/>
                  <a:pt x="20762" y="1776"/>
                  <a:pt x="20487" y="1772"/>
                </a:cubicBezTo>
                <a:cubicBezTo>
                  <a:pt x="19961" y="1764"/>
                  <a:pt x="19720" y="1486"/>
                  <a:pt x="19806" y="1064"/>
                </a:cubicBezTo>
                <a:cubicBezTo>
                  <a:pt x="19825" y="971"/>
                  <a:pt x="19804" y="847"/>
                  <a:pt x="19743" y="773"/>
                </a:cubicBezTo>
                <a:cubicBezTo>
                  <a:pt x="19597" y="599"/>
                  <a:pt x="19434" y="429"/>
                  <a:pt x="19245" y="289"/>
                </a:cubicBezTo>
                <a:cubicBezTo>
                  <a:pt x="18978" y="92"/>
                  <a:pt x="18816" y="-4"/>
                  <a:pt x="18655" y="0"/>
                </a:cubicBez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pic>
        <p:nvPicPr>
          <p:cNvPr id="513" name="Dunce_cap_from_LOC_3c04163u.png" descr="Dunce_cap_from_LOC_3c04163u.png"/>
          <p:cNvPicPr>
            <a:picLocks noChangeAspect="1"/>
          </p:cNvPicPr>
          <p:nvPr/>
        </p:nvPicPr>
        <p:blipFill>
          <a:blip r:embed="rId5">
            <a:extLst/>
          </a:blip>
          <a:stretch>
            <a:fillRect/>
          </a:stretch>
        </p:blipFill>
        <p:spPr>
          <a:xfrm>
            <a:off x="10703454" y="5709397"/>
            <a:ext cx="3973905" cy="529854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510"/>
                                        </p:tgtEl>
                                        <p:attrNameLst>
                                          <p:attrName>style.visibility</p:attrName>
                                        </p:attrNameLst>
                                      </p:cBhvr>
                                      <p:to>
                                        <p:strVal val="visible"/>
                                      </p:to>
                                    </p:set>
                                    <p:animEffect filter="fade" transition="in">
                                      <p:cBhvr>
                                        <p:cTn id="7" dur="500"/>
                                        <p:tgtEl>
                                          <p:spTgt spid="510"/>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507"/>
                                        </p:tgtEl>
                                        <p:attrNameLst>
                                          <p:attrName>style.visibility</p:attrName>
                                        </p:attrNameLst>
                                      </p:cBhvr>
                                      <p:to>
                                        <p:strVal val="visible"/>
                                      </p:to>
                                    </p:set>
                                    <p:animEffect filter="fade" transition="in">
                                      <p:cBhvr>
                                        <p:cTn id="11" dur="500"/>
                                        <p:tgtEl>
                                          <p:spTgt spid="507"/>
                                        </p:tgtEl>
                                      </p:cBhvr>
                                    </p:animEffect>
                                  </p:childTnLst>
                                </p:cTn>
                              </p:par>
                            </p:childTnLst>
                          </p:cTn>
                        </p:par>
                      </p:childTnLst>
                    </p:cTn>
                  </p:par>
                  <p:par>
                    <p:cTn id="12" fill="hold">
                      <p:stCondLst>
                        <p:cond delay="indefinite"/>
                      </p:stCondLst>
                      <p:childTnLst>
                        <p:par>
                          <p:cTn id="13" fill="hold">
                            <p:stCondLst>
                              <p:cond delay="0"/>
                            </p:stCondLst>
                            <p:childTnLst>
                              <p:par>
                                <p:cTn id="14" presetClass="entr" nodeType="clickEffect" presetID="10" grpId="3" fill="hold">
                                  <p:stCondLst>
                                    <p:cond delay="0"/>
                                  </p:stCondLst>
                                  <p:iterate type="el" backwards="0">
                                    <p:tmAbs val="0"/>
                                  </p:iterate>
                                  <p:childTnLst>
                                    <p:set>
                                      <p:cBhvr>
                                        <p:cTn id="15" fill="hold"/>
                                        <p:tgtEl>
                                          <p:spTgt spid="511"/>
                                        </p:tgtEl>
                                        <p:attrNameLst>
                                          <p:attrName>style.visibility</p:attrName>
                                        </p:attrNameLst>
                                      </p:cBhvr>
                                      <p:to>
                                        <p:strVal val="visible"/>
                                      </p:to>
                                    </p:set>
                                    <p:animEffect filter="fade" transition="in">
                                      <p:cBhvr>
                                        <p:cTn id="16" dur="500"/>
                                        <p:tgtEl>
                                          <p:spTgt spid="511"/>
                                        </p:tgtEl>
                                      </p:cBhvr>
                                    </p:animEffect>
                                  </p:childTnLst>
                                </p:cTn>
                              </p:par>
                            </p:childTnLst>
                          </p:cTn>
                        </p:par>
                      </p:childTnLst>
                    </p:cTn>
                  </p:par>
                  <p:par>
                    <p:cTn id="17" fill="hold">
                      <p:stCondLst>
                        <p:cond delay="indefinite"/>
                      </p:stCondLst>
                      <p:childTnLst>
                        <p:par>
                          <p:cTn id="18" fill="hold">
                            <p:stCondLst>
                              <p:cond delay="0"/>
                            </p:stCondLst>
                            <p:childTnLst>
                              <p:par>
                                <p:cTn id="19" presetClass="entr" nodeType="clickEffect" presetSubtype="16" presetID="23" grpId="4" fill="hold">
                                  <p:stCondLst>
                                    <p:cond delay="0"/>
                                  </p:stCondLst>
                                  <p:iterate type="el" backwards="0">
                                    <p:tmAbs val="0"/>
                                  </p:iterate>
                                  <p:childTnLst>
                                    <p:set>
                                      <p:cBhvr>
                                        <p:cTn id="20" fill="hold"/>
                                        <p:tgtEl>
                                          <p:spTgt spid="512"/>
                                        </p:tgtEl>
                                        <p:attrNameLst>
                                          <p:attrName>style.visibility</p:attrName>
                                        </p:attrNameLst>
                                      </p:cBhvr>
                                      <p:to>
                                        <p:strVal val="visible"/>
                                      </p:to>
                                    </p:set>
                                    <p:anim calcmode="lin" valueType="num">
                                      <p:cBhvr>
                                        <p:cTn id="21" dur="500" fill="hold"/>
                                        <p:tgtEl>
                                          <p:spTgt spid="512"/>
                                        </p:tgtEl>
                                        <p:attrNameLst>
                                          <p:attrName>ppt_w</p:attrName>
                                        </p:attrNameLst>
                                      </p:cBhvr>
                                      <p:tavLst>
                                        <p:tav tm="0">
                                          <p:val>
                                            <p:fltVal val="0"/>
                                          </p:val>
                                        </p:tav>
                                        <p:tav tm="100000">
                                          <p:val>
                                            <p:strVal val="#ppt_w"/>
                                          </p:val>
                                        </p:tav>
                                      </p:tavLst>
                                    </p:anim>
                                    <p:anim calcmode="lin" valueType="num">
                                      <p:cBhvr>
                                        <p:cTn id="22" dur="500" fill="hold"/>
                                        <p:tgtEl>
                                          <p:spTgt spid="512"/>
                                        </p:tgtEl>
                                        <p:attrNameLst>
                                          <p:attrName>ppt_h</p:attrName>
                                        </p:attrNameLst>
                                      </p:cBhvr>
                                      <p:tavLst>
                                        <p:tav tm="0">
                                          <p:val>
                                            <p:fltVal val="0"/>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Class="path" nodeType="clickEffect" presetSubtype="0" presetID="-1" grpId="5" accel="50000" decel="50000" fill="hold">
                                  <p:stCondLst>
                                    <p:cond delay="0"/>
                                  </p:stCondLst>
                                  <p:childTnLst>
                                    <p:animMotion path="M 0.000000 0.000000 L -0.013874 0.316710" origin="layout" pathEditMode="relative">
                                      <p:cBhvr>
                                        <p:cTn id="26" dur="500" fill="hold"/>
                                        <p:tgtEl>
                                          <p:spTgt spid="495"/>
                                        </p:tgtEl>
                                        <p:attrNameLst>
                                          <p:attrName>ppt_x</p:attrName>
                                          <p:attrName>ppt_y</p:attrName>
                                        </p:attrNameLst>
                                      </p:cBhvr>
                                    </p:animMotion>
                                  </p:childTnLst>
                                </p:cTn>
                              </p:par>
                            </p:childTnLst>
                          </p:cTn>
                        </p:par>
                        <p:par>
                          <p:cTn id="27" fill="hold">
                            <p:stCondLst>
                              <p:cond delay="0"/>
                            </p:stCondLst>
                            <p:childTnLst>
                              <p:par>
                                <p:cTn id="28" presetClass="path" nodeType="afterEffect" presetSubtype="0" presetID="-1" grpId="6" accel="50000" decel="50000" fill="hold">
                                  <p:stCondLst>
                                    <p:cond delay="0"/>
                                  </p:stCondLst>
                                  <p:childTnLst>
                                    <p:animMotion path="M 0.000000 0.000000 L -0.041591 0.249684" origin="layout" pathEditMode="relative">
                                      <p:cBhvr>
                                        <p:cTn id="29" dur="500" fill="hold"/>
                                        <p:tgtEl>
                                          <p:spTgt spid="496"/>
                                        </p:tgtEl>
                                        <p:attrNameLst>
                                          <p:attrName>ppt_x</p:attrName>
                                          <p:attrName>ppt_y</p:attrName>
                                        </p:attrNameLst>
                                      </p:cBhvr>
                                    </p:animMotion>
                                  </p:childTnLst>
                                </p:cTn>
                              </p:par>
                            </p:childTnLst>
                          </p:cTn>
                        </p:par>
                        <p:par>
                          <p:cTn id="30" fill="hold">
                            <p:stCondLst>
                              <p:cond delay="0"/>
                            </p:stCondLst>
                            <p:childTnLst>
                              <p:par>
                                <p:cTn id="31" presetClass="path" nodeType="afterEffect" presetSubtype="0" presetID="-1" grpId="7" accel="50000" decel="50000" fill="hold">
                                  <p:stCondLst>
                                    <p:cond delay="0"/>
                                  </p:stCondLst>
                                  <p:childTnLst>
                                    <p:animMotion path="M 0.000000 0.000000 L -0.098828 0.163996" origin="layout" pathEditMode="relative">
                                      <p:cBhvr>
                                        <p:cTn id="32" dur="500" fill="hold"/>
                                        <p:tgtEl>
                                          <p:spTgt spid="497"/>
                                        </p:tgtEl>
                                        <p:attrNameLst>
                                          <p:attrName>ppt_x</p:attrName>
                                          <p:attrName>ppt_y</p:attrName>
                                        </p:attrNameLst>
                                      </p:cBhvr>
                                    </p:animMotion>
                                  </p:childTnLst>
                                </p:cTn>
                              </p:par>
                            </p:childTnLst>
                          </p:cTn>
                        </p:par>
                      </p:childTnLst>
                    </p:cTn>
                  </p:par>
                  <p:par>
                    <p:cTn id="33" fill="hold">
                      <p:stCondLst>
                        <p:cond delay="indefinite"/>
                      </p:stCondLst>
                      <p:childTnLst>
                        <p:par>
                          <p:cTn id="34" fill="hold">
                            <p:stCondLst>
                              <p:cond delay="0"/>
                            </p:stCondLst>
                            <p:childTnLst>
                              <p:par>
                                <p:cTn id="35" presetClass="entr" nodeType="clickEffect" presetSubtype="16" presetID="23" grpId="8" fill="hold">
                                  <p:stCondLst>
                                    <p:cond delay="0"/>
                                  </p:stCondLst>
                                  <p:iterate type="el" backwards="0">
                                    <p:tmAbs val="0"/>
                                  </p:iterate>
                                  <p:childTnLst>
                                    <p:set>
                                      <p:cBhvr>
                                        <p:cTn id="36" fill="hold"/>
                                        <p:tgtEl>
                                          <p:spTgt spid="513"/>
                                        </p:tgtEl>
                                        <p:attrNameLst>
                                          <p:attrName>style.visibility</p:attrName>
                                        </p:attrNameLst>
                                      </p:cBhvr>
                                      <p:to>
                                        <p:strVal val="visible"/>
                                      </p:to>
                                    </p:set>
                                    <p:anim calcmode="lin" valueType="num">
                                      <p:cBhvr>
                                        <p:cTn id="37" dur="500" fill="hold"/>
                                        <p:tgtEl>
                                          <p:spTgt spid="513"/>
                                        </p:tgtEl>
                                        <p:attrNameLst>
                                          <p:attrName>ppt_w</p:attrName>
                                        </p:attrNameLst>
                                      </p:cBhvr>
                                      <p:tavLst>
                                        <p:tav tm="0">
                                          <p:val>
                                            <p:fltVal val="0"/>
                                          </p:val>
                                        </p:tav>
                                        <p:tav tm="100000">
                                          <p:val>
                                            <p:strVal val="#ppt_w"/>
                                          </p:val>
                                        </p:tav>
                                      </p:tavLst>
                                    </p:anim>
                                    <p:anim calcmode="lin" valueType="num">
                                      <p:cBhvr>
                                        <p:cTn id="38" dur="500" fill="hold"/>
                                        <p:tgtEl>
                                          <p:spTgt spid="5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513" grpId="8"/>
      <p:bldP build="whole" bldLvl="1" animBg="1" rev="0" advAuto="0" spid="511" grpId="3"/>
      <p:bldP build="whole" bldLvl="1" animBg="1" rev="0" advAuto="0" spid="510" grpId="1"/>
      <p:bldP build="whole" bldLvl="1" animBg="1" rev="0" advAuto="0" spid="507" grpId="2"/>
      <p:bldP build="whole" bldLvl="1" animBg="1" rev="0" advAuto="0" spid="512" grpId="4"/>
    </p:bldLst>
  </p:timing>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9" name="Documents"/>
          <p:cNvSpPr/>
          <p:nvPr/>
        </p:nvSpPr>
        <p:spPr>
          <a:xfrm>
            <a:off x="10224817" y="9932875"/>
            <a:ext cx="4723374" cy="3583338"/>
          </a:xfrm>
          <a:prstGeom prst="roundRect">
            <a:avLst>
              <a:gd name="adj" fmla="val 15000"/>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b"/>
          <a:lstStyle>
            <a:lvl1pPr>
              <a:defRPr sz="5000"/>
            </a:lvl1pPr>
          </a:lstStyle>
          <a:p>
            <a:pPr/>
            <a:r>
              <a:t>Documents</a:t>
            </a:r>
          </a:p>
        </p:txBody>
      </p:sp>
      <p:grpSp>
        <p:nvGrpSpPr>
          <p:cNvPr id="528" name="Group"/>
          <p:cNvGrpSpPr/>
          <p:nvPr/>
        </p:nvGrpSpPr>
        <p:grpSpPr>
          <a:xfrm>
            <a:off x="278069" y="7856222"/>
            <a:ext cx="8951657" cy="1377159"/>
            <a:chOff x="0" y="0"/>
            <a:chExt cx="8951655" cy="1377157"/>
          </a:xfrm>
        </p:grpSpPr>
        <p:grpSp>
          <p:nvGrpSpPr>
            <p:cNvPr id="524" name="Group"/>
            <p:cNvGrpSpPr/>
            <p:nvPr/>
          </p:nvGrpSpPr>
          <p:grpSpPr>
            <a:xfrm>
              <a:off x="0" y="52613"/>
              <a:ext cx="8951656" cy="1270001"/>
              <a:chOff x="0" y="0"/>
              <a:chExt cx="8951655" cy="1270000"/>
            </a:xfrm>
          </p:grpSpPr>
          <p:sp>
            <p:nvSpPr>
              <p:cNvPr id="520"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21"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22"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523"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525"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26"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27"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537" name="Group"/>
          <p:cNvGrpSpPr/>
          <p:nvPr/>
        </p:nvGrpSpPr>
        <p:grpSpPr>
          <a:xfrm>
            <a:off x="15218779" y="7856222"/>
            <a:ext cx="8951657" cy="1377159"/>
            <a:chOff x="0" y="0"/>
            <a:chExt cx="8951655" cy="1377157"/>
          </a:xfrm>
        </p:grpSpPr>
        <p:grpSp>
          <p:nvGrpSpPr>
            <p:cNvPr id="533" name="Group"/>
            <p:cNvGrpSpPr/>
            <p:nvPr/>
          </p:nvGrpSpPr>
          <p:grpSpPr>
            <a:xfrm>
              <a:off x="0" y="52613"/>
              <a:ext cx="8951656" cy="1270001"/>
              <a:chOff x="0" y="0"/>
              <a:chExt cx="8951655" cy="1270000"/>
            </a:xfrm>
          </p:grpSpPr>
          <p:sp>
            <p:nvSpPr>
              <p:cNvPr id="529"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30"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31"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532"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534"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35"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36"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538" name="LLM Terminology"/>
          <p:cNvSpPr txBox="1"/>
          <p:nvPr>
            <p:ph type="title"/>
          </p:nvPr>
        </p:nvSpPr>
        <p:spPr>
          <a:prstGeom prst="rect">
            <a:avLst/>
          </a:prstGeom>
        </p:spPr>
        <p:txBody>
          <a:bodyPr/>
          <a:lstStyle/>
          <a:p>
            <a:pPr/>
            <a:r>
              <a:t>LLM Terminology</a:t>
            </a:r>
          </a:p>
        </p:txBody>
      </p:sp>
      <p:pic>
        <p:nvPicPr>
          <p:cNvPr id="539"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540" name="Text Document"/>
          <p:cNvSpPr/>
          <p:nvPr/>
        </p:nvSpPr>
        <p:spPr>
          <a:xfrm>
            <a:off x="10888775" y="10262726"/>
            <a:ext cx="1088774" cy="14099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sp>
        <p:nvSpPr>
          <p:cNvPr id="541" name="Layout Document"/>
          <p:cNvSpPr/>
          <p:nvPr/>
        </p:nvSpPr>
        <p:spPr>
          <a:xfrm>
            <a:off x="11842066" y="11280454"/>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4"/>
                  <a:pt x="0" y="164"/>
                </a:cubicBezTo>
                <a:lnTo>
                  <a:pt x="0" y="21438"/>
                </a:lnTo>
                <a:cubicBezTo>
                  <a:pt x="0" y="21528"/>
                  <a:pt x="96" y="21600"/>
                  <a:pt x="213" y="21600"/>
                </a:cubicBezTo>
                <a:lnTo>
                  <a:pt x="21387" y="21600"/>
                </a:lnTo>
                <a:cubicBezTo>
                  <a:pt x="21504" y="21600"/>
                  <a:pt x="21600" y="21528"/>
                  <a:pt x="21600" y="21438"/>
                </a:cubicBezTo>
                <a:lnTo>
                  <a:pt x="21600" y="5897"/>
                </a:lnTo>
                <a:cubicBezTo>
                  <a:pt x="21600" y="5865"/>
                  <a:pt x="21567" y="5839"/>
                  <a:pt x="21525" y="5839"/>
                </a:cubicBezTo>
                <a:lnTo>
                  <a:pt x="14257" y="5839"/>
                </a:lnTo>
                <a:cubicBezTo>
                  <a:pt x="14140" y="5839"/>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2"/>
                  <a:pt x="15185" y="5122"/>
                </a:cubicBezTo>
                <a:lnTo>
                  <a:pt x="21419" y="5122"/>
                </a:lnTo>
                <a:cubicBezTo>
                  <a:pt x="21486" y="5122"/>
                  <a:pt x="21519" y="5059"/>
                  <a:pt x="21472" y="5023"/>
                </a:cubicBezTo>
                <a:lnTo>
                  <a:pt x="15100" y="99"/>
                </a:lnTo>
                <a:cubicBezTo>
                  <a:pt x="15077" y="81"/>
                  <a:pt x="15044" y="77"/>
                  <a:pt x="15018" y="86"/>
                </a:cubicBezTo>
                <a:close/>
                <a:moveTo>
                  <a:pt x="4056" y="7813"/>
                </a:moveTo>
                <a:lnTo>
                  <a:pt x="9151" y="7813"/>
                </a:lnTo>
                <a:cubicBezTo>
                  <a:pt x="9263" y="7813"/>
                  <a:pt x="9352" y="7882"/>
                  <a:pt x="9352" y="7968"/>
                </a:cubicBezTo>
                <a:lnTo>
                  <a:pt x="9352" y="11418"/>
                </a:lnTo>
                <a:cubicBezTo>
                  <a:pt x="9352" y="11504"/>
                  <a:pt x="9263" y="11573"/>
                  <a:pt x="9151" y="11573"/>
                </a:cubicBezTo>
                <a:lnTo>
                  <a:pt x="4056" y="11573"/>
                </a:lnTo>
                <a:cubicBezTo>
                  <a:pt x="3945" y="11573"/>
                  <a:pt x="3853" y="11504"/>
                  <a:pt x="3853" y="11418"/>
                </a:cubicBezTo>
                <a:lnTo>
                  <a:pt x="3853" y="7968"/>
                </a:lnTo>
                <a:cubicBezTo>
                  <a:pt x="3853" y="7882"/>
                  <a:pt x="3945" y="7813"/>
                  <a:pt x="4056" y="7813"/>
                </a:cubicBezTo>
                <a:close/>
                <a:moveTo>
                  <a:pt x="11327" y="7813"/>
                </a:moveTo>
                <a:lnTo>
                  <a:pt x="17677" y="7813"/>
                </a:lnTo>
                <a:cubicBezTo>
                  <a:pt x="17715" y="7813"/>
                  <a:pt x="17747" y="7838"/>
                  <a:pt x="17747" y="7868"/>
                </a:cubicBezTo>
                <a:lnTo>
                  <a:pt x="17747" y="8836"/>
                </a:lnTo>
                <a:cubicBezTo>
                  <a:pt x="17747" y="8866"/>
                  <a:pt x="17715" y="8889"/>
                  <a:pt x="17677" y="8889"/>
                </a:cubicBezTo>
                <a:lnTo>
                  <a:pt x="11329" y="8889"/>
                </a:lnTo>
                <a:cubicBezTo>
                  <a:pt x="11291" y="8889"/>
                  <a:pt x="11259" y="8866"/>
                  <a:pt x="11259" y="8836"/>
                </a:cubicBezTo>
                <a:lnTo>
                  <a:pt x="11259" y="7866"/>
                </a:lnTo>
                <a:cubicBezTo>
                  <a:pt x="11259" y="7837"/>
                  <a:pt x="11291" y="7813"/>
                  <a:pt x="11327" y="7813"/>
                </a:cubicBezTo>
                <a:close/>
                <a:moveTo>
                  <a:pt x="4859" y="8530"/>
                </a:moveTo>
                <a:cubicBezTo>
                  <a:pt x="4817" y="8530"/>
                  <a:pt x="4781" y="8558"/>
                  <a:pt x="4781" y="8590"/>
                </a:cubicBezTo>
                <a:lnTo>
                  <a:pt x="4781" y="10798"/>
                </a:lnTo>
                <a:cubicBezTo>
                  <a:pt x="4781" y="10830"/>
                  <a:pt x="4816" y="10855"/>
                  <a:pt x="4859" y="10856"/>
                </a:cubicBezTo>
                <a:lnTo>
                  <a:pt x="8349" y="10856"/>
                </a:lnTo>
                <a:cubicBezTo>
                  <a:pt x="8391" y="10856"/>
                  <a:pt x="8424" y="10830"/>
                  <a:pt x="8424" y="10798"/>
                </a:cubicBezTo>
                <a:lnTo>
                  <a:pt x="8424" y="8590"/>
                </a:lnTo>
                <a:cubicBezTo>
                  <a:pt x="8424" y="8558"/>
                  <a:pt x="8391" y="8530"/>
                  <a:pt x="8349" y="8530"/>
                </a:cubicBezTo>
                <a:lnTo>
                  <a:pt x="4859" y="8530"/>
                </a:lnTo>
                <a:close/>
                <a:moveTo>
                  <a:pt x="11329" y="10498"/>
                </a:moveTo>
                <a:lnTo>
                  <a:pt x="17677" y="10498"/>
                </a:lnTo>
                <a:cubicBezTo>
                  <a:pt x="17715" y="10498"/>
                  <a:pt x="17747" y="10522"/>
                  <a:pt x="17747" y="10552"/>
                </a:cubicBezTo>
                <a:lnTo>
                  <a:pt x="17747" y="11519"/>
                </a:lnTo>
                <a:cubicBezTo>
                  <a:pt x="17747" y="11548"/>
                  <a:pt x="17715" y="11573"/>
                  <a:pt x="17677" y="11573"/>
                </a:cubicBezTo>
                <a:lnTo>
                  <a:pt x="11329" y="11573"/>
                </a:lnTo>
                <a:cubicBezTo>
                  <a:pt x="11291" y="11573"/>
                  <a:pt x="11259" y="11548"/>
                  <a:pt x="11259" y="11519"/>
                </a:cubicBezTo>
                <a:lnTo>
                  <a:pt x="11259" y="10552"/>
                </a:lnTo>
                <a:cubicBezTo>
                  <a:pt x="11259" y="10522"/>
                  <a:pt x="11291" y="10498"/>
                  <a:pt x="11329" y="10498"/>
                </a:cubicBezTo>
                <a:close/>
                <a:moveTo>
                  <a:pt x="3923" y="13182"/>
                </a:moveTo>
                <a:lnTo>
                  <a:pt x="17677" y="13182"/>
                </a:lnTo>
                <a:cubicBezTo>
                  <a:pt x="17715" y="13182"/>
                  <a:pt x="17747" y="13207"/>
                  <a:pt x="17747" y="13236"/>
                </a:cubicBezTo>
                <a:lnTo>
                  <a:pt x="17747" y="14205"/>
                </a:lnTo>
                <a:cubicBezTo>
                  <a:pt x="17747" y="14234"/>
                  <a:pt x="17715" y="14257"/>
                  <a:pt x="17677" y="14257"/>
                </a:cubicBezTo>
                <a:lnTo>
                  <a:pt x="3923" y="14257"/>
                </a:lnTo>
                <a:cubicBezTo>
                  <a:pt x="3885" y="14257"/>
                  <a:pt x="3853" y="14234"/>
                  <a:pt x="3853" y="14205"/>
                </a:cubicBezTo>
                <a:lnTo>
                  <a:pt x="3853" y="13236"/>
                </a:lnTo>
                <a:cubicBezTo>
                  <a:pt x="3853" y="13207"/>
                  <a:pt x="3885" y="13182"/>
                  <a:pt x="3923" y="13182"/>
                </a:cubicBezTo>
                <a:close/>
                <a:moveTo>
                  <a:pt x="3923" y="15866"/>
                </a:moveTo>
                <a:lnTo>
                  <a:pt x="17677" y="15866"/>
                </a:lnTo>
                <a:cubicBezTo>
                  <a:pt x="17715" y="15866"/>
                  <a:pt x="17747" y="15891"/>
                  <a:pt x="17747" y="15920"/>
                </a:cubicBezTo>
                <a:lnTo>
                  <a:pt x="17747" y="16889"/>
                </a:lnTo>
                <a:cubicBezTo>
                  <a:pt x="17747" y="16918"/>
                  <a:pt x="17715" y="16941"/>
                  <a:pt x="17677" y="16941"/>
                </a:cubicBezTo>
                <a:lnTo>
                  <a:pt x="3923" y="16941"/>
                </a:lnTo>
                <a:cubicBezTo>
                  <a:pt x="3885" y="16941"/>
                  <a:pt x="3853" y="16918"/>
                  <a:pt x="3853" y="16889"/>
                </a:cubicBezTo>
                <a:lnTo>
                  <a:pt x="3853" y="15920"/>
                </a:lnTo>
                <a:cubicBezTo>
                  <a:pt x="3853" y="15891"/>
                  <a:pt x="3885" y="15866"/>
                  <a:pt x="3923" y="15866"/>
                </a:cubicBezTo>
                <a:close/>
              </a:path>
            </a:pathLst>
          </a:custGeom>
          <a:solidFill>
            <a:schemeClr val="accent1"/>
          </a:solidFill>
          <a:ln w="12700">
            <a:miter lim="400000"/>
          </a:ln>
        </p:spPr>
        <p:txBody>
          <a:bodyPr lIns="71437" tIns="71437" rIns="71437" bIns="71437" anchor="ctr"/>
          <a:lstStyle/>
          <a:p>
            <a:pPr>
              <a:defRPr sz="5000"/>
            </a:pPr>
          </a:p>
        </p:txBody>
      </p:sp>
      <p:sp>
        <p:nvSpPr>
          <p:cNvPr id="542" name="Chart Document"/>
          <p:cNvSpPr/>
          <p:nvPr/>
        </p:nvSpPr>
        <p:spPr>
          <a:xfrm>
            <a:off x="12795356" y="10638315"/>
            <a:ext cx="1088774" cy="1409947"/>
          </a:xfrm>
          <a:custGeom>
            <a:avLst/>
            <a:gdLst/>
            <a:ahLst/>
            <a:cxnLst>
              <a:cxn ang="0">
                <a:pos x="wd2" y="hd2"/>
              </a:cxn>
              <a:cxn ang="5400000">
                <a:pos x="wd2" y="hd2"/>
              </a:cxn>
              <a:cxn ang="10800000">
                <a:pos x="wd2" y="hd2"/>
              </a:cxn>
              <a:cxn ang="16200000">
                <a:pos x="wd2" y="hd2"/>
              </a:cxn>
            </a:cxnLst>
            <a:rect l="0" t="0" r="r" b="b"/>
            <a:pathLst>
              <a:path w="21599" h="21600" fill="norm" stroke="1" extrusionOk="0">
                <a:moveTo>
                  <a:pt x="213" y="0"/>
                </a:moveTo>
                <a:cubicBezTo>
                  <a:pt x="96" y="0"/>
                  <a:pt x="0" y="72"/>
                  <a:pt x="0" y="162"/>
                </a:cubicBezTo>
                <a:lnTo>
                  <a:pt x="0" y="21438"/>
                </a:lnTo>
                <a:cubicBezTo>
                  <a:pt x="0" y="21528"/>
                  <a:pt x="96" y="21600"/>
                  <a:pt x="213" y="21600"/>
                </a:cubicBezTo>
                <a:lnTo>
                  <a:pt x="21387" y="21600"/>
                </a:lnTo>
                <a:cubicBezTo>
                  <a:pt x="21503" y="21600"/>
                  <a:pt x="21599" y="21528"/>
                  <a:pt x="21599" y="21438"/>
                </a:cubicBezTo>
                <a:lnTo>
                  <a:pt x="21599" y="5895"/>
                </a:lnTo>
                <a:cubicBezTo>
                  <a:pt x="21600" y="5863"/>
                  <a:pt x="21565" y="5837"/>
                  <a:pt x="21524" y="5837"/>
                </a:cubicBezTo>
                <a:lnTo>
                  <a:pt x="14256" y="5837"/>
                </a:lnTo>
                <a:cubicBezTo>
                  <a:pt x="14139" y="5837"/>
                  <a:pt x="14043" y="5765"/>
                  <a:pt x="14043" y="5674"/>
                </a:cubicBezTo>
                <a:lnTo>
                  <a:pt x="14043" y="58"/>
                </a:lnTo>
                <a:cubicBezTo>
                  <a:pt x="14043" y="26"/>
                  <a:pt x="14009" y="0"/>
                  <a:pt x="13968" y="0"/>
                </a:cubicBezTo>
                <a:lnTo>
                  <a:pt x="213" y="0"/>
                </a:lnTo>
                <a:close/>
                <a:moveTo>
                  <a:pt x="15017" y="86"/>
                </a:moveTo>
                <a:cubicBezTo>
                  <a:pt x="14991" y="94"/>
                  <a:pt x="14972" y="114"/>
                  <a:pt x="14972" y="140"/>
                </a:cubicBezTo>
                <a:lnTo>
                  <a:pt x="14972" y="4958"/>
                </a:lnTo>
                <a:cubicBezTo>
                  <a:pt x="14972" y="5048"/>
                  <a:pt x="15067" y="5120"/>
                  <a:pt x="15184" y="5120"/>
                </a:cubicBezTo>
                <a:lnTo>
                  <a:pt x="21418" y="5120"/>
                </a:lnTo>
                <a:cubicBezTo>
                  <a:pt x="21485" y="5120"/>
                  <a:pt x="21518" y="5058"/>
                  <a:pt x="21471" y="5021"/>
                </a:cubicBezTo>
                <a:lnTo>
                  <a:pt x="15100" y="99"/>
                </a:lnTo>
                <a:cubicBezTo>
                  <a:pt x="15076" y="81"/>
                  <a:pt x="15044" y="78"/>
                  <a:pt x="15017" y="86"/>
                </a:cubicBezTo>
                <a:close/>
                <a:moveTo>
                  <a:pt x="9656" y="7345"/>
                </a:moveTo>
                <a:lnTo>
                  <a:pt x="11938" y="7345"/>
                </a:lnTo>
                <a:cubicBezTo>
                  <a:pt x="11983" y="7345"/>
                  <a:pt x="12018" y="7374"/>
                  <a:pt x="12018" y="7408"/>
                </a:cubicBezTo>
                <a:lnTo>
                  <a:pt x="12018" y="15086"/>
                </a:lnTo>
                <a:cubicBezTo>
                  <a:pt x="12018" y="15120"/>
                  <a:pt x="11983" y="15149"/>
                  <a:pt x="11938" y="15149"/>
                </a:cubicBezTo>
                <a:lnTo>
                  <a:pt x="9656" y="15149"/>
                </a:lnTo>
                <a:cubicBezTo>
                  <a:pt x="9611" y="15149"/>
                  <a:pt x="9574" y="15120"/>
                  <a:pt x="9574" y="15086"/>
                </a:cubicBezTo>
                <a:lnTo>
                  <a:pt x="9574" y="7408"/>
                </a:lnTo>
                <a:cubicBezTo>
                  <a:pt x="9574" y="7374"/>
                  <a:pt x="9611" y="7345"/>
                  <a:pt x="9656" y="7345"/>
                </a:cubicBezTo>
                <a:close/>
                <a:moveTo>
                  <a:pt x="13164" y="9590"/>
                </a:moveTo>
                <a:lnTo>
                  <a:pt x="15445" y="9590"/>
                </a:lnTo>
                <a:cubicBezTo>
                  <a:pt x="15490" y="9590"/>
                  <a:pt x="15527" y="9617"/>
                  <a:pt x="15527" y="9652"/>
                </a:cubicBezTo>
                <a:lnTo>
                  <a:pt x="15527" y="15088"/>
                </a:lnTo>
                <a:cubicBezTo>
                  <a:pt x="15527" y="15122"/>
                  <a:pt x="15490" y="15149"/>
                  <a:pt x="15445" y="15149"/>
                </a:cubicBezTo>
                <a:lnTo>
                  <a:pt x="13164" y="15149"/>
                </a:lnTo>
                <a:cubicBezTo>
                  <a:pt x="13119" y="15149"/>
                  <a:pt x="13084" y="15122"/>
                  <a:pt x="13084" y="15088"/>
                </a:cubicBezTo>
                <a:lnTo>
                  <a:pt x="13084" y="9652"/>
                </a:lnTo>
                <a:cubicBezTo>
                  <a:pt x="13084" y="9617"/>
                  <a:pt x="13119" y="9590"/>
                  <a:pt x="13164" y="9590"/>
                </a:cubicBezTo>
                <a:close/>
                <a:moveTo>
                  <a:pt x="6147" y="11440"/>
                </a:moveTo>
                <a:lnTo>
                  <a:pt x="8428" y="11440"/>
                </a:lnTo>
                <a:cubicBezTo>
                  <a:pt x="8473" y="11440"/>
                  <a:pt x="8511" y="11467"/>
                  <a:pt x="8511" y="11502"/>
                </a:cubicBezTo>
                <a:lnTo>
                  <a:pt x="8511" y="15086"/>
                </a:lnTo>
                <a:cubicBezTo>
                  <a:pt x="8511" y="15120"/>
                  <a:pt x="8473" y="15149"/>
                  <a:pt x="8428" y="15149"/>
                </a:cubicBezTo>
                <a:lnTo>
                  <a:pt x="6147" y="15149"/>
                </a:lnTo>
                <a:cubicBezTo>
                  <a:pt x="6102" y="15149"/>
                  <a:pt x="6067" y="15120"/>
                  <a:pt x="6067" y="15086"/>
                </a:cubicBezTo>
                <a:lnTo>
                  <a:pt x="6067" y="11502"/>
                </a:lnTo>
                <a:cubicBezTo>
                  <a:pt x="6067" y="11467"/>
                  <a:pt x="6102" y="11440"/>
                  <a:pt x="6147" y="11440"/>
                </a:cubicBezTo>
                <a:close/>
                <a:moveTo>
                  <a:pt x="3933" y="15866"/>
                </a:moveTo>
                <a:lnTo>
                  <a:pt x="17662" y="15866"/>
                </a:lnTo>
                <a:cubicBezTo>
                  <a:pt x="17707" y="15866"/>
                  <a:pt x="17742" y="15895"/>
                  <a:pt x="17742" y="15929"/>
                </a:cubicBezTo>
                <a:lnTo>
                  <a:pt x="17746" y="16878"/>
                </a:lnTo>
                <a:cubicBezTo>
                  <a:pt x="17746" y="16913"/>
                  <a:pt x="17709" y="16941"/>
                  <a:pt x="17664" y="16941"/>
                </a:cubicBezTo>
                <a:lnTo>
                  <a:pt x="3935" y="16941"/>
                </a:lnTo>
                <a:cubicBezTo>
                  <a:pt x="3890" y="16941"/>
                  <a:pt x="3853" y="16912"/>
                  <a:pt x="3853" y="16878"/>
                </a:cubicBezTo>
                <a:lnTo>
                  <a:pt x="3850" y="15929"/>
                </a:lnTo>
                <a:cubicBezTo>
                  <a:pt x="3850" y="15895"/>
                  <a:pt x="3888" y="15866"/>
                  <a:pt x="3933" y="15866"/>
                </a:cubicBezTo>
                <a:close/>
              </a:path>
            </a:pathLst>
          </a:custGeom>
          <a:solidFill>
            <a:schemeClr val="accent1"/>
          </a:solidFill>
          <a:ln w="12700">
            <a:miter lim="400000"/>
          </a:ln>
        </p:spPr>
        <p:txBody>
          <a:bodyPr lIns="71437" tIns="71437" rIns="71437" bIns="71437" anchor="ctr"/>
          <a:lstStyle/>
          <a:p>
            <a:pPr>
              <a:defRPr sz="5000"/>
            </a:pPr>
          </a:p>
        </p:txBody>
      </p:sp>
      <p:sp>
        <p:nvSpPr>
          <p:cNvPr id="543" name="Retrieval-Augmented Generation (RAG)"/>
          <p:cNvSpPr txBox="1"/>
          <p:nvPr/>
        </p:nvSpPr>
        <p:spPr>
          <a:xfrm>
            <a:off x="6006147" y="3709091"/>
            <a:ext cx="1237170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Retrieval-Augmented Generation (RAG)</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519"/>
                                        </p:tgtEl>
                                        <p:attrNameLst>
                                          <p:attrName>style.visibility</p:attrName>
                                        </p:attrNameLst>
                                      </p:cBhvr>
                                      <p:to>
                                        <p:strVal val="visible"/>
                                      </p:to>
                                    </p:set>
                                    <p:animEffect filter="fade" transition="in">
                                      <p:cBhvr>
                                        <p:cTn id="7" dur="500"/>
                                        <p:tgtEl>
                                          <p:spTgt spid="519"/>
                                        </p:tgtEl>
                                      </p:cBhvr>
                                    </p:animEffect>
                                  </p:childTnLst>
                                </p:cTn>
                              </p:par>
                            </p:childTnLst>
                          </p:cTn>
                        </p:par>
                        <p:par>
                          <p:cTn id="8" fill="hold">
                            <p:stCondLst>
                              <p:cond delay="500"/>
                            </p:stCondLst>
                            <p:childTnLst>
                              <p:par>
                                <p:cTn id="9" presetClass="entr" nodeType="afterEffect" presetID="10" grpId="2" fill="hold">
                                  <p:stCondLst>
                                    <p:cond delay="0"/>
                                  </p:stCondLst>
                                  <p:iterate type="el" backwards="0">
                                    <p:tmAbs val="0"/>
                                  </p:iterate>
                                  <p:childTnLst>
                                    <p:set>
                                      <p:cBhvr>
                                        <p:cTn id="10" fill="hold"/>
                                        <p:tgtEl>
                                          <p:spTgt spid="540"/>
                                        </p:tgtEl>
                                        <p:attrNameLst>
                                          <p:attrName>style.visibility</p:attrName>
                                        </p:attrNameLst>
                                      </p:cBhvr>
                                      <p:to>
                                        <p:strVal val="visible"/>
                                      </p:to>
                                    </p:set>
                                    <p:animEffect filter="fade" transition="in">
                                      <p:cBhvr>
                                        <p:cTn id="11" dur="500"/>
                                        <p:tgtEl>
                                          <p:spTgt spid="540"/>
                                        </p:tgtEl>
                                      </p:cBhvr>
                                    </p:animEffect>
                                  </p:childTnLst>
                                </p:cTn>
                              </p:par>
                            </p:childTnLst>
                          </p:cTn>
                        </p:par>
                        <p:par>
                          <p:cTn id="12" fill="hold">
                            <p:stCondLst>
                              <p:cond delay="1000"/>
                            </p:stCondLst>
                            <p:childTnLst>
                              <p:par>
                                <p:cTn id="13" presetClass="entr" nodeType="afterEffect" presetID="10" grpId="3" fill="hold">
                                  <p:stCondLst>
                                    <p:cond delay="0"/>
                                  </p:stCondLst>
                                  <p:iterate type="el" backwards="0">
                                    <p:tmAbs val="0"/>
                                  </p:iterate>
                                  <p:childTnLst>
                                    <p:set>
                                      <p:cBhvr>
                                        <p:cTn id="14" fill="hold"/>
                                        <p:tgtEl>
                                          <p:spTgt spid="541"/>
                                        </p:tgtEl>
                                        <p:attrNameLst>
                                          <p:attrName>style.visibility</p:attrName>
                                        </p:attrNameLst>
                                      </p:cBhvr>
                                      <p:to>
                                        <p:strVal val="visible"/>
                                      </p:to>
                                    </p:set>
                                    <p:animEffect filter="fade" transition="in">
                                      <p:cBhvr>
                                        <p:cTn id="15" dur="500"/>
                                        <p:tgtEl>
                                          <p:spTgt spid="541"/>
                                        </p:tgtEl>
                                      </p:cBhvr>
                                    </p:animEffect>
                                  </p:childTnLst>
                                </p:cTn>
                              </p:par>
                            </p:childTnLst>
                          </p:cTn>
                        </p:par>
                        <p:par>
                          <p:cTn id="16" fill="hold">
                            <p:stCondLst>
                              <p:cond delay="1500"/>
                            </p:stCondLst>
                            <p:childTnLst>
                              <p:par>
                                <p:cTn id="17" presetClass="entr" nodeType="afterEffect" presetID="10" grpId="4" fill="hold">
                                  <p:stCondLst>
                                    <p:cond delay="0"/>
                                  </p:stCondLst>
                                  <p:iterate type="el" backwards="0">
                                    <p:tmAbs val="0"/>
                                  </p:iterate>
                                  <p:childTnLst>
                                    <p:set>
                                      <p:cBhvr>
                                        <p:cTn id="18" fill="hold"/>
                                        <p:tgtEl>
                                          <p:spTgt spid="542"/>
                                        </p:tgtEl>
                                        <p:attrNameLst>
                                          <p:attrName>style.visibility</p:attrName>
                                        </p:attrNameLst>
                                      </p:cBhvr>
                                      <p:to>
                                        <p:strVal val="visible"/>
                                      </p:to>
                                    </p:set>
                                    <p:animEffect filter="fade" transition="in">
                                      <p:cBhvr>
                                        <p:cTn id="19" dur="500"/>
                                        <p:tgtEl>
                                          <p:spTgt spid="542"/>
                                        </p:tgtEl>
                                      </p:cBhvr>
                                    </p:animEffect>
                                  </p:childTnLst>
                                </p:cTn>
                              </p:par>
                            </p:childTnLst>
                          </p:cTn>
                        </p:par>
                      </p:childTnLst>
                    </p:cTn>
                  </p:par>
                  <p:par>
                    <p:cTn id="20" fill="hold">
                      <p:stCondLst>
                        <p:cond delay="indefinite"/>
                      </p:stCondLst>
                      <p:childTnLst>
                        <p:par>
                          <p:cTn id="21" fill="hold">
                            <p:stCondLst>
                              <p:cond delay="0"/>
                            </p:stCondLst>
                            <p:childTnLst>
                              <p:par>
                                <p:cTn id="22" presetClass="entr" nodeType="clickEffect" presetID="10" grpId="5" fill="hold">
                                  <p:stCondLst>
                                    <p:cond delay="0"/>
                                  </p:stCondLst>
                                  <p:iterate type="el" backwards="0">
                                    <p:tmAbs val="0"/>
                                  </p:iterate>
                                  <p:childTnLst>
                                    <p:set>
                                      <p:cBhvr>
                                        <p:cTn id="23" fill="hold"/>
                                        <p:tgtEl>
                                          <p:spTgt spid="543"/>
                                        </p:tgtEl>
                                        <p:attrNameLst>
                                          <p:attrName>style.visibility</p:attrName>
                                        </p:attrNameLst>
                                      </p:cBhvr>
                                      <p:to>
                                        <p:strVal val="visible"/>
                                      </p:to>
                                    </p:set>
                                    <p:animEffect filter="fade" transition="in">
                                      <p:cBhvr>
                                        <p:cTn id="24" dur="250"/>
                                        <p:tgtEl>
                                          <p:spTgt spid="5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541" grpId="3"/>
      <p:bldP build="whole" bldLvl="1" animBg="1" rev="0" advAuto="0" spid="519" grpId="1"/>
      <p:bldP build="whole" bldLvl="1" animBg="1" rev="0" advAuto="0" spid="542" grpId="4"/>
      <p:bldP build="whole" bldLvl="1" animBg="1" rev="0" advAuto="0" spid="540" grpId="2"/>
      <p:bldP build="whole" bldLvl="1" animBg="1" rev="0" advAuto="0" spid="543" grpId="5"/>
    </p:bldLst>
  </p:timing>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555" name="Group"/>
          <p:cNvGrpSpPr/>
          <p:nvPr/>
        </p:nvGrpSpPr>
        <p:grpSpPr>
          <a:xfrm>
            <a:off x="278069" y="7856222"/>
            <a:ext cx="8951657" cy="1377159"/>
            <a:chOff x="0" y="0"/>
            <a:chExt cx="8951655" cy="1377157"/>
          </a:xfrm>
        </p:grpSpPr>
        <p:grpSp>
          <p:nvGrpSpPr>
            <p:cNvPr id="551" name="Group"/>
            <p:cNvGrpSpPr/>
            <p:nvPr/>
          </p:nvGrpSpPr>
          <p:grpSpPr>
            <a:xfrm>
              <a:off x="0" y="52613"/>
              <a:ext cx="8951656" cy="1270001"/>
              <a:chOff x="0" y="0"/>
              <a:chExt cx="8951655" cy="1270000"/>
            </a:xfrm>
          </p:grpSpPr>
          <p:sp>
            <p:nvSpPr>
              <p:cNvPr id="547"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48"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49"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550"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552"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53"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54"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564" name="Group"/>
          <p:cNvGrpSpPr/>
          <p:nvPr/>
        </p:nvGrpSpPr>
        <p:grpSpPr>
          <a:xfrm>
            <a:off x="15218779" y="7856222"/>
            <a:ext cx="8951657" cy="1377159"/>
            <a:chOff x="0" y="0"/>
            <a:chExt cx="8951655" cy="1377157"/>
          </a:xfrm>
        </p:grpSpPr>
        <p:grpSp>
          <p:nvGrpSpPr>
            <p:cNvPr id="560" name="Group"/>
            <p:cNvGrpSpPr/>
            <p:nvPr/>
          </p:nvGrpSpPr>
          <p:grpSpPr>
            <a:xfrm>
              <a:off x="0" y="52613"/>
              <a:ext cx="8951656" cy="1270001"/>
              <a:chOff x="0" y="0"/>
              <a:chExt cx="8951655" cy="1270000"/>
            </a:xfrm>
          </p:grpSpPr>
          <p:sp>
            <p:nvSpPr>
              <p:cNvPr id="556"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57"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558"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559"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561"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62"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563"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565" name="LLM Terminology"/>
          <p:cNvSpPr txBox="1"/>
          <p:nvPr>
            <p:ph type="title"/>
          </p:nvPr>
        </p:nvSpPr>
        <p:spPr>
          <a:prstGeom prst="rect">
            <a:avLst/>
          </a:prstGeom>
        </p:spPr>
        <p:txBody>
          <a:bodyPr/>
          <a:lstStyle/>
          <a:p>
            <a:pPr/>
            <a:r>
              <a:t>LLM Terminology</a:t>
            </a:r>
          </a:p>
        </p:txBody>
      </p:sp>
      <p:pic>
        <p:nvPicPr>
          <p:cNvPr id="566"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567" name="Temperature"/>
          <p:cNvSpPr txBox="1"/>
          <p:nvPr/>
        </p:nvSpPr>
        <p:spPr>
          <a:xfrm>
            <a:off x="10122534" y="3607913"/>
            <a:ext cx="413893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Temperature</a:t>
            </a:r>
          </a:p>
        </p:txBody>
      </p:sp>
      <p:sp>
        <p:nvSpPr>
          <p:cNvPr id="568" name="Low Temp (0.0 - 0.3) = more predictable"/>
          <p:cNvSpPr txBox="1"/>
          <p:nvPr/>
        </p:nvSpPr>
        <p:spPr>
          <a:xfrm>
            <a:off x="2691069" y="10133921"/>
            <a:ext cx="1227455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Low Temp (0.0 - 0.3) = more predictable</a:t>
            </a:r>
          </a:p>
        </p:txBody>
      </p:sp>
      <p:sp>
        <p:nvSpPr>
          <p:cNvPr id="569" name="Medium Temp (0.4 - 0.7) = balances consistency with variety"/>
          <p:cNvSpPr txBox="1"/>
          <p:nvPr/>
        </p:nvSpPr>
        <p:spPr>
          <a:xfrm>
            <a:off x="2691760" y="11048880"/>
            <a:ext cx="1864741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Medium Temp (0.4 - 0.7) = balances consistency with variety</a:t>
            </a:r>
          </a:p>
        </p:txBody>
      </p:sp>
      <p:sp>
        <p:nvSpPr>
          <p:cNvPr id="570" name="High Temp (0.8 - 1.0+) = more “creative”, diverse, unpredictable"/>
          <p:cNvSpPr txBox="1"/>
          <p:nvPr/>
        </p:nvSpPr>
        <p:spPr>
          <a:xfrm>
            <a:off x="2695188" y="11963838"/>
            <a:ext cx="1948370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High Temp (0.8 - 1.0+) = more “creative”, diverse, unpredictable</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567"/>
                                        </p:tgtEl>
                                        <p:attrNameLst>
                                          <p:attrName>style.visibility</p:attrName>
                                        </p:attrNameLst>
                                      </p:cBhvr>
                                      <p:to>
                                        <p:strVal val="visible"/>
                                      </p:to>
                                    </p:set>
                                    <p:animEffect filter="fade" transition="in">
                                      <p:cBhvr>
                                        <p:cTn id="7" dur="250"/>
                                        <p:tgtEl>
                                          <p:spTgt spid="567"/>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568"/>
                                        </p:tgtEl>
                                        <p:attrNameLst>
                                          <p:attrName>style.visibility</p:attrName>
                                        </p:attrNameLst>
                                      </p:cBhvr>
                                      <p:to>
                                        <p:strVal val="visible"/>
                                      </p:to>
                                    </p:set>
                                    <p:animEffect filter="fade" transition="in">
                                      <p:cBhvr>
                                        <p:cTn id="11" dur="250"/>
                                        <p:tgtEl>
                                          <p:spTgt spid="568"/>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569"/>
                                        </p:tgtEl>
                                        <p:attrNameLst>
                                          <p:attrName>style.visibility</p:attrName>
                                        </p:attrNameLst>
                                      </p:cBhvr>
                                      <p:to>
                                        <p:strVal val="visible"/>
                                      </p:to>
                                    </p:set>
                                    <p:animEffect filter="fade" transition="in">
                                      <p:cBhvr>
                                        <p:cTn id="15" dur="250"/>
                                        <p:tgtEl>
                                          <p:spTgt spid="569"/>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570"/>
                                        </p:tgtEl>
                                        <p:attrNameLst>
                                          <p:attrName>style.visibility</p:attrName>
                                        </p:attrNameLst>
                                      </p:cBhvr>
                                      <p:to>
                                        <p:strVal val="visible"/>
                                      </p:to>
                                    </p:set>
                                    <p:animEffect filter="fade" transition="in">
                                      <p:cBhvr>
                                        <p:cTn id="19" dur="250"/>
                                        <p:tgtEl>
                                          <p:spTgt spid="57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568" grpId="2"/>
      <p:bldP build="whole" bldLvl="1" animBg="1" rev="0" advAuto="0" spid="570" grpId="4"/>
      <p:bldP build="whole" bldLvl="1" animBg="1" rev="0" advAuto="0" spid="567" grpId="1"/>
      <p:bldP build="whole" bldLvl="1" animBg="1" rev="0" advAuto="0" spid="569" grpId="3"/>
    </p:bldLst>
  </p:timing>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4" name="All LLMs"/>
          <p:cNvSpPr txBox="1"/>
          <p:nvPr>
            <p:ph type="title"/>
          </p:nvPr>
        </p:nvSpPr>
        <p:spPr>
          <a:prstGeom prst="rect">
            <a:avLst/>
          </a:prstGeom>
        </p:spPr>
        <p:txBody>
          <a:bodyPr/>
          <a:lstStyle/>
          <a:p>
            <a:pPr/>
            <a:r>
              <a:t>All LLMs</a:t>
            </a:r>
          </a:p>
        </p:txBody>
      </p:sp>
      <p:pic>
        <p:nvPicPr>
          <p:cNvPr id="575" name="AI_logo_by_United_Blasters.png" descr="AI_logo_by_United_Blasters.png"/>
          <p:cNvPicPr>
            <a:picLocks noChangeAspect="1"/>
          </p:cNvPicPr>
          <p:nvPr/>
        </p:nvPicPr>
        <p:blipFill>
          <a:blip r:embed="rId3">
            <a:extLst/>
          </a:blip>
          <a:stretch>
            <a:fillRect/>
          </a:stretch>
        </p:blipFill>
        <p:spPr>
          <a:xfrm>
            <a:off x="8256560" y="4925676"/>
            <a:ext cx="7870880" cy="7870880"/>
          </a:xfrm>
          <a:prstGeom prst="rect">
            <a:avLst/>
          </a:prstGeom>
          <a:ln w="12700">
            <a:miter lim="400000"/>
          </a:ln>
        </p:spPr>
      </p:pic>
      <p:sp>
        <p:nvSpPr>
          <p:cNvPr id="576" name="Model"/>
          <p:cNvSpPr txBox="1"/>
          <p:nvPr/>
        </p:nvSpPr>
        <p:spPr>
          <a:xfrm>
            <a:off x="3763215" y="4645641"/>
            <a:ext cx="2016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Model</a:t>
            </a:r>
          </a:p>
        </p:txBody>
      </p:sp>
      <p:sp>
        <p:nvSpPr>
          <p:cNvPr id="577" name="Parameter"/>
          <p:cNvSpPr txBox="1"/>
          <p:nvPr/>
        </p:nvSpPr>
        <p:spPr>
          <a:xfrm>
            <a:off x="1247967" y="6071987"/>
            <a:ext cx="340614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Parameter</a:t>
            </a:r>
          </a:p>
        </p:txBody>
      </p:sp>
      <p:sp>
        <p:nvSpPr>
          <p:cNvPr id="578" name="Weight"/>
          <p:cNvSpPr txBox="1"/>
          <p:nvPr/>
        </p:nvSpPr>
        <p:spPr>
          <a:xfrm>
            <a:off x="682621" y="7675574"/>
            <a:ext cx="22434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Weight</a:t>
            </a:r>
          </a:p>
        </p:txBody>
      </p:sp>
      <p:sp>
        <p:nvSpPr>
          <p:cNvPr id="579" name="Context Window"/>
          <p:cNvSpPr txBox="1"/>
          <p:nvPr/>
        </p:nvSpPr>
        <p:spPr>
          <a:xfrm>
            <a:off x="16173690" y="3722596"/>
            <a:ext cx="513778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Context Window</a:t>
            </a:r>
          </a:p>
        </p:txBody>
      </p:sp>
      <p:sp>
        <p:nvSpPr>
          <p:cNvPr id="580" name="Temperature"/>
          <p:cNvSpPr txBox="1"/>
          <p:nvPr/>
        </p:nvSpPr>
        <p:spPr>
          <a:xfrm>
            <a:off x="18799112" y="5220811"/>
            <a:ext cx="413893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Temperature</a:t>
            </a:r>
          </a:p>
        </p:txBody>
      </p:sp>
      <p:sp>
        <p:nvSpPr>
          <p:cNvPr id="581" name="Prefill"/>
          <p:cNvSpPr txBox="1"/>
          <p:nvPr/>
        </p:nvSpPr>
        <p:spPr>
          <a:xfrm>
            <a:off x="6682414" y="895155"/>
            <a:ext cx="198056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Prefill</a:t>
            </a:r>
          </a:p>
        </p:txBody>
      </p:sp>
      <p:sp>
        <p:nvSpPr>
          <p:cNvPr id="582" name="Decode"/>
          <p:cNvSpPr txBox="1"/>
          <p:nvPr/>
        </p:nvSpPr>
        <p:spPr>
          <a:xfrm>
            <a:off x="5086211" y="2478087"/>
            <a:ext cx="233997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Decode</a:t>
            </a:r>
          </a:p>
        </p:txBody>
      </p:sp>
      <p:sp>
        <p:nvSpPr>
          <p:cNvPr id="583" name="RAG"/>
          <p:cNvSpPr txBox="1"/>
          <p:nvPr/>
        </p:nvSpPr>
        <p:spPr>
          <a:xfrm>
            <a:off x="16916565" y="6418262"/>
            <a:ext cx="15455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RAG</a:t>
            </a:r>
          </a:p>
        </p:txBody>
      </p:sp>
      <p:sp>
        <p:nvSpPr>
          <p:cNvPr id="584" name="Token"/>
          <p:cNvSpPr txBox="1"/>
          <p:nvPr/>
        </p:nvSpPr>
        <p:spPr>
          <a:xfrm>
            <a:off x="1511954" y="9165024"/>
            <a:ext cx="202057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Token</a:t>
            </a:r>
          </a:p>
        </p:txBody>
      </p:sp>
      <p:sp>
        <p:nvSpPr>
          <p:cNvPr id="585" name="Training…"/>
          <p:cNvSpPr txBox="1"/>
          <p:nvPr/>
        </p:nvSpPr>
        <p:spPr>
          <a:xfrm>
            <a:off x="4404265" y="7487413"/>
            <a:ext cx="2787651"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Training</a:t>
            </a:r>
          </a:p>
          <a:p>
            <a:pPr>
              <a:defRPr sz="5000"/>
            </a:pPr>
            <a:r>
              <a:t>a model</a:t>
            </a:r>
          </a:p>
        </p:txBody>
      </p:sp>
      <p:sp>
        <p:nvSpPr>
          <p:cNvPr id="586" name="TTFT"/>
          <p:cNvSpPr txBox="1"/>
          <p:nvPr/>
        </p:nvSpPr>
        <p:spPr>
          <a:xfrm>
            <a:off x="16619582" y="9929335"/>
            <a:ext cx="1762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TTFT</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0" name="Rounded Rectangle"/>
          <p:cNvSpPr/>
          <p:nvPr/>
        </p:nvSpPr>
        <p:spPr>
          <a:xfrm>
            <a:off x="619569" y="4159507"/>
            <a:ext cx="5519725" cy="7217255"/>
          </a:xfrm>
          <a:prstGeom prst="roundRect">
            <a:avLst>
              <a:gd name="adj" fmla="val 12278"/>
            </a:avLst>
          </a:prstGeom>
          <a:solidFill>
            <a:srgbClr val="FFFFFF"/>
          </a:solid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pic>
        <p:nvPicPr>
          <p:cNvPr id="591" name="Frankenstein's_monster_(Boris_Karloff).jpg" descr="Frankenstein's_monster_(Boris_Karloff).jpg"/>
          <p:cNvPicPr>
            <a:picLocks noChangeAspect="1"/>
          </p:cNvPicPr>
          <p:nvPr/>
        </p:nvPicPr>
        <p:blipFill>
          <a:blip r:embed="rId3">
            <a:extLst/>
          </a:blip>
          <a:stretch>
            <a:fillRect/>
          </a:stretch>
        </p:blipFill>
        <p:spPr>
          <a:xfrm>
            <a:off x="16339639" y="3410551"/>
            <a:ext cx="6941901" cy="8715167"/>
          </a:xfrm>
          <a:prstGeom prst="rect">
            <a:avLst/>
          </a:prstGeom>
          <a:ln w="12700">
            <a:miter lim="400000"/>
          </a:ln>
        </p:spPr>
      </p:pic>
      <p:sp>
        <p:nvSpPr>
          <p:cNvPr id="592" name="Inference libraries/engines"/>
          <p:cNvSpPr txBox="1"/>
          <p:nvPr>
            <p:ph type="title"/>
          </p:nvPr>
        </p:nvSpPr>
        <p:spPr>
          <a:prstGeom prst="rect">
            <a:avLst/>
          </a:prstGeom>
        </p:spPr>
        <p:txBody>
          <a:bodyPr/>
          <a:lstStyle/>
          <a:p>
            <a:pPr/>
            <a:r>
              <a:t>Inference libraries/engines</a:t>
            </a:r>
          </a:p>
        </p:txBody>
      </p:sp>
      <p:pic>
        <p:nvPicPr>
          <p:cNvPr id="593"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9886950" y="4458973"/>
            <a:ext cx="4610101" cy="3889368"/>
          </a:xfrm>
          <a:prstGeom prst="rect">
            <a:avLst/>
          </a:prstGeom>
          <a:ln w="12700">
            <a:miter lim="400000"/>
          </a:ln>
        </p:spPr>
      </p:pic>
      <p:sp>
        <p:nvSpPr>
          <p:cNvPr id="594" name="LLM"/>
          <p:cNvSpPr/>
          <p:nvPr/>
        </p:nvSpPr>
        <p:spPr>
          <a:xfrm>
            <a:off x="9830313" y="9646203"/>
            <a:ext cx="4723374" cy="3583338"/>
          </a:xfrm>
          <a:prstGeom prst="roundRect">
            <a:avLst>
              <a:gd name="adj" fmla="val 15000"/>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LLM</a:t>
            </a:r>
          </a:p>
        </p:txBody>
      </p:sp>
      <p:sp>
        <p:nvSpPr>
          <p:cNvPr id="595" name="Text Document"/>
          <p:cNvSpPr/>
          <p:nvPr/>
        </p:nvSpPr>
        <p:spPr>
          <a:xfrm>
            <a:off x="10022105" y="9976053"/>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sp>
        <p:nvSpPr>
          <p:cNvPr id="596" name="Text Document"/>
          <p:cNvSpPr/>
          <p:nvPr/>
        </p:nvSpPr>
        <p:spPr>
          <a:xfrm>
            <a:off x="10461072" y="11508600"/>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sp>
        <p:nvSpPr>
          <p:cNvPr id="597" name="Text Document"/>
          <p:cNvSpPr/>
          <p:nvPr/>
        </p:nvSpPr>
        <p:spPr>
          <a:xfrm>
            <a:off x="12282811" y="11734362"/>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sp>
        <p:nvSpPr>
          <p:cNvPr id="598" name="Text Document"/>
          <p:cNvSpPr/>
          <p:nvPr/>
        </p:nvSpPr>
        <p:spPr>
          <a:xfrm>
            <a:off x="11671493" y="9646203"/>
            <a:ext cx="1088774"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sp>
        <p:nvSpPr>
          <p:cNvPr id="599" name="Text Document"/>
          <p:cNvSpPr/>
          <p:nvPr/>
        </p:nvSpPr>
        <p:spPr>
          <a:xfrm>
            <a:off x="13320883" y="10395637"/>
            <a:ext cx="1088773" cy="1409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3" y="0"/>
                </a:moveTo>
                <a:cubicBezTo>
                  <a:pt x="96" y="0"/>
                  <a:pt x="0" y="72"/>
                  <a:pt x="0" y="162"/>
                </a:cubicBezTo>
                <a:lnTo>
                  <a:pt x="0" y="21438"/>
                </a:lnTo>
                <a:cubicBezTo>
                  <a:pt x="0" y="21528"/>
                  <a:pt x="96" y="21600"/>
                  <a:pt x="213" y="21600"/>
                </a:cubicBezTo>
                <a:lnTo>
                  <a:pt x="21387" y="21600"/>
                </a:lnTo>
                <a:cubicBezTo>
                  <a:pt x="21504" y="21600"/>
                  <a:pt x="21600" y="21528"/>
                  <a:pt x="21600" y="21438"/>
                </a:cubicBezTo>
                <a:lnTo>
                  <a:pt x="21600" y="5895"/>
                </a:lnTo>
                <a:cubicBezTo>
                  <a:pt x="21600" y="5863"/>
                  <a:pt x="21567" y="5837"/>
                  <a:pt x="21525" y="5837"/>
                </a:cubicBezTo>
                <a:lnTo>
                  <a:pt x="14257" y="5837"/>
                </a:lnTo>
                <a:cubicBezTo>
                  <a:pt x="14140" y="5837"/>
                  <a:pt x="14044" y="5765"/>
                  <a:pt x="14044" y="5674"/>
                </a:cubicBezTo>
                <a:lnTo>
                  <a:pt x="14044" y="58"/>
                </a:lnTo>
                <a:cubicBezTo>
                  <a:pt x="14044" y="26"/>
                  <a:pt x="14011" y="0"/>
                  <a:pt x="13969" y="0"/>
                </a:cubicBezTo>
                <a:lnTo>
                  <a:pt x="213" y="0"/>
                </a:lnTo>
                <a:close/>
                <a:moveTo>
                  <a:pt x="15018" y="86"/>
                </a:moveTo>
                <a:cubicBezTo>
                  <a:pt x="14992" y="94"/>
                  <a:pt x="14972" y="114"/>
                  <a:pt x="14972" y="140"/>
                </a:cubicBezTo>
                <a:lnTo>
                  <a:pt x="14972" y="4958"/>
                </a:lnTo>
                <a:cubicBezTo>
                  <a:pt x="14972" y="5048"/>
                  <a:pt x="15068" y="5120"/>
                  <a:pt x="15185" y="5120"/>
                </a:cubicBezTo>
                <a:lnTo>
                  <a:pt x="21419" y="5120"/>
                </a:lnTo>
                <a:cubicBezTo>
                  <a:pt x="21486" y="5120"/>
                  <a:pt x="21519" y="5058"/>
                  <a:pt x="21472" y="5021"/>
                </a:cubicBezTo>
                <a:lnTo>
                  <a:pt x="15100" y="99"/>
                </a:lnTo>
                <a:cubicBezTo>
                  <a:pt x="15077" y="81"/>
                  <a:pt x="15044" y="78"/>
                  <a:pt x="15018" y="86"/>
                </a:cubicBezTo>
                <a:close/>
                <a:moveTo>
                  <a:pt x="3916" y="7813"/>
                </a:moveTo>
                <a:lnTo>
                  <a:pt x="17684" y="7813"/>
                </a:lnTo>
                <a:cubicBezTo>
                  <a:pt x="17718" y="7813"/>
                  <a:pt x="17747" y="7836"/>
                  <a:pt x="17747" y="7862"/>
                </a:cubicBezTo>
                <a:lnTo>
                  <a:pt x="17747" y="8842"/>
                </a:lnTo>
                <a:cubicBezTo>
                  <a:pt x="17747" y="8868"/>
                  <a:pt x="17718" y="8890"/>
                  <a:pt x="17684" y="8890"/>
                </a:cubicBezTo>
                <a:lnTo>
                  <a:pt x="3916" y="8890"/>
                </a:lnTo>
                <a:cubicBezTo>
                  <a:pt x="3882" y="8890"/>
                  <a:pt x="3853" y="8868"/>
                  <a:pt x="3853" y="8842"/>
                </a:cubicBezTo>
                <a:lnTo>
                  <a:pt x="3853" y="7862"/>
                </a:lnTo>
                <a:cubicBezTo>
                  <a:pt x="3853" y="7836"/>
                  <a:pt x="3882" y="7813"/>
                  <a:pt x="3916" y="7813"/>
                </a:cubicBezTo>
                <a:close/>
                <a:moveTo>
                  <a:pt x="3916" y="10498"/>
                </a:moveTo>
                <a:lnTo>
                  <a:pt x="17684" y="10498"/>
                </a:lnTo>
                <a:cubicBezTo>
                  <a:pt x="17718" y="10498"/>
                  <a:pt x="17747" y="10520"/>
                  <a:pt x="17747" y="10546"/>
                </a:cubicBezTo>
                <a:lnTo>
                  <a:pt x="17747" y="11526"/>
                </a:lnTo>
                <a:cubicBezTo>
                  <a:pt x="17747" y="11552"/>
                  <a:pt x="17718" y="11573"/>
                  <a:pt x="17684" y="11573"/>
                </a:cubicBezTo>
                <a:lnTo>
                  <a:pt x="3916" y="11573"/>
                </a:lnTo>
                <a:cubicBezTo>
                  <a:pt x="3882" y="11573"/>
                  <a:pt x="3853" y="11552"/>
                  <a:pt x="3853" y="11526"/>
                </a:cubicBezTo>
                <a:lnTo>
                  <a:pt x="3853" y="10546"/>
                </a:lnTo>
                <a:cubicBezTo>
                  <a:pt x="3853" y="10520"/>
                  <a:pt x="3882" y="10498"/>
                  <a:pt x="3916" y="10498"/>
                </a:cubicBezTo>
                <a:close/>
                <a:moveTo>
                  <a:pt x="3916" y="13182"/>
                </a:moveTo>
                <a:lnTo>
                  <a:pt x="17684" y="13182"/>
                </a:lnTo>
                <a:cubicBezTo>
                  <a:pt x="17718" y="13182"/>
                  <a:pt x="17747" y="13204"/>
                  <a:pt x="17747" y="13230"/>
                </a:cubicBezTo>
                <a:lnTo>
                  <a:pt x="17747" y="14210"/>
                </a:lnTo>
                <a:cubicBezTo>
                  <a:pt x="17747" y="14237"/>
                  <a:pt x="17718" y="14257"/>
                  <a:pt x="17684" y="14257"/>
                </a:cubicBezTo>
                <a:lnTo>
                  <a:pt x="3916" y="14257"/>
                </a:lnTo>
                <a:cubicBezTo>
                  <a:pt x="3882" y="14257"/>
                  <a:pt x="3853" y="14237"/>
                  <a:pt x="3853" y="14210"/>
                </a:cubicBezTo>
                <a:lnTo>
                  <a:pt x="3853" y="13230"/>
                </a:lnTo>
                <a:cubicBezTo>
                  <a:pt x="3853" y="13204"/>
                  <a:pt x="3882" y="13182"/>
                  <a:pt x="3916" y="13182"/>
                </a:cubicBezTo>
                <a:close/>
                <a:moveTo>
                  <a:pt x="3916" y="15866"/>
                </a:moveTo>
                <a:lnTo>
                  <a:pt x="17684" y="15866"/>
                </a:lnTo>
                <a:cubicBezTo>
                  <a:pt x="17718" y="15866"/>
                  <a:pt x="17747" y="15888"/>
                  <a:pt x="17747" y="15914"/>
                </a:cubicBezTo>
                <a:lnTo>
                  <a:pt x="17747" y="16894"/>
                </a:lnTo>
                <a:cubicBezTo>
                  <a:pt x="17747" y="16921"/>
                  <a:pt x="17718" y="16941"/>
                  <a:pt x="17684" y="16941"/>
                </a:cubicBezTo>
                <a:lnTo>
                  <a:pt x="3916" y="16941"/>
                </a:lnTo>
                <a:cubicBezTo>
                  <a:pt x="3882" y="16941"/>
                  <a:pt x="3853" y="16921"/>
                  <a:pt x="3853" y="16894"/>
                </a:cubicBezTo>
                <a:lnTo>
                  <a:pt x="3853" y="15914"/>
                </a:lnTo>
                <a:cubicBezTo>
                  <a:pt x="3853" y="15888"/>
                  <a:pt x="3882" y="15866"/>
                  <a:pt x="3916" y="15866"/>
                </a:cubicBezTo>
                <a:close/>
              </a:path>
            </a:pathLst>
          </a:custGeom>
          <a:solidFill>
            <a:schemeClr val="accent1"/>
          </a:solidFill>
          <a:ln w="12700">
            <a:miter lim="400000"/>
          </a:ln>
        </p:spPr>
        <p:txBody>
          <a:bodyPr lIns="71437" tIns="71437" rIns="71437" bIns="71437" anchor="ctr"/>
          <a:lstStyle/>
          <a:p>
            <a:pPr>
              <a:defRPr sz="5000"/>
            </a:pPr>
          </a:p>
        </p:txBody>
      </p:sp>
      <p:pic>
        <p:nvPicPr>
          <p:cNvPr id="600" name="Llama.cpp-logo.svg" descr="Llama.cpp-logo.svg"/>
          <p:cNvPicPr>
            <a:picLocks noChangeAspect="1"/>
          </p:cNvPicPr>
          <p:nvPr/>
        </p:nvPicPr>
        <p:blipFill>
          <a:blip r:embed="rId5">
            <a:extLst/>
          </a:blip>
          <a:stretch>
            <a:fillRect/>
          </a:stretch>
        </p:blipFill>
        <p:spPr>
          <a:xfrm>
            <a:off x="1074381" y="5335840"/>
            <a:ext cx="4610101" cy="1536701"/>
          </a:xfrm>
          <a:prstGeom prst="rect">
            <a:avLst/>
          </a:prstGeom>
          <a:ln w="12700">
            <a:miter lim="400000"/>
          </a:ln>
        </p:spPr>
      </p:pic>
      <p:pic>
        <p:nvPicPr>
          <p:cNvPr id="601" name="omlx.svg" descr="omlx.svg"/>
          <p:cNvPicPr>
            <a:picLocks noChangeAspect="1"/>
          </p:cNvPicPr>
          <p:nvPr/>
        </p:nvPicPr>
        <p:blipFill>
          <a:blip r:embed="rId6">
            <a:extLst/>
          </a:blip>
          <a:stretch>
            <a:fillRect/>
          </a:stretch>
        </p:blipFill>
        <p:spPr>
          <a:xfrm>
            <a:off x="2363431" y="7883668"/>
            <a:ext cx="2032001" cy="2032001"/>
          </a:xfrm>
          <a:prstGeom prst="rect">
            <a:avLst/>
          </a:prstGeom>
          <a:ln w="12700">
            <a:miter lim="400000"/>
          </a:ln>
        </p:spPr>
      </p:pic>
      <p:sp>
        <p:nvSpPr>
          <p:cNvPr id="602" name="oMLX"/>
          <p:cNvSpPr txBox="1"/>
          <p:nvPr/>
        </p:nvSpPr>
        <p:spPr>
          <a:xfrm>
            <a:off x="2376766" y="9941823"/>
            <a:ext cx="2005331" cy="879476"/>
          </a:xfrm>
          <a:prstGeom prst="rect">
            <a:avLst/>
          </a:prstGeom>
          <a:solidFill>
            <a:srgbClr val="000000"/>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oMLX</a:t>
            </a:r>
          </a:p>
        </p:txBody>
      </p:sp>
      <p:sp>
        <p:nvSpPr>
          <p:cNvPr id="603" name="GGUF"/>
          <p:cNvSpPr txBox="1"/>
          <p:nvPr/>
        </p:nvSpPr>
        <p:spPr>
          <a:xfrm>
            <a:off x="6835121" y="5664453"/>
            <a:ext cx="1901191" cy="879476"/>
          </a:xfrm>
          <a:prstGeom prst="rect">
            <a:avLst/>
          </a:prstGeom>
          <a:blipFill>
            <a:blip r:embed="rId7"/>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u="sng">
                <a:hlinkClick r:id="rId8" invalidUrl="" action="" tgtFrame="" tooltip="" history="1" highlightClick="0" endSnd="0"/>
              </a:defRPr>
            </a:lvl1pPr>
          </a:lstStyle>
          <a:p>
            <a:pPr>
              <a:defRPr u="none"/>
            </a:pPr>
            <a:r>
              <a:rPr u="sng">
                <a:hlinkClick r:id="rId8" invalidUrl="" action="" tgtFrame="" tooltip="" history="1" highlightClick="0" endSnd="0"/>
              </a:rPr>
              <a:t>GGUF</a:t>
            </a:r>
          </a:p>
        </p:txBody>
      </p:sp>
      <p:sp>
        <p:nvSpPr>
          <p:cNvPr id="604" name="MLX"/>
          <p:cNvSpPr txBox="1"/>
          <p:nvPr/>
        </p:nvSpPr>
        <p:spPr>
          <a:xfrm>
            <a:off x="6817372" y="9047271"/>
            <a:ext cx="1658621" cy="879476"/>
          </a:xfrm>
          <a:prstGeom prst="rect">
            <a:avLst/>
          </a:prstGeom>
          <a:blipFill>
            <a:blip r:embed="rId7"/>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u="sng">
                <a:hlinkClick r:id="rId9" invalidUrl="" action="" tgtFrame="" tooltip="" history="1" highlightClick="0" endSnd="0"/>
              </a:defRPr>
            </a:lvl1pPr>
          </a:lstStyle>
          <a:p>
            <a:pPr>
              <a:defRPr u="none"/>
            </a:pPr>
            <a:r>
              <a:rPr u="sng">
                <a:hlinkClick r:id="rId9" invalidUrl="" action="" tgtFrame="" tooltip="" history="1" highlightClick="0" endSnd="0"/>
              </a:rPr>
              <a:t>MLX</a:t>
            </a:r>
          </a:p>
        </p:txBody>
      </p:sp>
      <p:sp>
        <p:nvSpPr>
          <p:cNvPr id="605" name="the “OG”"/>
          <p:cNvSpPr txBox="1"/>
          <p:nvPr/>
        </p:nvSpPr>
        <p:spPr>
          <a:xfrm>
            <a:off x="2477871" y="6915170"/>
            <a:ext cx="1803121" cy="6127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3200">
                <a:solidFill>
                  <a:srgbClr val="000000"/>
                </a:solidFill>
              </a:defRPr>
            </a:lvl1pPr>
          </a:lstStyle>
          <a:p>
            <a:pPr/>
            <a:r>
              <a:t>the “OG”</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16" presetID="23" grpId="1" fill="hold">
                                  <p:stCondLst>
                                    <p:cond delay="0"/>
                                  </p:stCondLst>
                                  <p:iterate type="el" backwards="0">
                                    <p:tmAbs val="0"/>
                                  </p:iterate>
                                  <p:childTnLst>
                                    <p:set>
                                      <p:cBhvr>
                                        <p:cTn id="6" fill="hold"/>
                                        <p:tgtEl>
                                          <p:spTgt spid="593"/>
                                        </p:tgtEl>
                                        <p:attrNameLst>
                                          <p:attrName>style.visibility</p:attrName>
                                        </p:attrNameLst>
                                      </p:cBhvr>
                                      <p:to>
                                        <p:strVal val="visible"/>
                                      </p:to>
                                    </p:set>
                                    <p:anim calcmode="lin" valueType="num">
                                      <p:cBhvr>
                                        <p:cTn id="7" dur="500" fill="hold"/>
                                        <p:tgtEl>
                                          <p:spTgt spid="593"/>
                                        </p:tgtEl>
                                        <p:attrNameLst>
                                          <p:attrName>ppt_w</p:attrName>
                                        </p:attrNameLst>
                                      </p:cBhvr>
                                      <p:tavLst>
                                        <p:tav tm="0">
                                          <p:val>
                                            <p:fltVal val="0"/>
                                          </p:val>
                                        </p:tav>
                                        <p:tav tm="100000">
                                          <p:val>
                                            <p:strVal val="#ppt_w"/>
                                          </p:val>
                                        </p:tav>
                                      </p:tavLst>
                                    </p:anim>
                                    <p:anim calcmode="lin" valueType="num">
                                      <p:cBhvr>
                                        <p:cTn id="8" dur="500" fill="hold"/>
                                        <p:tgtEl>
                                          <p:spTgt spid="59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ID="10" grpId="2" fill="hold">
                                  <p:stCondLst>
                                    <p:cond delay="0"/>
                                  </p:stCondLst>
                                  <p:iterate type="el" backwards="0">
                                    <p:tmAbs val="0"/>
                                  </p:iterate>
                                  <p:childTnLst>
                                    <p:set>
                                      <p:cBhvr>
                                        <p:cTn id="12" fill="hold"/>
                                        <p:tgtEl>
                                          <p:spTgt spid="591"/>
                                        </p:tgtEl>
                                        <p:attrNameLst>
                                          <p:attrName>style.visibility</p:attrName>
                                        </p:attrNameLst>
                                      </p:cBhvr>
                                      <p:to>
                                        <p:strVal val="visible"/>
                                      </p:to>
                                    </p:set>
                                    <p:animEffect filter="fade" transition="in">
                                      <p:cBhvr>
                                        <p:cTn id="13" dur="500"/>
                                        <p:tgtEl>
                                          <p:spTgt spid="591"/>
                                        </p:tgtEl>
                                      </p:cBhvr>
                                    </p:animEffect>
                                  </p:childTnLst>
                                </p:cTn>
                              </p:par>
                            </p:childTnLst>
                          </p:cTn>
                        </p:par>
                      </p:childTnLst>
                    </p:cTn>
                  </p:par>
                  <p:par>
                    <p:cTn id="14" fill="hold">
                      <p:stCondLst>
                        <p:cond delay="indefinite"/>
                      </p:stCondLst>
                      <p:childTnLst>
                        <p:par>
                          <p:cTn id="15" fill="hold">
                            <p:stCondLst>
                              <p:cond delay="0"/>
                            </p:stCondLst>
                            <p:childTnLst>
                              <p:par>
                                <p:cTn id="16" presetClass="path" nodeType="clickEffect" presetSubtype="0" presetID="-1" grpId="3" accel="50000" decel="50000" fill="hold">
                                  <p:stCondLst>
                                    <p:cond delay="0"/>
                                  </p:stCondLst>
                                  <p:childTnLst>
                                    <p:animMotion path="M 0.000000 0.000000 L 0.306751 -0.087291" origin="layout" pathEditMode="relative">
                                      <p:cBhvr>
                                        <p:cTn id="17" dur="500" fill="hold"/>
                                        <p:tgtEl>
                                          <p:spTgt spid="593"/>
                                        </p:tgtEl>
                                        <p:attrNameLst>
                                          <p:attrName>ppt_x</p:attrName>
                                          <p:attrName>ppt_y</p:attrName>
                                        </p:attrNameLst>
                                      </p:cBhvr>
                                    </p:animMotion>
                                  </p:childTnLst>
                                </p:cTn>
                              </p:par>
                            </p:childTnLst>
                          </p:cTn>
                        </p:par>
                        <p:par>
                          <p:cTn id="18" fill="hold">
                            <p:stCondLst>
                              <p:cond delay="0"/>
                            </p:stCondLst>
                            <p:childTnLst>
                              <p:par>
                                <p:cTn id="19" presetClass="emph" nodeType="withEffect" presetSubtype="0" presetID="6" grpId="4" accel="50000" decel="50000" fill="hold">
                                  <p:stCondLst>
                                    <p:cond delay="0"/>
                                  </p:stCondLst>
                                  <p:childTnLst>
                                    <p:animScale>
                                      <p:cBhvr>
                                        <p:cTn id="20" dur="500" fill="hold"/>
                                        <p:tgtEl>
                                          <p:spTgt spid="593"/>
                                        </p:tgtEl>
                                      </p:cBhvr>
                                      <p:by x="64052" y="64052"/>
                                    </p:animScale>
                                  </p:childTnLst>
                                </p:cTn>
                              </p:par>
                            </p:childTnLst>
                          </p:cTn>
                        </p:par>
                      </p:childTnLst>
                    </p:cTn>
                  </p:par>
                  <p:par>
                    <p:cTn id="21" fill="hold">
                      <p:stCondLst>
                        <p:cond delay="indefinite"/>
                      </p:stCondLst>
                      <p:childTnLst>
                        <p:par>
                          <p:cTn id="22" fill="hold">
                            <p:stCondLst>
                              <p:cond delay="0"/>
                            </p:stCondLst>
                            <p:childTnLst>
                              <p:par>
                                <p:cTn id="23" presetClass="entr" nodeType="clickEffect" presetID="10" grpId="5" fill="hold">
                                  <p:stCondLst>
                                    <p:cond delay="0"/>
                                  </p:stCondLst>
                                  <p:iterate type="el" backwards="0">
                                    <p:tmAbs val="0"/>
                                  </p:iterate>
                                  <p:childTnLst>
                                    <p:set>
                                      <p:cBhvr>
                                        <p:cTn id="24" fill="hold"/>
                                        <p:tgtEl>
                                          <p:spTgt spid="590"/>
                                        </p:tgtEl>
                                        <p:attrNameLst>
                                          <p:attrName>style.visibility</p:attrName>
                                        </p:attrNameLst>
                                      </p:cBhvr>
                                      <p:to>
                                        <p:strVal val="visible"/>
                                      </p:to>
                                    </p:set>
                                    <p:animEffect filter="fade" transition="in">
                                      <p:cBhvr>
                                        <p:cTn id="25" dur="500"/>
                                        <p:tgtEl>
                                          <p:spTgt spid="590"/>
                                        </p:tgtEl>
                                      </p:cBhvr>
                                    </p:animEffect>
                                  </p:childTnLst>
                                </p:cTn>
                              </p:par>
                            </p:childTnLst>
                          </p:cTn>
                        </p:par>
                        <p:par>
                          <p:cTn id="26" fill="hold">
                            <p:stCondLst>
                              <p:cond delay="500"/>
                            </p:stCondLst>
                            <p:childTnLst>
                              <p:par>
                                <p:cTn id="27" presetClass="entr" nodeType="afterEffect" presetID="10" grpId="6" fill="hold">
                                  <p:stCondLst>
                                    <p:cond delay="0"/>
                                  </p:stCondLst>
                                  <p:iterate type="el" backwards="0">
                                    <p:tmAbs val="0"/>
                                  </p:iterate>
                                  <p:childTnLst>
                                    <p:set>
                                      <p:cBhvr>
                                        <p:cTn id="28" fill="hold"/>
                                        <p:tgtEl>
                                          <p:spTgt spid="600"/>
                                        </p:tgtEl>
                                        <p:attrNameLst>
                                          <p:attrName>style.visibility</p:attrName>
                                        </p:attrNameLst>
                                      </p:cBhvr>
                                      <p:to>
                                        <p:strVal val="visible"/>
                                      </p:to>
                                    </p:set>
                                    <p:animEffect filter="fade" transition="in">
                                      <p:cBhvr>
                                        <p:cTn id="29" dur="500"/>
                                        <p:tgtEl>
                                          <p:spTgt spid="600"/>
                                        </p:tgtEl>
                                      </p:cBhvr>
                                    </p:animEffect>
                                  </p:childTnLst>
                                </p:cTn>
                              </p:par>
                            </p:childTnLst>
                          </p:cTn>
                        </p:par>
                        <p:par>
                          <p:cTn id="30" fill="hold">
                            <p:stCondLst>
                              <p:cond delay="1000"/>
                            </p:stCondLst>
                            <p:childTnLst>
                              <p:par>
                                <p:cTn id="31" presetClass="entr" nodeType="afterEffect" presetID="10" grpId="7" fill="hold">
                                  <p:stCondLst>
                                    <p:cond delay="0"/>
                                  </p:stCondLst>
                                  <p:iterate type="el" backwards="0">
                                    <p:tmAbs val="0"/>
                                  </p:iterate>
                                  <p:childTnLst>
                                    <p:set>
                                      <p:cBhvr>
                                        <p:cTn id="32" fill="hold"/>
                                        <p:tgtEl>
                                          <p:spTgt spid="605"/>
                                        </p:tgtEl>
                                        <p:attrNameLst>
                                          <p:attrName>style.visibility</p:attrName>
                                        </p:attrNameLst>
                                      </p:cBhvr>
                                      <p:to>
                                        <p:strVal val="visible"/>
                                      </p:to>
                                    </p:set>
                                    <p:animEffect filter="fade" transition="in">
                                      <p:cBhvr>
                                        <p:cTn id="33" dur="500"/>
                                        <p:tgtEl>
                                          <p:spTgt spid="605"/>
                                        </p:tgtEl>
                                      </p:cBhvr>
                                    </p:animEffect>
                                  </p:childTnLst>
                                </p:cTn>
                              </p:par>
                            </p:childTnLst>
                          </p:cTn>
                        </p:par>
                        <p:par>
                          <p:cTn id="34" fill="hold">
                            <p:stCondLst>
                              <p:cond delay="1500"/>
                            </p:stCondLst>
                            <p:childTnLst>
                              <p:par>
                                <p:cTn id="35" presetClass="entr" nodeType="afterEffect" presetID="10" grpId="8" fill="hold">
                                  <p:stCondLst>
                                    <p:cond delay="0"/>
                                  </p:stCondLst>
                                  <p:iterate type="el" backwards="0">
                                    <p:tmAbs val="0"/>
                                  </p:iterate>
                                  <p:childTnLst>
                                    <p:set>
                                      <p:cBhvr>
                                        <p:cTn id="36" fill="hold"/>
                                        <p:tgtEl>
                                          <p:spTgt spid="601"/>
                                        </p:tgtEl>
                                        <p:attrNameLst>
                                          <p:attrName>style.visibility</p:attrName>
                                        </p:attrNameLst>
                                      </p:cBhvr>
                                      <p:to>
                                        <p:strVal val="visible"/>
                                      </p:to>
                                    </p:set>
                                    <p:animEffect filter="fade" transition="in">
                                      <p:cBhvr>
                                        <p:cTn id="37" dur="500"/>
                                        <p:tgtEl>
                                          <p:spTgt spid="601"/>
                                        </p:tgtEl>
                                      </p:cBhvr>
                                    </p:animEffect>
                                  </p:childTnLst>
                                </p:cTn>
                              </p:par>
                            </p:childTnLst>
                          </p:cTn>
                        </p:par>
                        <p:par>
                          <p:cTn id="38" fill="hold">
                            <p:stCondLst>
                              <p:cond delay="2000"/>
                            </p:stCondLst>
                            <p:childTnLst>
                              <p:par>
                                <p:cTn id="39" presetClass="entr" nodeType="afterEffect" presetID="10" grpId="9" fill="hold">
                                  <p:stCondLst>
                                    <p:cond delay="0"/>
                                  </p:stCondLst>
                                  <p:iterate type="el" backwards="0">
                                    <p:tmAbs val="0"/>
                                  </p:iterate>
                                  <p:childTnLst>
                                    <p:set>
                                      <p:cBhvr>
                                        <p:cTn id="40" fill="hold"/>
                                        <p:tgtEl>
                                          <p:spTgt spid="602"/>
                                        </p:tgtEl>
                                        <p:attrNameLst>
                                          <p:attrName>style.visibility</p:attrName>
                                        </p:attrNameLst>
                                      </p:cBhvr>
                                      <p:to>
                                        <p:strVal val="visible"/>
                                      </p:to>
                                    </p:set>
                                    <p:animEffect filter="fade" transition="in">
                                      <p:cBhvr>
                                        <p:cTn id="41" dur="500"/>
                                        <p:tgtEl>
                                          <p:spTgt spid="602"/>
                                        </p:tgtEl>
                                      </p:cBhvr>
                                    </p:animEffect>
                                  </p:childTnLst>
                                </p:cTn>
                              </p:par>
                            </p:childTnLst>
                          </p:cTn>
                        </p:par>
                      </p:childTnLst>
                    </p:cTn>
                  </p:par>
                  <p:par>
                    <p:cTn id="42" fill="hold">
                      <p:stCondLst>
                        <p:cond delay="indefinite"/>
                      </p:stCondLst>
                      <p:childTnLst>
                        <p:par>
                          <p:cTn id="43" fill="hold">
                            <p:stCondLst>
                              <p:cond delay="0"/>
                            </p:stCondLst>
                            <p:childTnLst>
                              <p:par>
                                <p:cTn id="44" presetClass="entr" nodeType="clickEffect" presetSubtype="16" presetID="23" grpId="10" fill="hold">
                                  <p:stCondLst>
                                    <p:cond delay="0"/>
                                  </p:stCondLst>
                                  <p:iterate type="el" backwards="0">
                                    <p:tmAbs val="0"/>
                                  </p:iterate>
                                  <p:childTnLst>
                                    <p:set>
                                      <p:cBhvr>
                                        <p:cTn id="45" fill="hold"/>
                                        <p:tgtEl>
                                          <p:spTgt spid="603"/>
                                        </p:tgtEl>
                                        <p:attrNameLst>
                                          <p:attrName>style.visibility</p:attrName>
                                        </p:attrNameLst>
                                      </p:cBhvr>
                                      <p:to>
                                        <p:strVal val="visible"/>
                                      </p:to>
                                    </p:set>
                                    <p:anim calcmode="lin" valueType="num">
                                      <p:cBhvr>
                                        <p:cTn id="46" dur="250" fill="hold"/>
                                        <p:tgtEl>
                                          <p:spTgt spid="603"/>
                                        </p:tgtEl>
                                        <p:attrNameLst>
                                          <p:attrName>ppt_w</p:attrName>
                                        </p:attrNameLst>
                                      </p:cBhvr>
                                      <p:tavLst>
                                        <p:tav tm="0">
                                          <p:val>
                                            <p:fltVal val="0"/>
                                          </p:val>
                                        </p:tav>
                                        <p:tav tm="100000">
                                          <p:val>
                                            <p:strVal val="#ppt_w"/>
                                          </p:val>
                                        </p:tav>
                                      </p:tavLst>
                                    </p:anim>
                                    <p:anim calcmode="lin" valueType="num">
                                      <p:cBhvr>
                                        <p:cTn id="47" dur="250" fill="hold"/>
                                        <p:tgtEl>
                                          <p:spTgt spid="603"/>
                                        </p:tgtEl>
                                        <p:attrNameLst>
                                          <p:attrName>ppt_h</p:attrName>
                                        </p:attrNameLst>
                                      </p:cBhvr>
                                      <p:tavLst>
                                        <p:tav tm="0">
                                          <p:val>
                                            <p:fltVal val="0"/>
                                          </p:val>
                                        </p:tav>
                                        <p:tav tm="100000">
                                          <p:val>
                                            <p:strVal val="#ppt_h"/>
                                          </p:val>
                                        </p:tav>
                                      </p:tavLst>
                                    </p:anim>
                                  </p:childTnLst>
                                </p:cTn>
                              </p:par>
                            </p:childTnLst>
                          </p:cTn>
                        </p:par>
                        <p:par>
                          <p:cTn id="48" fill="hold">
                            <p:stCondLst>
                              <p:cond delay="250"/>
                            </p:stCondLst>
                            <p:childTnLst>
                              <p:par>
                                <p:cTn id="49" presetClass="entr" nodeType="afterEffect" presetSubtype="16" presetID="23" grpId="11" fill="hold">
                                  <p:stCondLst>
                                    <p:cond delay="0"/>
                                  </p:stCondLst>
                                  <p:iterate type="el" backwards="0">
                                    <p:tmAbs val="0"/>
                                  </p:iterate>
                                  <p:childTnLst>
                                    <p:set>
                                      <p:cBhvr>
                                        <p:cTn id="50" fill="hold"/>
                                        <p:tgtEl>
                                          <p:spTgt spid="604"/>
                                        </p:tgtEl>
                                        <p:attrNameLst>
                                          <p:attrName>style.visibility</p:attrName>
                                        </p:attrNameLst>
                                      </p:cBhvr>
                                      <p:to>
                                        <p:strVal val="visible"/>
                                      </p:to>
                                    </p:set>
                                    <p:anim calcmode="lin" valueType="num">
                                      <p:cBhvr>
                                        <p:cTn id="51" dur="250" fill="hold"/>
                                        <p:tgtEl>
                                          <p:spTgt spid="604"/>
                                        </p:tgtEl>
                                        <p:attrNameLst>
                                          <p:attrName>ppt_w</p:attrName>
                                        </p:attrNameLst>
                                      </p:cBhvr>
                                      <p:tavLst>
                                        <p:tav tm="0">
                                          <p:val>
                                            <p:fltVal val="0"/>
                                          </p:val>
                                        </p:tav>
                                        <p:tav tm="100000">
                                          <p:val>
                                            <p:strVal val="#ppt_w"/>
                                          </p:val>
                                        </p:tav>
                                      </p:tavLst>
                                    </p:anim>
                                    <p:anim calcmode="lin" valueType="num">
                                      <p:cBhvr>
                                        <p:cTn id="52" dur="250" fill="hold"/>
                                        <p:tgtEl>
                                          <p:spTgt spid="60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00" grpId="6"/>
      <p:bldP build="whole" bldLvl="1" animBg="1" rev="0" advAuto="0" spid="605" grpId="7"/>
      <p:bldP build="whole" bldLvl="1" animBg="1" rev="0" advAuto="0" spid="591" grpId="2"/>
      <p:bldP build="whole" bldLvl="1" animBg="1" rev="0" advAuto="0" spid="590" grpId="5"/>
      <p:bldP build="whole" bldLvl="1" animBg="1" rev="0" advAuto="0" spid="601" grpId="8"/>
      <p:bldP build="whole" bldLvl="1" animBg="1" rev="0" advAuto="0" spid="593" grpId="1"/>
      <p:bldP build="whole" bldLvl="1" animBg="1" rev="0" advAuto="0" spid="593" grpId="4"/>
      <p:bldP build="whole" bldLvl="1" animBg="1" rev="0" advAuto="0" spid="602" grpId="9"/>
      <p:bldP build="whole" bldLvl="1" animBg="1" rev="0" advAuto="0" spid="604" grpId="11"/>
      <p:bldP build="whole" bldLvl="1" animBg="1" rev="0" advAuto="0" spid="603" grpId="10"/>
    </p:bldLst>
  </p:timing>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09" name="FrankensteinLobbyCardKarloffandClive.png" descr="FrankensteinLobbyCardKarloffandClive.png"/>
          <p:cNvPicPr>
            <a:picLocks noChangeAspect="1"/>
          </p:cNvPicPr>
          <p:nvPr/>
        </p:nvPicPr>
        <p:blipFill>
          <a:blip r:embed="rId3">
            <a:extLst/>
          </a:blip>
          <a:stretch>
            <a:fillRect/>
          </a:stretch>
        </p:blipFill>
        <p:spPr>
          <a:xfrm>
            <a:off x="1163657" y="5515765"/>
            <a:ext cx="12409034" cy="6954057"/>
          </a:xfrm>
          <a:prstGeom prst="rect">
            <a:avLst/>
          </a:prstGeom>
          <a:ln w="12700">
            <a:miter lim="400000"/>
          </a:ln>
        </p:spPr>
      </p:pic>
      <p:pic>
        <p:nvPicPr>
          <p:cNvPr id="610" name="Frankenstein's_monster_(Boris_Karloff).jpg" descr="Frankenstein's_monster_(Boris_Karloff).jpg"/>
          <p:cNvPicPr>
            <a:picLocks noChangeAspect="1"/>
          </p:cNvPicPr>
          <p:nvPr/>
        </p:nvPicPr>
        <p:blipFill>
          <a:blip r:embed="rId4">
            <a:extLst/>
          </a:blip>
          <a:stretch>
            <a:fillRect/>
          </a:stretch>
        </p:blipFill>
        <p:spPr>
          <a:xfrm>
            <a:off x="16339639" y="3410551"/>
            <a:ext cx="6941901" cy="8715167"/>
          </a:xfrm>
          <a:prstGeom prst="rect">
            <a:avLst/>
          </a:prstGeom>
          <a:ln w="12700">
            <a:miter lim="400000"/>
          </a:ln>
        </p:spPr>
      </p:pic>
      <p:sp>
        <p:nvSpPr>
          <p:cNvPr id="611" name="“Harness”"/>
          <p:cNvSpPr txBox="1"/>
          <p:nvPr>
            <p:ph type="title"/>
          </p:nvPr>
        </p:nvSpPr>
        <p:spPr>
          <a:prstGeom prst="rect">
            <a:avLst/>
          </a:prstGeom>
        </p:spPr>
        <p:txBody>
          <a:bodyPr/>
          <a:lstStyle/>
          <a:p>
            <a:pPr/>
            <a:r>
              <a:t>“Harness”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609"/>
                                        </p:tgtEl>
                                        <p:attrNameLst>
                                          <p:attrName>style.visibility</p:attrName>
                                        </p:attrNameLst>
                                      </p:cBhvr>
                                      <p:to>
                                        <p:strVal val="visible"/>
                                      </p:to>
                                    </p:set>
                                    <p:animEffect filter="fade" transition="in">
                                      <p:cBhvr>
                                        <p:cTn id="7" dur="500"/>
                                        <p:tgtEl>
                                          <p:spTgt spid="609"/>
                                        </p:tgtEl>
                                      </p:cBhvr>
                                    </p:animEffect>
                                  </p:childTnLst>
                                </p:cTn>
                              </p:par>
                            </p:childTnLst>
                          </p:cTn>
                        </p:par>
                        <p:par>
                          <p:cTn id="8" fill="hold">
                            <p:stCondLst>
                              <p:cond delay="0"/>
                            </p:stCondLst>
                            <p:childTnLst>
                              <p:par>
                                <p:cTn id="9" presetClass="path" nodeType="afterEffect" presetSubtype="0" presetID="-1" grpId="2" accel="50000" decel="50000" fill="hold">
                                  <p:stCondLst>
                                    <p:cond delay="0"/>
                                  </p:stCondLst>
                                  <p:childTnLst>
                                    <p:animMotion path="M 0.000000 0.000000 L -0.508915 -0.088904" origin="layout" pathEditMode="relative">
                                      <p:cBhvr>
                                        <p:cTn id="10" dur="500" fill="hold"/>
                                        <p:tgtEl>
                                          <p:spTgt spid="610"/>
                                        </p:tgtEl>
                                        <p:attrNameLst>
                                          <p:attrName>ppt_x</p:attrName>
                                          <p:attrName>ppt_y</p:attrName>
                                        </p:attrNameLst>
                                      </p:cBhvr>
                                    </p:animMotion>
                                  </p:childTnLst>
                                </p:cTn>
                              </p:par>
                            </p:childTnLst>
                          </p:cTn>
                        </p:par>
                        <p:par>
                          <p:cTn id="11" fill="hold">
                            <p:stCondLst>
                              <p:cond delay="0"/>
                            </p:stCondLst>
                            <p:childTnLst>
                              <p:par>
                                <p:cTn id="12" presetClass="emph" nodeType="withEffect" presetSubtype="0" presetID="6" grpId="3" accel="50000" decel="50000" fill="hold">
                                  <p:stCondLst>
                                    <p:cond delay="0"/>
                                  </p:stCondLst>
                                  <p:childTnLst>
                                    <p:animScale>
                                      <p:cBhvr>
                                        <p:cTn id="13" dur="500" fill="hold"/>
                                        <p:tgtEl>
                                          <p:spTgt spid="610"/>
                                        </p:tgtEl>
                                      </p:cBhvr>
                                      <p:by x="20397" y="20397"/>
                                    </p:animScale>
                                  </p:childTnLst>
                                </p:cTn>
                              </p:par>
                            </p:childTnLst>
                          </p:cTn>
                        </p:par>
                        <p:par>
                          <p:cTn id="14" fill="hold">
                            <p:stCondLst>
                              <p:cond delay="500"/>
                            </p:stCondLst>
                            <p:childTnLst>
                              <p:par>
                                <p:cTn id="15" presetClass="exit" nodeType="afterEffect" presetID="10" grpId="4" fill="hold">
                                  <p:stCondLst>
                                    <p:cond delay="0"/>
                                  </p:stCondLst>
                                  <p:iterate type="el" backwards="0">
                                    <p:tmAbs val="0"/>
                                  </p:iterate>
                                  <p:childTnLst>
                                    <p:animEffect filter="fade" transition="out">
                                      <p:cBhvr>
                                        <p:cTn id="16" dur="500" fill="hold"/>
                                        <p:tgtEl>
                                          <p:spTgt spid="610"/>
                                        </p:tgtEl>
                                      </p:cBhvr>
                                    </p:animEffect>
                                    <p:set>
                                      <p:cBhvr>
                                        <p:cTn id="17" fill="hold">
                                          <p:stCondLst>
                                            <p:cond delay="499"/>
                                          </p:stCondLst>
                                        </p:cTn>
                                        <p:tgtEl>
                                          <p:spTgt spid="610"/>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09" grpId="1"/>
      <p:bldP build="whole" bldLvl="1" animBg="1" rev="0" advAuto="0" spid="610" grpId="3"/>
      <p:bldP build="whole" bldLvl="1" animBg="1" rev="0" advAuto="0" spid="610" grpId="4"/>
    </p:bldLst>
  </p:timing>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15" name="FrankensteinLobbyCardKarloffandClive.png" descr="FrankensteinLobbyCardKarloffandClive.png"/>
          <p:cNvPicPr>
            <a:picLocks noChangeAspect="1"/>
          </p:cNvPicPr>
          <p:nvPr/>
        </p:nvPicPr>
        <p:blipFill>
          <a:blip r:embed="rId3">
            <a:extLst/>
          </a:blip>
          <a:stretch>
            <a:fillRect/>
          </a:stretch>
        </p:blipFill>
        <p:spPr>
          <a:xfrm>
            <a:off x="1163657" y="5515765"/>
            <a:ext cx="12409034" cy="6954057"/>
          </a:xfrm>
          <a:prstGeom prst="rect">
            <a:avLst/>
          </a:prstGeom>
          <a:ln w="12700">
            <a:miter lim="400000"/>
          </a:ln>
        </p:spPr>
      </p:pic>
      <p:sp>
        <p:nvSpPr>
          <p:cNvPr id="616" name="“Harness”…"/>
          <p:cNvSpPr txBox="1"/>
          <p:nvPr>
            <p:ph type="title"/>
          </p:nvPr>
        </p:nvSpPr>
        <p:spPr>
          <a:prstGeom prst="rect">
            <a:avLst/>
          </a:prstGeom>
        </p:spPr>
        <p:txBody>
          <a:bodyPr/>
          <a:lstStyle/>
          <a:p>
            <a:pPr/>
            <a:r>
              <a:t>“Harness”</a:t>
            </a:r>
          </a:p>
          <a:p>
            <a:pPr/>
            <a:r>
              <a:t>Web-based</a:t>
            </a:r>
          </a:p>
        </p:txBody>
      </p:sp>
      <p:grpSp>
        <p:nvGrpSpPr>
          <p:cNvPr id="619" name="Group"/>
          <p:cNvGrpSpPr/>
          <p:nvPr/>
        </p:nvGrpSpPr>
        <p:grpSpPr>
          <a:xfrm>
            <a:off x="14091718" y="3516017"/>
            <a:ext cx="5981944" cy="1378117"/>
            <a:chOff x="0" y="0"/>
            <a:chExt cx="5981943" cy="1378115"/>
          </a:xfrm>
        </p:grpSpPr>
        <p:sp>
          <p:nvSpPr>
            <p:cNvPr id="617" name="Rounded Rectangle"/>
            <p:cNvSpPr/>
            <p:nvPr/>
          </p:nvSpPr>
          <p:spPr>
            <a:xfrm>
              <a:off x="0" y="0"/>
              <a:ext cx="5981944" cy="1378116"/>
            </a:xfrm>
            <a:prstGeom prst="roundRect">
              <a:avLst>
                <a:gd name="adj" fmla="val 12322"/>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18" name="Claude_AI_logo.svg" descr="Claude_AI_logo.svg"/>
            <p:cNvPicPr>
              <a:picLocks noChangeAspect="1"/>
            </p:cNvPicPr>
            <p:nvPr/>
          </p:nvPicPr>
          <p:blipFill>
            <a:blip r:embed="rId4">
              <a:extLst/>
            </a:blip>
            <a:stretch>
              <a:fillRect/>
            </a:stretch>
          </p:blipFill>
          <p:spPr>
            <a:xfrm>
              <a:off x="258466" y="102247"/>
              <a:ext cx="5465011" cy="1173621"/>
            </a:xfrm>
            <a:prstGeom prst="rect">
              <a:avLst/>
            </a:prstGeom>
            <a:ln w="12700" cap="flat">
              <a:noFill/>
              <a:miter lim="400000"/>
            </a:ln>
            <a:effectLst/>
          </p:spPr>
        </p:pic>
      </p:grpSp>
      <p:grpSp>
        <p:nvGrpSpPr>
          <p:cNvPr id="622" name="Group"/>
          <p:cNvGrpSpPr/>
          <p:nvPr/>
        </p:nvGrpSpPr>
        <p:grpSpPr>
          <a:xfrm>
            <a:off x="16684328" y="-786009"/>
            <a:ext cx="5956824" cy="5748990"/>
            <a:chOff x="0" y="0"/>
            <a:chExt cx="5956822" cy="5748989"/>
          </a:xfrm>
        </p:grpSpPr>
        <p:sp>
          <p:nvSpPr>
            <p:cNvPr id="620" name="Rounded Rectangle"/>
            <p:cNvSpPr/>
            <p:nvPr/>
          </p:nvSpPr>
          <p:spPr>
            <a:xfrm>
              <a:off x="0" y="2212466"/>
              <a:ext cx="5956823" cy="1324059"/>
            </a:xfrm>
            <a:prstGeom prst="roundRect">
              <a:avLst>
                <a:gd name="adj" fmla="val 14388"/>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21" name="Chatgpt-logo-1672775463-logotic-brand.svg" descr="Chatgpt-logo-1672775463-logotic-brand.svg"/>
            <p:cNvPicPr>
              <a:picLocks noChangeAspect="1"/>
            </p:cNvPicPr>
            <p:nvPr/>
          </p:nvPicPr>
          <p:blipFill>
            <a:blip r:embed="rId5">
              <a:extLst/>
            </a:blip>
            <a:stretch>
              <a:fillRect/>
            </a:stretch>
          </p:blipFill>
          <p:spPr>
            <a:xfrm>
              <a:off x="103916" y="0"/>
              <a:ext cx="5748990" cy="5748990"/>
            </a:xfrm>
            <a:prstGeom prst="rect">
              <a:avLst/>
            </a:prstGeom>
            <a:ln w="12700" cap="flat">
              <a:noFill/>
              <a:miter lim="400000"/>
            </a:ln>
            <a:effectLst/>
          </p:spPr>
        </p:pic>
      </p:grpSp>
      <p:grpSp>
        <p:nvGrpSpPr>
          <p:cNvPr id="626" name="Group"/>
          <p:cNvGrpSpPr/>
          <p:nvPr/>
        </p:nvGrpSpPr>
        <p:grpSpPr>
          <a:xfrm>
            <a:off x="13948908" y="7290556"/>
            <a:ext cx="5981945" cy="1378117"/>
            <a:chOff x="0" y="0"/>
            <a:chExt cx="5981943" cy="1378115"/>
          </a:xfrm>
        </p:grpSpPr>
        <p:sp>
          <p:nvSpPr>
            <p:cNvPr id="623" name="Rounded Rectangle"/>
            <p:cNvSpPr/>
            <p:nvPr/>
          </p:nvSpPr>
          <p:spPr>
            <a:xfrm>
              <a:off x="0" y="0"/>
              <a:ext cx="5981944" cy="1378116"/>
            </a:xfrm>
            <a:prstGeom prst="roundRect">
              <a:avLst>
                <a:gd name="adj" fmla="val 12322"/>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24" name="perplexity.svg" descr="perplexity.svg"/>
            <p:cNvPicPr>
              <a:picLocks noChangeAspect="1"/>
            </p:cNvPicPr>
            <p:nvPr/>
          </p:nvPicPr>
          <p:blipFill>
            <a:blip r:embed="rId6">
              <a:extLst/>
            </a:blip>
            <a:stretch>
              <a:fillRect/>
            </a:stretch>
          </p:blipFill>
          <p:spPr>
            <a:xfrm>
              <a:off x="292455" y="136584"/>
              <a:ext cx="1104947" cy="1104947"/>
            </a:xfrm>
            <a:prstGeom prst="rect">
              <a:avLst/>
            </a:prstGeom>
            <a:ln w="12700" cap="flat">
              <a:noFill/>
              <a:miter lim="400000"/>
            </a:ln>
            <a:effectLst/>
          </p:spPr>
        </p:pic>
        <p:sp>
          <p:nvSpPr>
            <p:cNvPr id="625" name="Perplexity"/>
            <p:cNvSpPr txBox="1"/>
            <p:nvPr/>
          </p:nvSpPr>
          <p:spPr>
            <a:xfrm>
              <a:off x="1618038" y="179470"/>
              <a:ext cx="3941294"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Perplexity</a:t>
              </a:r>
            </a:p>
          </p:txBody>
        </p:sp>
      </p:grpSp>
      <p:grpSp>
        <p:nvGrpSpPr>
          <p:cNvPr id="630" name="Group"/>
          <p:cNvGrpSpPr/>
          <p:nvPr/>
        </p:nvGrpSpPr>
        <p:grpSpPr>
          <a:xfrm>
            <a:off x="16992956" y="5403287"/>
            <a:ext cx="6924696" cy="1378117"/>
            <a:chOff x="0" y="0"/>
            <a:chExt cx="6924695" cy="1378115"/>
          </a:xfrm>
        </p:grpSpPr>
        <p:sp>
          <p:nvSpPr>
            <p:cNvPr id="627" name="Rounded Rectangle"/>
            <p:cNvSpPr/>
            <p:nvPr/>
          </p:nvSpPr>
          <p:spPr>
            <a:xfrm>
              <a:off x="0" y="0"/>
              <a:ext cx="6924696" cy="1378116"/>
            </a:xfrm>
            <a:prstGeom prst="roundRect">
              <a:avLst>
                <a:gd name="adj" fmla="val 12322"/>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sp>
          <p:nvSpPr>
            <p:cNvPr id="628" name="Google Gemini"/>
            <p:cNvSpPr txBox="1"/>
            <p:nvPr/>
          </p:nvSpPr>
          <p:spPr>
            <a:xfrm>
              <a:off x="1506346" y="179470"/>
              <a:ext cx="5277639"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Google Gemini</a:t>
              </a:r>
            </a:p>
          </p:txBody>
        </p:sp>
        <p:pic>
          <p:nvPicPr>
            <p:cNvPr id="629" name="gemini-color.png" descr="gemini-color.png"/>
            <p:cNvPicPr>
              <a:picLocks noChangeAspect="1"/>
            </p:cNvPicPr>
            <p:nvPr/>
          </p:nvPicPr>
          <p:blipFill>
            <a:blip r:embed="rId7">
              <a:extLst/>
            </a:blip>
            <a:stretch>
              <a:fillRect/>
            </a:stretch>
          </p:blipFill>
          <p:spPr>
            <a:xfrm>
              <a:off x="235041" y="86828"/>
              <a:ext cx="1204459" cy="1204459"/>
            </a:xfrm>
            <a:prstGeom prst="rect">
              <a:avLst/>
            </a:prstGeom>
            <a:ln w="12700" cap="flat">
              <a:noFill/>
              <a:miter lim="400000"/>
            </a:ln>
            <a:effectLst/>
          </p:spPr>
        </p:pic>
      </p:grpSp>
      <p:grpSp>
        <p:nvGrpSpPr>
          <p:cNvPr id="633" name="Group"/>
          <p:cNvGrpSpPr/>
          <p:nvPr/>
        </p:nvGrpSpPr>
        <p:grpSpPr>
          <a:xfrm>
            <a:off x="15029141" y="11213072"/>
            <a:ext cx="5857556" cy="893076"/>
            <a:chOff x="0" y="0"/>
            <a:chExt cx="5857555" cy="893075"/>
          </a:xfrm>
        </p:grpSpPr>
        <p:sp>
          <p:nvSpPr>
            <p:cNvPr id="631" name="Rounded Rectangle"/>
            <p:cNvSpPr/>
            <p:nvPr/>
          </p:nvSpPr>
          <p:spPr>
            <a:xfrm>
              <a:off x="0" y="0"/>
              <a:ext cx="5857556" cy="893076"/>
            </a:xfrm>
            <a:prstGeom prst="roundRect">
              <a:avLst>
                <a:gd name="adj" fmla="val 21331"/>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32" name="LiteLLM.svg" descr="LiteLLM.svg"/>
            <p:cNvPicPr>
              <a:picLocks noChangeAspect="1"/>
            </p:cNvPicPr>
            <p:nvPr/>
          </p:nvPicPr>
          <p:blipFill>
            <a:blip r:embed="rId8">
              <a:extLst/>
            </a:blip>
            <a:stretch>
              <a:fillRect/>
            </a:stretch>
          </p:blipFill>
          <p:spPr>
            <a:xfrm>
              <a:off x="919444" y="65128"/>
              <a:ext cx="4018667" cy="762820"/>
            </a:xfrm>
            <a:prstGeom prst="rect">
              <a:avLst/>
            </a:prstGeom>
            <a:ln w="12700" cap="flat">
              <a:noFill/>
              <a:miter lim="400000"/>
            </a:ln>
            <a:effectLst/>
          </p:spPr>
        </p:pic>
      </p:grpSp>
      <p:grpSp>
        <p:nvGrpSpPr>
          <p:cNvPr id="637" name="Group"/>
          <p:cNvGrpSpPr/>
          <p:nvPr/>
        </p:nvGrpSpPr>
        <p:grpSpPr>
          <a:xfrm>
            <a:off x="18048479" y="9177825"/>
            <a:ext cx="5857556" cy="1131013"/>
            <a:chOff x="0" y="0"/>
            <a:chExt cx="5857555" cy="1131011"/>
          </a:xfrm>
        </p:grpSpPr>
        <p:sp>
          <p:nvSpPr>
            <p:cNvPr id="634" name="Rounded Rectangle"/>
            <p:cNvSpPr/>
            <p:nvPr/>
          </p:nvSpPr>
          <p:spPr>
            <a:xfrm>
              <a:off x="0" y="0"/>
              <a:ext cx="5857556" cy="1131012"/>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35" name="Open WebUI.jpeg" descr="Open WebUI.jpeg"/>
            <p:cNvPicPr>
              <a:picLocks noChangeAspect="1"/>
            </p:cNvPicPr>
            <p:nvPr/>
          </p:nvPicPr>
          <p:blipFill>
            <a:blip r:embed="rId9">
              <a:extLst/>
            </a:blip>
            <a:stretch>
              <a:fillRect/>
            </a:stretch>
          </p:blipFill>
          <p:spPr>
            <a:xfrm>
              <a:off x="205523" y="118967"/>
              <a:ext cx="893077" cy="893077"/>
            </a:xfrm>
            <a:prstGeom prst="rect">
              <a:avLst/>
            </a:prstGeom>
            <a:ln w="12700" cap="flat">
              <a:noFill/>
              <a:miter lim="400000"/>
            </a:ln>
            <a:effectLst/>
          </p:spPr>
        </p:pic>
        <p:sp>
          <p:nvSpPr>
            <p:cNvPr id="636" name="Open WebUI"/>
            <p:cNvSpPr txBox="1"/>
            <p:nvPr/>
          </p:nvSpPr>
          <p:spPr>
            <a:xfrm>
              <a:off x="1186561" y="55918"/>
              <a:ext cx="4556481"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Open WebUI</a:t>
              </a:r>
            </a:p>
          </p:txBody>
        </p:sp>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622"/>
                                        </p:tgtEl>
                                        <p:attrNameLst>
                                          <p:attrName>style.visibility</p:attrName>
                                        </p:attrNameLst>
                                      </p:cBhvr>
                                      <p:to>
                                        <p:strVal val="visible"/>
                                      </p:to>
                                    </p:set>
                                    <p:animEffect filter="fade" transition="in">
                                      <p:cBhvr>
                                        <p:cTn id="7" dur="250"/>
                                        <p:tgtEl>
                                          <p:spTgt spid="622"/>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619"/>
                                        </p:tgtEl>
                                        <p:attrNameLst>
                                          <p:attrName>style.visibility</p:attrName>
                                        </p:attrNameLst>
                                      </p:cBhvr>
                                      <p:to>
                                        <p:strVal val="visible"/>
                                      </p:to>
                                    </p:set>
                                    <p:animEffect filter="fade" transition="in">
                                      <p:cBhvr>
                                        <p:cTn id="11" dur="250"/>
                                        <p:tgtEl>
                                          <p:spTgt spid="619"/>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630"/>
                                        </p:tgtEl>
                                        <p:attrNameLst>
                                          <p:attrName>style.visibility</p:attrName>
                                        </p:attrNameLst>
                                      </p:cBhvr>
                                      <p:to>
                                        <p:strVal val="visible"/>
                                      </p:to>
                                    </p:set>
                                    <p:animEffect filter="fade" transition="in">
                                      <p:cBhvr>
                                        <p:cTn id="15" dur="250"/>
                                        <p:tgtEl>
                                          <p:spTgt spid="630"/>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626"/>
                                        </p:tgtEl>
                                        <p:attrNameLst>
                                          <p:attrName>style.visibility</p:attrName>
                                        </p:attrNameLst>
                                      </p:cBhvr>
                                      <p:to>
                                        <p:strVal val="visible"/>
                                      </p:to>
                                    </p:set>
                                    <p:animEffect filter="fade" transition="in">
                                      <p:cBhvr>
                                        <p:cTn id="19" dur="250"/>
                                        <p:tgtEl>
                                          <p:spTgt spid="626"/>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637"/>
                                        </p:tgtEl>
                                        <p:attrNameLst>
                                          <p:attrName>style.visibility</p:attrName>
                                        </p:attrNameLst>
                                      </p:cBhvr>
                                      <p:to>
                                        <p:strVal val="visible"/>
                                      </p:to>
                                    </p:set>
                                    <p:animEffect filter="fade" transition="in">
                                      <p:cBhvr>
                                        <p:cTn id="23" dur="250"/>
                                        <p:tgtEl>
                                          <p:spTgt spid="637"/>
                                        </p:tgtEl>
                                      </p:cBhvr>
                                    </p:animEffect>
                                  </p:childTnLst>
                                </p:cTn>
                              </p:par>
                            </p:childTnLst>
                          </p:cTn>
                        </p:par>
                        <p:par>
                          <p:cTn id="24" fill="hold">
                            <p:stCondLst>
                              <p:cond delay="1250"/>
                            </p:stCondLst>
                            <p:childTnLst>
                              <p:par>
                                <p:cTn id="25" presetClass="entr" nodeType="afterEffect" presetID="10" grpId="6" fill="hold">
                                  <p:stCondLst>
                                    <p:cond delay="0"/>
                                  </p:stCondLst>
                                  <p:iterate type="el" backwards="0">
                                    <p:tmAbs val="0"/>
                                  </p:iterate>
                                  <p:childTnLst>
                                    <p:set>
                                      <p:cBhvr>
                                        <p:cTn id="26" fill="hold"/>
                                        <p:tgtEl>
                                          <p:spTgt spid="633"/>
                                        </p:tgtEl>
                                        <p:attrNameLst>
                                          <p:attrName>style.visibility</p:attrName>
                                        </p:attrNameLst>
                                      </p:cBhvr>
                                      <p:to>
                                        <p:strVal val="visible"/>
                                      </p:to>
                                    </p:set>
                                    <p:animEffect filter="fade" transition="in">
                                      <p:cBhvr>
                                        <p:cTn id="27" dur="250"/>
                                        <p:tgtEl>
                                          <p:spTgt spid="6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19" grpId="2"/>
      <p:bldP build="whole" bldLvl="1" animBg="1" rev="0" advAuto="0" spid="622" grpId="1"/>
      <p:bldP build="whole" bldLvl="1" animBg="1" rev="0" advAuto="0" spid="637" grpId="5"/>
      <p:bldP build="whole" bldLvl="1" animBg="1" rev="0" advAuto="0" spid="630" grpId="3"/>
      <p:bldP build="whole" bldLvl="1" animBg="1" rev="0" advAuto="0" spid="626" grpId="4"/>
      <p:bldP build="whole" bldLvl="1" animBg="1" rev="0" advAuto="0" spid="633" grpId="6"/>
    </p:bldLst>
  </p:timing>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41" name="FrankensteinLobbyCardKarloffandClive.png" descr="FrankensteinLobbyCardKarloffandClive.png"/>
          <p:cNvPicPr>
            <a:picLocks noChangeAspect="1"/>
          </p:cNvPicPr>
          <p:nvPr/>
        </p:nvPicPr>
        <p:blipFill>
          <a:blip r:embed="rId3">
            <a:extLst/>
          </a:blip>
          <a:stretch>
            <a:fillRect/>
          </a:stretch>
        </p:blipFill>
        <p:spPr>
          <a:xfrm>
            <a:off x="1163657" y="5515765"/>
            <a:ext cx="12409034" cy="6954057"/>
          </a:xfrm>
          <a:prstGeom prst="rect">
            <a:avLst/>
          </a:prstGeom>
          <a:ln w="12700">
            <a:miter lim="400000"/>
          </a:ln>
        </p:spPr>
      </p:pic>
      <p:sp>
        <p:nvSpPr>
          <p:cNvPr id="642" name="“Harness”…"/>
          <p:cNvSpPr txBox="1"/>
          <p:nvPr>
            <p:ph type="title"/>
          </p:nvPr>
        </p:nvSpPr>
        <p:spPr>
          <a:prstGeom prst="rect">
            <a:avLst/>
          </a:prstGeom>
        </p:spPr>
        <p:txBody>
          <a:bodyPr/>
          <a:lstStyle/>
          <a:p>
            <a:pPr/>
            <a:r>
              <a:t>“Harness”</a:t>
            </a:r>
          </a:p>
          <a:p>
            <a:pPr/>
            <a:r>
              <a:t>IDEs</a:t>
            </a:r>
          </a:p>
        </p:txBody>
      </p:sp>
      <p:grpSp>
        <p:nvGrpSpPr>
          <p:cNvPr id="645" name="Group"/>
          <p:cNvGrpSpPr/>
          <p:nvPr/>
        </p:nvGrpSpPr>
        <p:grpSpPr>
          <a:xfrm>
            <a:off x="17553210" y="1564929"/>
            <a:ext cx="5981945" cy="1378117"/>
            <a:chOff x="0" y="0"/>
            <a:chExt cx="5981943" cy="1378115"/>
          </a:xfrm>
        </p:grpSpPr>
        <p:sp>
          <p:nvSpPr>
            <p:cNvPr id="643" name="Rounded Rectangle"/>
            <p:cNvSpPr/>
            <p:nvPr/>
          </p:nvSpPr>
          <p:spPr>
            <a:xfrm>
              <a:off x="0" y="0"/>
              <a:ext cx="5981944" cy="1378116"/>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44" name="Cursor_logo.svg" descr="Cursor_logo.svg"/>
            <p:cNvPicPr>
              <a:picLocks noChangeAspect="1"/>
            </p:cNvPicPr>
            <p:nvPr/>
          </p:nvPicPr>
          <p:blipFill>
            <a:blip r:embed="rId4">
              <a:extLst/>
            </a:blip>
            <a:stretch>
              <a:fillRect/>
            </a:stretch>
          </p:blipFill>
          <p:spPr>
            <a:xfrm>
              <a:off x="381241" y="54057"/>
              <a:ext cx="5219461" cy="1270001"/>
            </a:xfrm>
            <a:prstGeom prst="rect">
              <a:avLst/>
            </a:prstGeom>
            <a:ln w="12700" cap="flat">
              <a:noFill/>
              <a:miter lim="400000"/>
            </a:ln>
            <a:effectLst/>
          </p:spPr>
        </p:pic>
      </p:grpSp>
      <p:grpSp>
        <p:nvGrpSpPr>
          <p:cNvPr id="648" name="Group"/>
          <p:cNvGrpSpPr/>
          <p:nvPr/>
        </p:nvGrpSpPr>
        <p:grpSpPr>
          <a:xfrm>
            <a:off x="13886019" y="3648045"/>
            <a:ext cx="4439326" cy="1378117"/>
            <a:chOff x="0" y="0"/>
            <a:chExt cx="4439325" cy="1378115"/>
          </a:xfrm>
        </p:grpSpPr>
        <p:sp>
          <p:nvSpPr>
            <p:cNvPr id="646" name="Rounded Rectangle"/>
            <p:cNvSpPr/>
            <p:nvPr/>
          </p:nvSpPr>
          <p:spPr>
            <a:xfrm>
              <a:off x="0" y="0"/>
              <a:ext cx="4439326" cy="1378116"/>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47" name="Cline_logo.svg" descr="Cline_logo.svg"/>
            <p:cNvPicPr>
              <a:picLocks noChangeAspect="1"/>
            </p:cNvPicPr>
            <p:nvPr/>
          </p:nvPicPr>
          <p:blipFill>
            <a:blip r:embed="rId5">
              <a:extLst/>
            </a:blip>
            <a:stretch>
              <a:fillRect/>
            </a:stretch>
          </p:blipFill>
          <p:spPr>
            <a:xfrm>
              <a:off x="203234" y="100600"/>
              <a:ext cx="4032857" cy="1176916"/>
            </a:xfrm>
            <a:prstGeom prst="rect">
              <a:avLst/>
            </a:prstGeom>
            <a:ln w="12700" cap="flat">
              <a:noFill/>
              <a:miter lim="400000"/>
            </a:ln>
            <a:effectLst/>
          </p:spPr>
        </p:pic>
      </p:grpSp>
      <p:grpSp>
        <p:nvGrpSpPr>
          <p:cNvPr id="651" name="Group"/>
          <p:cNvGrpSpPr/>
          <p:nvPr/>
        </p:nvGrpSpPr>
        <p:grpSpPr>
          <a:xfrm>
            <a:off x="16820193" y="5513097"/>
            <a:ext cx="5981945" cy="1378117"/>
            <a:chOff x="0" y="0"/>
            <a:chExt cx="5981943" cy="1378115"/>
          </a:xfrm>
        </p:grpSpPr>
        <p:sp>
          <p:nvSpPr>
            <p:cNvPr id="649" name="Rounded Rectangle"/>
            <p:cNvSpPr/>
            <p:nvPr/>
          </p:nvSpPr>
          <p:spPr>
            <a:xfrm>
              <a:off x="0" y="0"/>
              <a:ext cx="5981944" cy="1378116"/>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50" name="GitHub_Copilot_logo.svg" descr="GitHub_Copilot_logo.svg"/>
            <p:cNvPicPr>
              <a:picLocks noChangeAspect="1"/>
            </p:cNvPicPr>
            <p:nvPr/>
          </p:nvPicPr>
          <p:blipFill>
            <a:blip r:embed="rId6">
              <a:extLst/>
            </a:blip>
            <a:stretch>
              <a:fillRect/>
            </a:stretch>
          </p:blipFill>
          <p:spPr>
            <a:xfrm>
              <a:off x="211434" y="340800"/>
              <a:ext cx="5559076" cy="696516"/>
            </a:xfrm>
            <a:prstGeom prst="rect">
              <a:avLst/>
            </a:prstGeom>
            <a:ln w="12700" cap="flat">
              <a:noFill/>
              <a:miter lim="400000"/>
            </a:ln>
            <a:effectLst/>
          </p:spPr>
        </p:pic>
      </p:grpSp>
      <p:grpSp>
        <p:nvGrpSpPr>
          <p:cNvPr id="655" name="Group"/>
          <p:cNvGrpSpPr/>
          <p:nvPr/>
        </p:nvGrpSpPr>
        <p:grpSpPr>
          <a:xfrm>
            <a:off x="13970334" y="7607699"/>
            <a:ext cx="8369980" cy="1378117"/>
            <a:chOff x="0" y="0"/>
            <a:chExt cx="8369979" cy="1378115"/>
          </a:xfrm>
        </p:grpSpPr>
        <p:sp>
          <p:nvSpPr>
            <p:cNvPr id="652" name="Rounded Rectangle"/>
            <p:cNvSpPr/>
            <p:nvPr/>
          </p:nvSpPr>
          <p:spPr>
            <a:xfrm>
              <a:off x="0" y="0"/>
              <a:ext cx="8369980" cy="1378116"/>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53" name="Visual_Studio_Code_1.35_icon.svg" descr="Visual_Studio_Code_1.35_icon.svg"/>
            <p:cNvPicPr>
              <a:picLocks noChangeAspect="1"/>
            </p:cNvPicPr>
            <p:nvPr/>
          </p:nvPicPr>
          <p:blipFill>
            <a:blip r:embed="rId7">
              <a:extLst/>
            </a:blip>
            <a:stretch>
              <a:fillRect/>
            </a:stretch>
          </p:blipFill>
          <p:spPr>
            <a:xfrm>
              <a:off x="126994" y="54057"/>
              <a:ext cx="1270001" cy="1270001"/>
            </a:xfrm>
            <a:prstGeom prst="rect">
              <a:avLst/>
            </a:prstGeom>
            <a:ln w="12700" cap="flat">
              <a:noFill/>
              <a:miter lim="400000"/>
            </a:ln>
            <a:effectLst/>
          </p:spPr>
        </p:pic>
        <p:sp>
          <p:nvSpPr>
            <p:cNvPr id="654" name="Visual Studio Code"/>
            <p:cNvSpPr txBox="1"/>
            <p:nvPr/>
          </p:nvSpPr>
          <p:spPr>
            <a:xfrm>
              <a:off x="1444505" y="179470"/>
              <a:ext cx="6806719"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Visual Studio Code</a:t>
              </a:r>
            </a:p>
          </p:txBody>
        </p:sp>
      </p:grpSp>
      <p:grpSp>
        <p:nvGrpSpPr>
          <p:cNvPr id="658" name="Group"/>
          <p:cNvGrpSpPr/>
          <p:nvPr/>
        </p:nvGrpSpPr>
        <p:grpSpPr>
          <a:xfrm>
            <a:off x="17074243" y="9461265"/>
            <a:ext cx="6418177" cy="1946219"/>
            <a:chOff x="0" y="0"/>
            <a:chExt cx="6418176" cy="1946217"/>
          </a:xfrm>
        </p:grpSpPr>
        <p:sp>
          <p:nvSpPr>
            <p:cNvPr id="656" name="Rounded Rectangle"/>
            <p:cNvSpPr/>
            <p:nvPr/>
          </p:nvSpPr>
          <p:spPr>
            <a:xfrm>
              <a:off x="218116" y="284050"/>
              <a:ext cx="5981945" cy="1378117"/>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57" name="continue-logo-black.svg" descr="continue-logo-black.svg"/>
            <p:cNvPicPr>
              <a:picLocks noChangeAspect="1"/>
            </p:cNvPicPr>
            <p:nvPr/>
          </p:nvPicPr>
          <p:blipFill>
            <a:blip r:embed="rId8">
              <a:extLst/>
            </a:blip>
            <a:stretch>
              <a:fillRect/>
            </a:stretch>
          </p:blipFill>
          <p:spPr>
            <a:xfrm>
              <a:off x="0" y="0"/>
              <a:ext cx="6418177" cy="1946218"/>
            </a:xfrm>
            <a:prstGeom prst="rect">
              <a:avLst/>
            </a:prstGeom>
            <a:ln w="12700" cap="flat">
              <a:noFill/>
              <a:miter lim="400000"/>
            </a:ln>
            <a:effectLst/>
          </p:spPr>
        </p:pic>
      </p:grpSp>
      <p:grpSp>
        <p:nvGrpSpPr>
          <p:cNvPr id="662" name="Group"/>
          <p:cNvGrpSpPr/>
          <p:nvPr/>
        </p:nvGrpSpPr>
        <p:grpSpPr>
          <a:xfrm>
            <a:off x="14505813" y="11882933"/>
            <a:ext cx="3199736" cy="1378117"/>
            <a:chOff x="0" y="0"/>
            <a:chExt cx="3199734" cy="1378115"/>
          </a:xfrm>
        </p:grpSpPr>
        <p:sp>
          <p:nvSpPr>
            <p:cNvPr id="659" name="Rounded Rectangle"/>
            <p:cNvSpPr/>
            <p:nvPr/>
          </p:nvSpPr>
          <p:spPr>
            <a:xfrm>
              <a:off x="0" y="0"/>
              <a:ext cx="3199735" cy="1378116"/>
            </a:xfrm>
            <a:prstGeom prst="roundRect">
              <a:avLst>
                <a:gd name="adj" fmla="val 17115"/>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60" name="Zed_Editor_Logo.png" descr="Zed_Editor_Logo.png"/>
            <p:cNvPicPr>
              <a:picLocks noChangeAspect="1"/>
            </p:cNvPicPr>
            <p:nvPr/>
          </p:nvPicPr>
          <p:blipFill>
            <a:blip r:embed="rId9">
              <a:extLst/>
            </a:blip>
            <a:stretch>
              <a:fillRect/>
            </a:stretch>
          </p:blipFill>
          <p:spPr>
            <a:xfrm>
              <a:off x="156176" y="104096"/>
              <a:ext cx="1169924" cy="1169924"/>
            </a:xfrm>
            <a:prstGeom prst="rect">
              <a:avLst/>
            </a:prstGeom>
            <a:ln w="12700" cap="flat">
              <a:noFill/>
              <a:miter lim="400000"/>
            </a:ln>
            <a:effectLst/>
          </p:spPr>
        </p:pic>
        <p:sp>
          <p:nvSpPr>
            <p:cNvPr id="661" name="Zed"/>
            <p:cNvSpPr txBox="1"/>
            <p:nvPr/>
          </p:nvSpPr>
          <p:spPr>
            <a:xfrm>
              <a:off x="1476370" y="179470"/>
              <a:ext cx="1449960"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Zed</a:t>
              </a:r>
            </a:p>
          </p:txBody>
        </p:sp>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645"/>
                                        </p:tgtEl>
                                        <p:attrNameLst>
                                          <p:attrName>style.visibility</p:attrName>
                                        </p:attrNameLst>
                                      </p:cBhvr>
                                      <p:to>
                                        <p:strVal val="visible"/>
                                      </p:to>
                                    </p:set>
                                    <p:animEffect filter="fade" transition="in">
                                      <p:cBhvr>
                                        <p:cTn id="7" dur="250"/>
                                        <p:tgtEl>
                                          <p:spTgt spid="645"/>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648"/>
                                        </p:tgtEl>
                                        <p:attrNameLst>
                                          <p:attrName>style.visibility</p:attrName>
                                        </p:attrNameLst>
                                      </p:cBhvr>
                                      <p:to>
                                        <p:strVal val="visible"/>
                                      </p:to>
                                    </p:set>
                                    <p:animEffect filter="fade" transition="in">
                                      <p:cBhvr>
                                        <p:cTn id="11" dur="250"/>
                                        <p:tgtEl>
                                          <p:spTgt spid="648"/>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651"/>
                                        </p:tgtEl>
                                        <p:attrNameLst>
                                          <p:attrName>style.visibility</p:attrName>
                                        </p:attrNameLst>
                                      </p:cBhvr>
                                      <p:to>
                                        <p:strVal val="visible"/>
                                      </p:to>
                                    </p:set>
                                    <p:animEffect filter="fade" transition="in">
                                      <p:cBhvr>
                                        <p:cTn id="15" dur="250"/>
                                        <p:tgtEl>
                                          <p:spTgt spid="651"/>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655"/>
                                        </p:tgtEl>
                                        <p:attrNameLst>
                                          <p:attrName>style.visibility</p:attrName>
                                        </p:attrNameLst>
                                      </p:cBhvr>
                                      <p:to>
                                        <p:strVal val="visible"/>
                                      </p:to>
                                    </p:set>
                                    <p:animEffect filter="fade" transition="in">
                                      <p:cBhvr>
                                        <p:cTn id="19" dur="250"/>
                                        <p:tgtEl>
                                          <p:spTgt spid="655"/>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658"/>
                                        </p:tgtEl>
                                        <p:attrNameLst>
                                          <p:attrName>style.visibility</p:attrName>
                                        </p:attrNameLst>
                                      </p:cBhvr>
                                      <p:to>
                                        <p:strVal val="visible"/>
                                      </p:to>
                                    </p:set>
                                    <p:animEffect filter="fade" transition="in">
                                      <p:cBhvr>
                                        <p:cTn id="23" dur="250"/>
                                        <p:tgtEl>
                                          <p:spTgt spid="658"/>
                                        </p:tgtEl>
                                      </p:cBhvr>
                                    </p:animEffect>
                                  </p:childTnLst>
                                </p:cTn>
                              </p:par>
                            </p:childTnLst>
                          </p:cTn>
                        </p:par>
                        <p:par>
                          <p:cTn id="24" fill="hold">
                            <p:stCondLst>
                              <p:cond delay="1250"/>
                            </p:stCondLst>
                            <p:childTnLst>
                              <p:par>
                                <p:cTn id="25" presetClass="entr" nodeType="afterEffect" presetID="10" grpId="6" fill="hold">
                                  <p:stCondLst>
                                    <p:cond delay="0"/>
                                  </p:stCondLst>
                                  <p:iterate type="el" backwards="0">
                                    <p:tmAbs val="0"/>
                                  </p:iterate>
                                  <p:childTnLst>
                                    <p:set>
                                      <p:cBhvr>
                                        <p:cTn id="26" fill="hold"/>
                                        <p:tgtEl>
                                          <p:spTgt spid="662"/>
                                        </p:tgtEl>
                                        <p:attrNameLst>
                                          <p:attrName>style.visibility</p:attrName>
                                        </p:attrNameLst>
                                      </p:cBhvr>
                                      <p:to>
                                        <p:strVal val="visible"/>
                                      </p:to>
                                    </p:set>
                                    <p:animEffect filter="fade" transition="in">
                                      <p:cBhvr>
                                        <p:cTn id="27" dur="250"/>
                                        <p:tgtEl>
                                          <p:spTgt spid="66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651" grpId="3"/>
      <p:bldP build="whole" bldLvl="1" animBg="1" rev="0" advAuto="0" spid="655" grpId="4"/>
      <p:bldP build="whole" bldLvl="1" animBg="1" rev="0" advAuto="0" spid="648" grpId="2"/>
      <p:bldP build="whole" bldLvl="1" animBg="1" rev="0" advAuto="0" spid="662" grpId="6"/>
      <p:bldP build="whole" bldLvl="1" animBg="1" rev="0" advAuto="0" spid="645" grpId="1"/>
      <p:bldP build="whole" bldLvl="1" animBg="1" rev="0" advAuto="0" spid="658" grpId="5"/>
    </p:bldLst>
  </p:timing>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668" name="Group"/>
          <p:cNvGrpSpPr/>
          <p:nvPr/>
        </p:nvGrpSpPr>
        <p:grpSpPr>
          <a:xfrm>
            <a:off x="13703867" y="3864895"/>
            <a:ext cx="5981945" cy="1378117"/>
            <a:chOff x="0" y="0"/>
            <a:chExt cx="5981943" cy="1378115"/>
          </a:xfrm>
        </p:grpSpPr>
        <p:sp>
          <p:nvSpPr>
            <p:cNvPr id="666" name="Rounded Rectangle"/>
            <p:cNvSpPr/>
            <p:nvPr/>
          </p:nvSpPr>
          <p:spPr>
            <a:xfrm>
              <a:off x="0" y="0"/>
              <a:ext cx="5981944" cy="1378116"/>
            </a:xfrm>
            <a:prstGeom prst="roundRect">
              <a:avLst>
                <a:gd name="adj" fmla="val 12322"/>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67" name="Claude_AI_logo.svg" descr="Claude_AI_logo.svg"/>
            <p:cNvPicPr>
              <a:picLocks noChangeAspect="1"/>
            </p:cNvPicPr>
            <p:nvPr/>
          </p:nvPicPr>
          <p:blipFill>
            <a:blip r:embed="rId3">
              <a:extLst/>
            </a:blip>
            <a:stretch>
              <a:fillRect/>
            </a:stretch>
          </p:blipFill>
          <p:spPr>
            <a:xfrm>
              <a:off x="258466" y="102247"/>
              <a:ext cx="5465011" cy="1173621"/>
            </a:xfrm>
            <a:prstGeom prst="rect">
              <a:avLst/>
            </a:prstGeom>
            <a:ln w="12700" cap="flat">
              <a:noFill/>
              <a:miter lim="400000"/>
            </a:ln>
            <a:effectLst/>
          </p:spPr>
        </p:pic>
      </p:grpSp>
      <p:pic>
        <p:nvPicPr>
          <p:cNvPr id="669" name="FrankensteinLobbyCardKarloffandClive.png" descr="FrankensteinLobbyCardKarloffandClive.png"/>
          <p:cNvPicPr>
            <a:picLocks noChangeAspect="1"/>
          </p:cNvPicPr>
          <p:nvPr/>
        </p:nvPicPr>
        <p:blipFill>
          <a:blip r:embed="rId4">
            <a:extLst/>
          </a:blip>
          <a:stretch>
            <a:fillRect/>
          </a:stretch>
        </p:blipFill>
        <p:spPr>
          <a:xfrm>
            <a:off x="1163657" y="5515765"/>
            <a:ext cx="12409034" cy="6954057"/>
          </a:xfrm>
          <a:prstGeom prst="rect">
            <a:avLst/>
          </a:prstGeom>
          <a:ln w="12700">
            <a:miter lim="400000"/>
          </a:ln>
        </p:spPr>
      </p:pic>
      <p:sp>
        <p:nvSpPr>
          <p:cNvPr id="670" name="“Harness”…"/>
          <p:cNvSpPr txBox="1"/>
          <p:nvPr>
            <p:ph type="title"/>
          </p:nvPr>
        </p:nvSpPr>
        <p:spPr>
          <a:prstGeom prst="rect">
            <a:avLst/>
          </a:prstGeom>
        </p:spPr>
        <p:txBody>
          <a:bodyPr/>
          <a:lstStyle/>
          <a:p>
            <a:pPr/>
            <a:r>
              <a:t>“Harness”</a:t>
            </a:r>
          </a:p>
          <a:p>
            <a:pPr/>
            <a:r>
              <a:t>CLI / Desktop</a:t>
            </a:r>
          </a:p>
        </p:txBody>
      </p:sp>
      <p:grpSp>
        <p:nvGrpSpPr>
          <p:cNvPr id="674" name="Group"/>
          <p:cNvGrpSpPr/>
          <p:nvPr/>
        </p:nvGrpSpPr>
        <p:grpSpPr>
          <a:xfrm>
            <a:off x="13716427" y="5441357"/>
            <a:ext cx="5956824" cy="1773105"/>
            <a:chOff x="0" y="0"/>
            <a:chExt cx="5956822" cy="1773104"/>
          </a:xfrm>
        </p:grpSpPr>
        <p:sp>
          <p:nvSpPr>
            <p:cNvPr id="671" name="Rounded Rectangle"/>
            <p:cNvSpPr/>
            <p:nvPr/>
          </p:nvSpPr>
          <p:spPr>
            <a:xfrm>
              <a:off x="0" y="0"/>
              <a:ext cx="5956823" cy="1773105"/>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72" name="Ollama-logo.svg" descr="Ollama-logo.svg"/>
            <p:cNvPicPr>
              <a:picLocks noChangeAspect="1"/>
            </p:cNvPicPr>
            <p:nvPr/>
          </p:nvPicPr>
          <p:blipFill>
            <a:blip r:embed="rId5">
              <a:extLst/>
            </a:blip>
            <a:stretch>
              <a:fillRect/>
            </a:stretch>
          </p:blipFill>
          <p:spPr>
            <a:xfrm>
              <a:off x="708345" y="192565"/>
              <a:ext cx="943823" cy="1387974"/>
            </a:xfrm>
            <a:prstGeom prst="rect">
              <a:avLst/>
            </a:prstGeom>
            <a:ln w="12700" cap="flat">
              <a:noFill/>
              <a:miter lim="400000"/>
            </a:ln>
            <a:effectLst/>
          </p:spPr>
        </p:pic>
        <p:sp>
          <p:nvSpPr>
            <p:cNvPr id="673" name="Ollama"/>
            <p:cNvSpPr txBox="1"/>
            <p:nvPr/>
          </p:nvSpPr>
          <p:spPr>
            <a:xfrm>
              <a:off x="1949065" y="210556"/>
              <a:ext cx="3522699" cy="1351993"/>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noAutofit/>
            </a:bodyPr>
            <a:lstStyle>
              <a:lvl1pPr>
                <a:defRPr b="1" sz="6400">
                  <a:solidFill>
                    <a:srgbClr val="000000"/>
                  </a:solidFill>
                </a:defRPr>
              </a:lvl1pPr>
            </a:lstStyle>
            <a:p>
              <a:pPr/>
              <a:r>
                <a:t>Ollama</a:t>
              </a:r>
            </a:p>
          </p:txBody>
        </p:sp>
      </p:grpSp>
      <p:pic>
        <p:nvPicPr>
          <p:cNvPr id="675" name="Crush.gif" descr="Crush.gif"/>
          <p:cNvPicPr>
            <a:picLocks noChangeAspect="0"/>
          </p:cNvPicPr>
          <p:nvPr/>
        </p:nvPicPr>
        <p:blipFill>
          <a:blip r:embed="rId6">
            <a:extLst/>
          </a:blip>
          <a:stretch>
            <a:fillRect/>
          </a:stretch>
        </p:blipFill>
        <p:spPr>
          <a:xfrm>
            <a:off x="13750663" y="9494709"/>
            <a:ext cx="4018667" cy="2371014"/>
          </a:xfrm>
          <a:prstGeom prst="rect">
            <a:avLst/>
          </a:prstGeom>
          <a:ln w="12700">
            <a:miter lim="400000"/>
          </a:ln>
        </p:spPr>
      </p:pic>
      <p:grpSp>
        <p:nvGrpSpPr>
          <p:cNvPr id="678" name="Group"/>
          <p:cNvGrpSpPr/>
          <p:nvPr/>
        </p:nvGrpSpPr>
        <p:grpSpPr>
          <a:xfrm>
            <a:off x="13703867" y="7412807"/>
            <a:ext cx="5981945" cy="1378117"/>
            <a:chOff x="0" y="0"/>
            <a:chExt cx="5981943" cy="1378115"/>
          </a:xfrm>
        </p:grpSpPr>
        <p:sp>
          <p:nvSpPr>
            <p:cNvPr id="676" name="Rounded Rectangle"/>
            <p:cNvSpPr/>
            <p:nvPr/>
          </p:nvSpPr>
          <p:spPr>
            <a:xfrm>
              <a:off x="0" y="0"/>
              <a:ext cx="5981944" cy="1378116"/>
            </a:xfrm>
            <a:prstGeom prst="roundRect">
              <a:avLst>
                <a:gd name="adj" fmla="val 15258"/>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77" name="OpenCode_logo.png" descr="OpenCode_logo.png"/>
            <p:cNvPicPr>
              <a:picLocks noChangeAspect="1"/>
            </p:cNvPicPr>
            <p:nvPr/>
          </p:nvPicPr>
          <p:blipFill>
            <a:blip r:embed="rId7">
              <a:extLst/>
            </a:blip>
            <a:stretch>
              <a:fillRect/>
            </a:stretch>
          </p:blipFill>
          <p:spPr>
            <a:xfrm>
              <a:off x="251648" y="169199"/>
              <a:ext cx="5552194" cy="996620"/>
            </a:xfrm>
            <a:prstGeom prst="rect">
              <a:avLst/>
            </a:prstGeom>
            <a:ln w="12700" cap="flat">
              <a:noFill/>
              <a:miter lim="400000"/>
            </a:ln>
            <a:effectLst/>
          </p:spPr>
        </p:pic>
      </p:grpSp>
      <p:grpSp>
        <p:nvGrpSpPr>
          <p:cNvPr id="681" name="Group"/>
          <p:cNvGrpSpPr/>
          <p:nvPr/>
        </p:nvGrpSpPr>
        <p:grpSpPr>
          <a:xfrm>
            <a:off x="16836096" y="-1667995"/>
            <a:ext cx="5956824" cy="5748990"/>
            <a:chOff x="0" y="0"/>
            <a:chExt cx="5956822" cy="5748989"/>
          </a:xfrm>
        </p:grpSpPr>
        <p:sp>
          <p:nvSpPr>
            <p:cNvPr id="679" name="Rounded Rectangle"/>
            <p:cNvSpPr/>
            <p:nvPr/>
          </p:nvSpPr>
          <p:spPr>
            <a:xfrm>
              <a:off x="0" y="2212466"/>
              <a:ext cx="5956823" cy="1324059"/>
            </a:xfrm>
            <a:prstGeom prst="roundRect">
              <a:avLst>
                <a:gd name="adj" fmla="val 14388"/>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80" name="Chatgpt-logo-1672775463-logotic-brand.svg" descr="Chatgpt-logo-1672775463-logotic-brand.svg"/>
            <p:cNvPicPr>
              <a:picLocks noChangeAspect="1"/>
            </p:cNvPicPr>
            <p:nvPr/>
          </p:nvPicPr>
          <p:blipFill>
            <a:blip r:embed="rId8">
              <a:extLst/>
            </a:blip>
            <a:stretch>
              <a:fillRect/>
            </a:stretch>
          </p:blipFill>
          <p:spPr>
            <a:xfrm>
              <a:off x="103916" y="0"/>
              <a:ext cx="5748990" cy="5748990"/>
            </a:xfrm>
            <a:prstGeom prst="rect">
              <a:avLst/>
            </a:prstGeom>
            <a:ln w="12700" cap="flat">
              <a:noFill/>
              <a:miter lim="400000"/>
            </a:ln>
            <a:effectLst/>
          </p:spPr>
        </p:pic>
      </p:grpSp>
      <p:grpSp>
        <p:nvGrpSpPr>
          <p:cNvPr id="684" name="Group"/>
          <p:cNvGrpSpPr/>
          <p:nvPr/>
        </p:nvGrpSpPr>
        <p:grpSpPr>
          <a:xfrm>
            <a:off x="18015556" y="2378219"/>
            <a:ext cx="5891282" cy="1131013"/>
            <a:chOff x="0" y="0"/>
            <a:chExt cx="5891281" cy="1131011"/>
          </a:xfrm>
        </p:grpSpPr>
        <p:sp>
          <p:nvSpPr>
            <p:cNvPr id="682" name="Rounded Rectangle"/>
            <p:cNvSpPr/>
            <p:nvPr/>
          </p:nvSpPr>
          <p:spPr>
            <a:xfrm>
              <a:off x="0" y="0"/>
              <a:ext cx="5891282" cy="1131012"/>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83" name="Google_Antigravity_Logo.svg" descr="Google_Antigravity_Logo.svg"/>
            <p:cNvPicPr>
              <a:picLocks noChangeAspect="1"/>
            </p:cNvPicPr>
            <p:nvPr/>
          </p:nvPicPr>
          <p:blipFill>
            <a:blip r:embed="rId9">
              <a:extLst/>
            </a:blip>
            <a:stretch>
              <a:fillRect/>
            </a:stretch>
          </p:blipFill>
          <p:spPr>
            <a:xfrm>
              <a:off x="206216" y="209254"/>
              <a:ext cx="5478850" cy="712503"/>
            </a:xfrm>
            <a:prstGeom prst="rect">
              <a:avLst/>
            </a:prstGeom>
            <a:ln w="12700" cap="flat">
              <a:noFill/>
              <a:miter lim="400000"/>
            </a:ln>
            <a:effectLst/>
          </p:spPr>
        </p:pic>
      </p:grpSp>
      <p:grpSp>
        <p:nvGrpSpPr>
          <p:cNvPr id="688" name="Group"/>
          <p:cNvGrpSpPr/>
          <p:nvPr/>
        </p:nvGrpSpPr>
        <p:grpSpPr>
          <a:xfrm>
            <a:off x="13985282" y="12262985"/>
            <a:ext cx="3785177" cy="1019176"/>
            <a:chOff x="0" y="0"/>
            <a:chExt cx="3785175" cy="1019175"/>
          </a:xfrm>
        </p:grpSpPr>
        <p:sp>
          <p:nvSpPr>
            <p:cNvPr id="685" name="Rounded Rectangle"/>
            <p:cNvSpPr/>
            <p:nvPr/>
          </p:nvSpPr>
          <p:spPr>
            <a:xfrm>
              <a:off x="0" y="13856"/>
              <a:ext cx="3785176" cy="991463"/>
            </a:xfrm>
            <a:prstGeom prst="roundRect">
              <a:avLst>
                <a:gd name="adj" fmla="val 19214"/>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sp>
          <p:nvSpPr>
            <p:cNvPr id="686" name="Llama"/>
            <p:cNvSpPr txBox="1"/>
            <p:nvPr/>
          </p:nvSpPr>
          <p:spPr>
            <a:xfrm>
              <a:off x="1245126" y="-1"/>
              <a:ext cx="2422171"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Llama</a:t>
              </a:r>
            </a:p>
          </p:txBody>
        </p:sp>
        <p:pic>
          <p:nvPicPr>
            <p:cNvPr id="687" name="Llama logo.svg" descr="Llama logo.svg"/>
            <p:cNvPicPr>
              <a:picLocks noChangeAspect="1"/>
            </p:cNvPicPr>
            <p:nvPr/>
          </p:nvPicPr>
          <p:blipFill>
            <a:blip r:embed="rId10">
              <a:extLst/>
            </a:blip>
            <a:stretch>
              <a:fillRect/>
            </a:stretch>
          </p:blipFill>
          <p:spPr>
            <a:xfrm>
              <a:off x="272839" y="63049"/>
              <a:ext cx="893076" cy="893077"/>
            </a:xfrm>
            <a:prstGeom prst="rect">
              <a:avLst/>
            </a:prstGeom>
            <a:ln w="12700" cap="flat">
              <a:noFill/>
              <a:miter lim="400000"/>
            </a:ln>
            <a:effectLst/>
          </p:spPr>
        </p:pic>
      </p:grpSp>
      <p:grpSp>
        <p:nvGrpSpPr>
          <p:cNvPr id="692" name="Group"/>
          <p:cNvGrpSpPr/>
          <p:nvPr/>
        </p:nvGrpSpPr>
        <p:grpSpPr>
          <a:xfrm>
            <a:off x="18993614" y="9271699"/>
            <a:ext cx="5112278" cy="1270001"/>
            <a:chOff x="0" y="0"/>
            <a:chExt cx="5112277" cy="1270000"/>
          </a:xfrm>
        </p:grpSpPr>
        <p:sp>
          <p:nvSpPr>
            <p:cNvPr id="689" name="Rounded Rectangle"/>
            <p:cNvSpPr/>
            <p:nvPr/>
          </p:nvSpPr>
          <p:spPr>
            <a:xfrm>
              <a:off x="0" y="0"/>
              <a:ext cx="5112278" cy="1270000"/>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90" name="LM Studio.png" descr="LM Studio.png"/>
            <p:cNvPicPr>
              <a:picLocks noChangeAspect="1"/>
            </p:cNvPicPr>
            <p:nvPr/>
          </p:nvPicPr>
          <p:blipFill>
            <a:blip r:embed="rId11">
              <a:extLst/>
            </a:blip>
            <a:stretch>
              <a:fillRect/>
            </a:stretch>
          </p:blipFill>
          <p:spPr>
            <a:xfrm>
              <a:off x="142544" y="125412"/>
              <a:ext cx="1019176" cy="1019176"/>
            </a:xfrm>
            <a:prstGeom prst="rect">
              <a:avLst/>
            </a:prstGeom>
            <a:ln w="12700" cap="flat">
              <a:noFill/>
              <a:miter lim="400000"/>
            </a:ln>
            <a:effectLst/>
          </p:spPr>
        </p:pic>
        <p:sp>
          <p:nvSpPr>
            <p:cNvPr id="691" name="LM Studio"/>
            <p:cNvSpPr txBox="1"/>
            <p:nvPr/>
          </p:nvSpPr>
          <p:spPr>
            <a:xfrm>
              <a:off x="1148891" y="125412"/>
              <a:ext cx="3906444"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LM Studio</a:t>
              </a:r>
            </a:p>
          </p:txBody>
        </p:sp>
      </p:grpSp>
      <p:grpSp>
        <p:nvGrpSpPr>
          <p:cNvPr id="695" name="Group"/>
          <p:cNvGrpSpPr/>
          <p:nvPr/>
        </p:nvGrpSpPr>
        <p:grpSpPr>
          <a:xfrm>
            <a:off x="20721820" y="4974844"/>
            <a:ext cx="3064513" cy="1160755"/>
            <a:chOff x="0" y="0"/>
            <a:chExt cx="3064511" cy="1160753"/>
          </a:xfrm>
        </p:grpSpPr>
        <p:sp>
          <p:nvSpPr>
            <p:cNvPr id="693" name="Rounded Rectangle"/>
            <p:cNvSpPr/>
            <p:nvPr/>
          </p:nvSpPr>
          <p:spPr>
            <a:xfrm>
              <a:off x="0" y="29742"/>
              <a:ext cx="3064512" cy="1131012"/>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94" name="goose-logo-black.png" descr="goose-logo-black.png"/>
            <p:cNvPicPr>
              <a:picLocks noChangeAspect="1"/>
            </p:cNvPicPr>
            <p:nvPr/>
          </p:nvPicPr>
          <p:blipFill>
            <a:blip r:embed="rId12">
              <a:extLst/>
            </a:blip>
            <a:stretch>
              <a:fillRect/>
            </a:stretch>
          </p:blipFill>
          <p:spPr>
            <a:xfrm>
              <a:off x="78513" y="0"/>
              <a:ext cx="2907485" cy="1131012"/>
            </a:xfrm>
            <a:prstGeom prst="rect">
              <a:avLst/>
            </a:prstGeom>
            <a:ln w="12700" cap="flat">
              <a:noFill/>
              <a:miter lim="400000"/>
            </a:ln>
            <a:effectLst/>
          </p:spPr>
        </p:pic>
      </p:grpSp>
      <p:grpSp>
        <p:nvGrpSpPr>
          <p:cNvPr id="699" name="Group"/>
          <p:cNvGrpSpPr/>
          <p:nvPr/>
        </p:nvGrpSpPr>
        <p:grpSpPr>
          <a:xfrm>
            <a:off x="19988375" y="7029448"/>
            <a:ext cx="4257663" cy="1044576"/>
            <a:chOff x="0" y="0"/>
            <a:chExt cx="4257661" cy="1044575"/>
          </a:xfrm>
        </p:grpSpPr>
        <p:sp>
          <p:nvSpPr>
            <p:cNvPr id="696" name="Rounded Rectangle"/>
            <p:cNvSpPr/>
            <p:nvPr/>
          </p:nvSpPr>
          <p:spPr>
            <a:xfrm>
              <a:off x="0" y="25400"/>
              <a:ext cx="4257662" cy="1019176"/>
            </a:xfrm>
            <a:prstGeom prst="roundRect">
              <a:avLst>
                <a:gd name="adj" fmla="val 1778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697" name="unsloth.png" descr="unsloth.png"/>
            <p:cNvPicPr>
              <a:picLocks noChangeAspect="1"/>
            </p:cNvPicPr>
            <p:nvPr/>
          </p:nvPicPr>
          <p:blipFill>
            <a:blip r:embed="rId13">
              <a:extLst/>
            </a:blip>
            <a:stretch>
              <a:fillRect/>
            </a:stretch>
          </p:blipFill>
          <p:spPr>
            <a:xfrm>
              <a:off x="168893" y="57225"/>
              <a:ext cx="970692" cy="955525"/>
            </a:xfrm>
            <a:prstGeom prst="rect">
              <a:avLst/>
            </a:prstGeom>
            <a:ln w="12700" cap="flat">
              <a:noFill/>
              <a:miter lim="400000"/>
            </a:ln>
            <a:effectLst/>
          </p:spPr>
        </p:pic>
        <p:sp>
          <p:nvSpPr>
            <p:cNvPr id="698" name="unsloth"/>
            <p:cNvSpPr txBox="1"/>
            <p:nvPr/>
          </p:nvSpPr>
          <p:spPr>
            <a:xfrm>
              <a:off x="1243481" y="-1"/>
              <a:ext cx="2887296"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56B58E"/>
                  </a:solidFill>
                </a:defRPr>
              </a:lvl1pPr>
            </a:lstStyle>
            <a:p>
              <a:pPr/>
              <a:r>
                <a:t>unsloth</a:t>
              </a:r>
            </a:p>
          </p:txBody>
        </p:sp>
      </p:grpSp>
      <p:grpSp>
        <p:nvGrpSpPr>
          <p:cNvPr id="703" name="Group"/>
          <p:cNvGrpSpPr/>
          <p:nvPr/>
        </p:nvGrpSpPr>
        <p:grpSpPr>
          <a:xfrm>
            <a:off x="17998768" y="11169322"/>
            <a:ext cx="5924857" cy="1270001"/>
            <a:chOff x="0" y="0"/>
            <a:chExt cx="5924856" cy="1270000"/>
          </a:xfrm>
        </p:grpSpPr>
        <p:sp>
          <p:nvSpPr>
            <p:cNvPr id="700" name="Rounded Rectangle"/>
            <p:cNvSpPr/>
            <p:nvPr/>
          </p:nvSpPr>
          <p:spPr>
            <a:xfrm>
              <a:off x="0" y="0"/>
              <a:ext cx="5924857" cy="1270000"/>
            </a:xfrm>
            <a:prstGeom prst="roundRect">
              <a:avLst>
                <a:gd name="adj" fmla="val 15000"/>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sp>
          <p:nvSpPr>
            <p:cNvPr id="701" name="AnythingLLM"/>
            <p:cNvSpPr txBox="1"/>
            <p:nvPr/>
          </p:nvSpPr>
          <p:spPr>
            <a:xfrm>
              <a:off x="1193896" y="162445"/>
              <a:ext cx="4714178" cy="94511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spAutoFit/>
            </a:bodyPr>
            <a:lstStyle>
              <a:lvl1pPr>
                <a:defRPr b="1">
                  <a:solidFill>
                    <a:srgbClr val="000000"/>
                  </a:solidFill>
                  <a:latin typeface="Arial"/>
                  <a:ea typeface="Arial"/>
                  <a:cs typeface="Arial"/>
                  <a:sym typeface="Arial"/>
                </a:defRPr>
              </a:lvl1pPr>
            </a:lstStyle>
            <a:p>
              <a:pPr/>
              <a:r>
                <a:t>AnythingLLM</a:t>
              </a:r>
            </a:p>
          </p:txBody>
        </p:sp>
        <p:pic>
          <p:nvPicPr>
            <p:cNvPr id="702" name="anythingllm.svg" descr="anythingllm.svg"/>
            <p:cNvPicPr>
              <a:picLocks noChangeAspect="1"/>
            </p:cNvPicPr>
            <p:nvPr/>
          </p:nvPicPr>
          <p:blipFill>
            <a:blip r:embed="rId14">
              <a:extLst/>
            </a:blip>
            <a:stretch>
              <a:fillRect/>
            </a:stretch>
          </p:blipFill>
          <p:spPr>
            <a:xfrm>
              <a:off x="184283" y="112712"/>
              <a:ext cx="1044576" cy="1044576"/>
            </a:xfrm>
            <a:prstGeom prst="rect">
              <a:avLst/>
            </a:prstGeom>
            <a:ln w="12700" cap="flat">
              <a:noFill/>
              <a:miter lim="400000"/>
            </a:ln>
            <a:effectLst/>
          </p:spPr>
        </p:pic>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674"/>
                                        </p:tgtEl>
                                        <p:attrNameLst>
                                          <p:attrName>style.visibility</p:attrName>
                                        </p:attrNameLst>
                                      </p:cBhvr>
                                      <p:to>
                                        <p:strVal val="visible"/>
                                      </p:to>
                                    </p:set>
                                    <p:animEffect filter="fade" transition="in">
                                      <p:cBhvr>
                                        <p:cTn id="7" dur="250"/>
                                        <p:tgtEl>
                                          <p:spTgt spid="674"/>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668"/>
                                        </p:tgtEl>
                                        <p:attrNameLst>
                                          <p:attrName>style.visibility</p:attrName>
                                        </p:attrNameLst>
                                      </p:cBhvr>
                                      <p:to>
                                        <p:strVal val="visible"/>
                                      </p:to>
                                    </p:set>
                                    <p:animEffect filter="fade" transition="in">
                                      <p:cBhvr>
                                        <p:cTn id="11" dur="250"/>
                                        <p:tgtEl>
                                          <p:spTgt spid="668"/>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678"/>
                                        </p:tgtEl>
                                        <p:attrNameLst>
                                          <p:attrName>style.visibility</p:attrName>
                                        </p:attrNameLst>
                                      </p:cBhvr>
                                      <p:to>
                                        <p:strVal val="visible"/>
                                      </p:to>
                                    </p:set>
                                    <p:animEffect filter="fade" transition="in">
                                      <p:cBhvr>
                                        <p:cTn id="15" dur="250"/>
                                        <p:tgtEl>
                                          <p:spTgt spid="678"/>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675"/>
                                        </p:tgtEl>
                                        <p:attrNameLst>
                                          <p:attrName>style.visibility</p:attrName>
                                        </p:attrNameLst>
                                      </p:cBhvr>
                                      <p:to>
                                        <p:strVal val="visible"/>
                                      </p:to>
                                    </p:set>
                                    <p:animEffect filter="fade" transition="in">
                                      <p:cBhvr>
                                        <p:cTn id="19" dur="250"/>
                                        <p:tgtEl>
                                          <p:spTgt spid="675"/>
                                        </p:tgtEl>
                                      </p:cBhvr>
                                    </p:animEffect>
                                  </p:childTnLst>
                                </p:cTn>
                              </p:par>
                            </p:childTnLst>
                          </p:cTn>
                        </p:par>
                      </p:childTnLst>
                    </p:cTn>
                  </p:par>
                  <p:par>
                    <p:cTn id="20" fill="hold">
                      <p:stCondLst>
                        <p:cond delay="indefinite"/>
                      </p:stCondLst>
                      <p:childTnLst>
                        <p:par>
                          <p:cTn id="21" fill="hold">
                            <p:stCondLst>
                              <p:cond delay="0"/>
                            </p:stCondLst>
                            <p:childTnLst>
                              <p:par>
                                <p:cTn id="22" presetClass="entr" nodeType="clickEffect" presetID="10" grpId="5" fill="hold">
                                  <p:stCondLst>
                                    <p:cond delay="0"/>
                                  </p:stCondLst>
                                  <p:iterate type="el" backwards="0">
                                    <p:tmAbs val="0"/>
                                  </p:iterate>
                                  <p:childTnLst>
                                    <p:set>
                                      <p:cBhvr>
                                        <p:cTn id="23" fill="hold"/>
                                        <p:tgtEl>
                                          <p:spTgt spid="681"/>
                                        </p:tgtEl>
                                        <p:attrNameLst>
                                          <p:attrName>style.visibility</p:attrName>
                                        </p:attrNameLst>
                                      </p:cBhvr>
                                      <p:to>
                                        <p:strVal val="visible"/>
                                      </p:to>
                                    </p:set>
                                    <p:animEffect filter="fade" transition="in">
                                      <p:cBhvr>
                                        <p:cTn id="24" dur="250"/>
                                        <p:tgtEl>
                                          <p:spTgt spid="681"/>
                                        </p:tgtEl>
                                      </p:cBhvr>
                                    </p:animEffect>
                                  </p:childTnLst>
                                </p:cTn>
                              </p:par>
                            </p:childTnLst>
                          </p:cTn>
                        </p:par>
                        <p:par>
                          <p:cTn id="25" fill="hold">
                            <p:stCondLst>
                              <p:cond delay="250"/>
                            </p:stCondLst>
                            <p:childTnLst>
                              <p:par>
                                <p:cTn id="26" presetClass="entr" nodeType="afterEffect" presetID="10" grpId="6" fill="hold">
                                  <p:stCondLst>
                                    <p:cond delay="0"/>
                                  </p:stCondLst>
                                  <p:iterate type="el" backwards="0">
                                    <p:tmAbs val="0"/>
                                  </p:iterate>
                                  <p:childTnLst>
                                    <p:set>
                                      <p:cBhvr>
                                        <p:cTn id="27" fill="hold"/>
                                        <p:tgtEl>
                                          <p:spTgt spid="684"/>
                                        </p:tgtEl>
                                        <p:attrNameLst>
                                          <p:attrName>style.visibility</p:attrName>
                                        </p:attrNameLst>
                                      </p:cBhvr>
                                      <p:to>
                                        <p:strVal val="visible"/>
                                      </p:to>
                                    </p:set>
                                    <p:animEffect filter="fade" transition="in">
                                      <p:cBhvr>
                                        <p:cTn id="28" dur="250"/>
                                        <p:tgtEl>
                                          <p:spTgt spid="684"/>
                                        </p:tgtEl>
                                      </p:cBhvr>
                                    </p:animEffect>
                                  </p:childTnLst>
                                </p:cTn>
                              </p:par>
                            </p:childTnLst>
                          </p:cTn>
                        </p:par>
                        <p:par>
                          <p:cTn id="29" fill="hold">
                            <p:stCondLst>
                              <p:cond delay="500"/>
                            </p:stCondLst>
                            <p:childTnLst>
                              <p:par>
                                <p:cTn id="30" presetClass="entr" nodeType="afterEffect" presetID="10" grpId="7" fill="hold">
                                  <p:stCondLst>
                                    <p:cond delay="0"/>
                                  </p:stCondLst>
                                  <p:iterate type="el" backwards="0">
                                    <p:tmAbs val="0"/>
                                  </p:iterate>
                                  <p:childTnLst>
                                    <p:set>
                                      <p:cBhvr>
                                        <p:cTn id="31" fill="hold"/>
                                        <p:tgtEl>
                                          <p:spTgt spid="688"/>
                                        </p:tgtEl>
                                        <p:attrNameLst>
                                          <p:attrName>style.visibility</p:attrName>
                                        </p:attrNameLst>
                                      </p:cBhvr>
                                      <p:to>
                                        <p:strVal val="visible"/>
                                      </p:to>
                                    </p:set>
                                    <p:animEffect filter="fade" transition="in">
                                      <p:cBhvr>
                                        <p:cTn id="32" dur="250"/>
                                        <p:tgtEl>
                                          <p:spTgt spid="688"/>
                                        </p:tgtEl>
                                      </p:cBhvr>
                                    </p:animEffect>
                                  </p:childTnLst>
                                </p:cTn>
                              </p:par>
                            </p:childTnLst>
                          </p:cTn>
                        </p:par>
                        <p:par>
                          <p:cTn id="33" fill="hold">
                            <p:stCondLst>
                              <p:cond delay="750"/>
                            </p:stCondLst>
                            <p:childTnLst>
                              <p:par>
                                <p:cTn id="34" presetClass="entr" nodeType="afterEffect" presetID="10" grpId="8" fill="hold">
                                  <p:stCondLst>
                                    <p:cond delay="0"/>
                                  </p:stCondLst>
                                  <p:iterate type="el" backwards="0">
                                    <p:tmAbs val="0"/>
                                  </p:iterate>
                                  <p:childTnLst>
                                    <p:set>
                                      <p:cBhvr>
                                        <p:cTn id="35" fill="hold"/>
                                        <p:tgtEl>
                                          <p:spTgt spid="695"/>
                                        </p:tgtEl>
                                        <p:attrNameLst>
                                          <p:attrName>style.visibility</p:attrName>
                                        </p:attrNameLst>
                                      </p:cBhvr>
                                      <p:to>
                                        <p:strVal val="visible"/>
                                      </p:to>
                                    </p:set>
                                    <p:animEffect filter="fade" transition="in">
                                      <p:cBhvr>
                                        <p:cTn id="36" dur="250"/>
                                        <p:tgtEl>
                                          <p:spTgt spid="695"/>
                                        </p:tgtEl>
                                      </p:cBhvr>
                                    </p:animEffect>
                                  </p:childTnLst>
                                </p:cTn>
                              </p:par>
                            </p:childTnLst>
                          </p:cTn>
                        </p:par>
                        <p:par>
                          <p:cTn id="37" fill="hold">
                            <p:stCondLst>
                              <p:cond delay="1000"/>
                            </p:stCondLst>
                            <p:childTnLst>
                              <p:par>
                                <p:cTn id="38" presetClass="entr" nodeType="afterEffect" presetID="10" grpId="9" fill="hold">
                                  <p:stCondLst>
                                    <p:cond delay="0"/>
                                  </p:stCondLst>
                                  <p:iterate type="el" backwards="0">
                                    <p:tmAbs val="0"/>
                                  </p:iterate>
                                  <p:childTnLst>
                                    <p:set>
                                      <p:cBhvr>
                                        <p:cTn id="39" fill="hold"/>
                                        <p:tgtEl>
                                          <p:spTgt spid="699"/>
                                        </p:tgtEl>
                                        <p:attrNameLst>
                                          <p:attrName>style.visibility</p:attrName>
                                        </p:attrNameLst>
                                      </p:cBhvr>
                                      <p:to>
                                        <p:strVal val="visible"/>
                                      </p:to>
                                    </p:set>
                                    <p:animEffect filter="fade" transition="in">
                                      <p:cBhvr>
                                        <p:cTn id="40" dur="250"/>
                                        <p:tgtEl>
                                          <p:spTgt spid="699"/>
                                        </p:tgtEl>
                                      </p:cBhvr>
                                    </p:animEffect>
                                  </p:childTnLst>
                                </p:cTn>
                              </p:par>
                            </p:childTnLst>
                          </p:cTn>
                        </p:par>
                        <p:par>
                          <p:cTn id="41" fill="hold">
                            <p:stCondLst>
                              <p:cond delay="1250"/>
                            </p:stCondLst>
                            <p:childTnLst>
                              <p:par>
                                <p:cTn id="42" presetClass="entr" nodeType="afterEffect" presetID="10" grpId="10" fill="hold">
                                  <p:stCondLst>
                                    <p:cond delay="0"/>
                                  </p:stCondLst>
                                  <p:iterate type="el" backwards="0">
                                    <p:tmAbs val="0"/>
                                  </p:iterate>
                                  <p:childTnLst>
                                    <p:set>
                                      <p:cBhvr>
                                        <p:cTn id="43" fill="hold"/>
                                        <p:tgtEl>
                                          <p:spTgt spid="692"/>
                                        </p:tgtEl>
                                        <p:attrNameLst>
                                          <p:attrName>style.visibility</p:attrName>
                                        </p:attrNameLst>
                                      </p:cBhvr>
                                      <p:to>
                                        <p:strVal val="visible"/>
                                      </p:to>
                                    </p:set>
                                    <p:animEffect filter="fade" transition="in">
                                      <p:cBhvr>
                                        <p:cTn id="44" dur="250"/>
                                        <p:tgtEl>
                                          <p:spTgt spid="692"/>
                                        </p:tgtEl>
                                      </p:cBhvr>
                                    </p:animEffect>
                                  </p:childTnLst>
                                </p:cTn>
                              </p:par>
                            </p:childTnLst>
                          </p:cTn>
                        </p:par>
                        <p:par>
                          <p:cTn id="45" fill="hold">
                            <p:stCondLst>
                              <p:cond delay="1500"/>
                            </p:stCondLst>
                            <p:childTnLst>
                              <p:par>
                                <p:cTn id="46" presetClass="entr" nodeType="afterEffect" presetID="10" grpId="11" fill="hold">
                                  <p:stCondLst>
                                    <p:cond delay="0"/>
                                  </p:stCondLst>
                                  <p:iterate type="el" backwards="0">
                                    <p:tmAbs val="0"/>
                                  </p:iterate>
                                  <p:childTnLst>
                                    <p:set>
                                      <p:cBhvr>
                                        <p:cTn id="47" fill="hold"/>
                                        <p:tgtEl>
                                          <p:spTgt spid="703"/>
                                        </p:tgtEl>
                                        <p:attrNameLst>
                                          <p:attrName>style.visibility</p:attrName>
                                        </p:attrNameLst>
                                      </p:cBhvr>
                                      <p:to>
                                        <p:strVal val="visible"/>
                                      </p:to>
                                    </p:set>
                                    <p:animEffect filter="fade" transition="in">
                                      <p:cBhvr>
                                        <p:cTn id="48" dur="250"/>
                                        <p:tgtEl>
                                          <p:spTgt spid="70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703" grpId="11"/>
      <p:bldP build="whole" bldLvl="1" animBg="1" rev="0" advAuto="0" spid="675" grpId="4"/>
      <p:bldP build="whole" bldLvl="1" animBg="1" rev="0" advAuto="0" spid="688" grpId="7"/>
      <p:bldP build="whole" bldLvl="1" animBg="1" rev="0" advAuto="0" spid="692" grpId="10"/>
      <p:bldP build="whole" bldLvl="1" animBg="1" rev="0" advAuto="0" spid="678" grpId="3"/>
      <p:bldP build="whole" bldLvl="1" animBg="1" rev="0" advAuto="0" spid="681" grpId="5"/>
      <p:bldP build="whole" bldLvl="1" animBg="1" rev="0" advAuto="0" spid="668" grpId="2"/>
      <p:bldP build="whole" bldLvl="1" animBg="1" rev="0" advAuto="0" spid="684" grpId="6"/>
      <p:bldP build="whole" bldLvl="1" animBg="1" rev="0" advAuto="0" spid="674" grpId="1"/>
      <p:bldP build="whole" bldLvl="1" animBg="1" rev="0" advAuto="0" spid="699" grpId="9"/>
      <p:bldP build="whole" bldLvl="1" animBg="1" rev="0" advAuto="0" spid="695" grpId="8"/>
    </p:bldLst>
  </p:timing>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707" name="FrankensteinLobbyCardKarloffandClive.png" descr="FrankensteinLobbyCardKarloffandClive.png"/>
          <p:cNvPicPr>
            <a:picLocks noChangeAspect="1"/>
          </p:cNvPicPr>
          <p:nvPr/>
        </p:nvPicPr>
        <p:blipFill>
          <a:blip r:embed="rId3">
            <a:extLst/>
          </a:blip>
          <a:stretch>
            <a:fillRect/>
          </a:stretch>
        </p:blipFill>
        <p:spPr>
          <a:xfrm>
            <a:off x="1163657" y="5515765"/>
            <a:ext cx="12409034" cy="6954057"/>
          </a:xfrm>
          <a:prstGeom prst="rect">
            <a:avLst/>
          </a:prstGeom>
          <a:ln w="12700">
            <a:miter lim="400000"/>
          </a:ln>
        </p:spPr>
      </p:pic>
      <p:sp>
        <p:nvSpPr>
          <p:cNvPr id="708" name="“Harness”…"/>
          <p:cNvSpPr txBox="1"/>
          <p:nvPr>
            <p:ph type="title"/>
          </p:nvPr>
        </p:nvSpPr>
        <p:spPr>
          <a:prstGeom prst="rect">
            <a:avLst/>
          </a:prstGeom>
        </p:spPr>
        <p:txBody>
          <a:bodyPr/>
          <a:lstStyle/>
          <a:p>
            <a:pPr/>
            <a:r>
              <a:t>“Harness”</a:t>
            </a:r>
          </a:p>
          <a:p>
            <a:pPr/>
            <a:r>
              <a:t>Agents</a:t>
            </a:r>
          </a:p>
        </p:txBody>
      </p:sp>
      <p:grpSp>
        <p:nvGrpSpPr>
          <p:cNvPr id="711" name="Group"/>
          <p:cNvGrpSpPr/>
          <p:nvPr/>
        </p:nvGrpSpPr>
        <p:grpSpPr>
          <a:xfrm>
            <a:off x="17576956" y="1293787"/>
            <a:ext cx="5477666" cy="1254565"/>
            <a:chOff x="0" y="0"/>
            <a:chExt cx="5477665" cy="1254563"/>
          </a:xfrm>
        </p:grpSpPr>
        <p:sp>
          <p:nvSpPr>
            <p:cNvPr id="709" name="Rounded Rectangle"/>
            <p:cNvSpPr/>
            <p:nvPr/>
          </p:nvSpPr>
          <p:spPr>
            <a:xfrm>
              <a:off x="0" y="0"/>
              <a:ext cx="5477666"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10" name="Openclaw-logo-text-dark.svg" descr="Openclaw-logo-text-dark.svg"/>
            <p:cNvPicPr>
              <a:picLocks noChangeAspect="1"/>
            </p:cNvPicPr>
            <p:nvPr/>
          </p:nvPicPr>
          <p:blipFill>
            <a:blip r:embed="rId4">
              <a:extLst/>
            </a:blip>
            <a:stretch>
              <a:fillRect/>
            </a:stretch>
          </p:blipFill>
          <p:spPr>
            <a:xfrm>
              <a:off x="256247" y="117694"/>
              <a:ext cx="4965171" cy="1019176"/>
            </a:xfrm>
            <a:prstGeom prst="rect">
              <a:avLst/>
            </a:prstGeom>
            <a:ln w="12700" cap="flat">
              <a:noFill/>
              <a:miter lim="400000"/>
            </a:ln>
            <a:effectLst/>
          </p:spPr>
        </p:pic>
      </p:grpSp>
      <p:grpSp>
        <p:nvGrpSpPr>
          <p:cNvPr id="715" name="Group"/>
          <p:cNvGrpSpPr/>
          <p:nvPr/>
        </p:nvGrpSpPr>
        <p:grpSpPr>
          <a:xfrm>
            <a:off x="18622467" y="4954440"/>
            <a:ext cx="5477667" cy="1513964"/>
            <a:chOff x="0" y="0"/>
            <a:chExt cx="5477665" cy="1513963"/>
          </a:xfrm>
        </p:grpSpPr>
        <p:sp>
          <p:nvSpPr>
            <p:cNvPr id="712" name="P"/>
            <p:cNvSpPr/>
            <p:nvPr/>
          </p:nvSpPr>
          <p:spPr>
            <a:xfrm>
              <a:off x="0" y="129699"/>
              <a:ext cx="5477666" cy="1254565"/>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square" lIns="71437" tIns="71437" rIns="71437" bIns="71437" numCol="1" anchor="ctr">
              <a:noAutofit/>
            </a:bodyPr>
            <a:lstStyle>
              <a:lvl1pPr>
                <a:defRPr sz="5000"/>
              </a:lvl1pPr>
            </a:lstStyle>
            <a:p>
              <a:pPr/>
              <a:r>
                <a:t>P</a:t>
              </a:r>
            </a:p>
          </p:txBody>
        </p:sp>
        <p:pic>
          <p:nvPicPr>
            <p:cNvPr id="713" name="picoclaw.png" descr="picoclaw.png"/>
            <p:cNvPicPr>
              <a:picLocks noChangeAspect="1"/>
            </p:cNvPicPr>
            <p:nvPr/>
          </p:nvPicPr>
          <p:blipFill>
            <a:blip r:embed="rId5">
              <a:extLst/>
            </a:blip>
            <a:stretch>
              <a:fillRect/>
            </a:stretch>
          </p:blipFill>
          <p:spPr>
            <a:xfrm>
              <a:off x="194822" y="0"/>
              <a:ext cx="1513964" cy="1513964"/>
            </a:xfrm>
            <a:prstGeom prst="rect">
              <a:avLst/>
            </a:prstGeom>
            <a:ln w="12700" cap="flat">
              <a:noFill/>
              <a:miter lim="400000"/>
            </a:ln>
            <a:effectLst/>
          </p:spPr>
        </p:pic>
        <p:sp>
          <p:nvSpPr>
            <p:cNvPr id="714" name="PicoClaw"/>
            <p:cNvSpPr txBox="1"/>
            <p:nvPr/>
          </p:nvSpPr>
          <p:spPr>
            <a:xfrm>
              <a:off x="1750041" y="247394"/>
              <a:ext cx="3427807"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PicoClaw</a:t>
              </a:r>
            </a:p>
          </p:txBody>
        </p:sp>
      </p:grpSp>
      <p:grpSp>
        <p:nvGrpSpPr>
          <p:cNvPr id="719" name="Group"/>
          <p:cNvGrpSpPr/>
          <p:nvPr/>
        </p:nvGrpSpPr>
        <p:grpSpPr>
          <a:xfrm>
            <a:off x="13757998" y="6838435"/>
            <a:ext cx="4923161" cy="1254564"/>
            <a:chOff x="0" y="0"/>
            <a:chExt cx="4923159" cy="1254563"/>
          </a:xfrm>
        </p:grpSpPr>
        <p:sp>
          <p:nvSpPr>
            <p:cNvPr id="716" name="Rounded Rectangle"/>
            <p:cNvSpPr/>
            <p:nvPr/>
          </p:nvSpPr>
          <p:spPr>
            <a:xfrm>
              <a:off x="0" y="0"/>
              <a:ext cx="4923160"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17" name="nanoclaw.svg" descr="nanoclaw.svg"/>
            <p:cNvPicPr>
              <a:picLocks noChangeAspect="1"/>
            </p:cNvPicPr>
            <p:nvPr/>
          </p:nvPicPr>
          <p:blipFill>
            <a:blip r:embed="rId6">
              <a:extLst/>
            </a:blip>
            <a:stretch>
              <a:fillRect/>
            </a:stretch>
          </p:blipFill>
          <p:spPr>
            <a:xfrm>
              <a:off x="46140" y="104836"/>
              <a:ext cx="1044892" cy="1044892"/>
            </a:xfrm>
            <a:prstGeom prst="rect">
              <a:avLst/>
            </a:prstGeom>
            <a:ln w="12700" cap="flat">
              <a:noFill/>
              <a:miter lim="400000"/>
            </a:ln>
            <a:effectLst/>
          </p:spPr>
        </p:pic>
        <p:sp>
          <p:nvSpPr>
            <p:cNvPr id="718" name="NanoClaw"/>
            <p:cNvSpPr txBox="1"/>
            <p:nvPr/>
          </p:nvSpPr>
          <p:spPr>
            <a:xfrm>
              <a:off x="1029067" y="117694"/>
              <a:ext cx="3790519"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defRPr b="1">
                  <a:solidFill>
                    <a:srgbClr val="000000"/>
                  </a:solidFill>
                </a:defRPr>
              </a:pPr>
              <a:r>
                <a:t>Nano</a:t>
              </a:r>
              <a:r>
                <a:rPr>
                  <a:solidFill>
                    <a:srgbClr val="83EAD6"/>
                  </a:solidFill>
                </a:rPr>
                <a:t>Claw</a:t>
              </a:r>
            </a:p>
          </p:txBody>
        </p:sp>
      </p:grpSp>
      <p:grpSp>
        <p:nvGrpSpPr>
          <p:cNvPr id="723" name="Group"/>
          <p:cNvGrpSpPr/>
          <p:nvPr/>
        </p:nvGrpSpPr>
        <p:grpSpPr>
          <a:xfrm>
            <a:off x="18327890" y="8463030"/>
            <a:ext cx="5477666" cy="1254565"/>
            <a:chOff x="0" y="0"/>
            <a:chExt cx="5477665" cy="1254563"/>
          </a:xfrm>
        </p:grpSpPr>
        <p:sp>
          <p:nvSpPr>
            <p:cNvPr id="720" name="Rounded Rectangle"/>
            <p:cNvSpPr/>
            <p:nvPr/>
          </p:nvSpPr>
          <p:spPr>
            <a:xfrm>
              <a:off x="0" y="0"/>
              <a:ext cx="5477666"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21" name="MicroClaw.png" descr="MicroClaw.png"/>
            <p:cNvPicPr>
              <a:picLocks noChangeAspect="1"/>
            </p:cNvPicPr>
            <p:nvPr/>
          </p:nvPicPr>
          <p:blipFill>
            <a:blip r:embed="rId7">
              <a:extLst/>
            </a:blip>
            <a:stretch>
              <a:fillRect/>
            </a:stretch>
          </p:blipFill>
          <p:spPr>
            <a:xfrm>
              <a:off x="38904" y="57539"/>
              <a:ext cx="1139484" cy="1139484"/>
            </a:xfrm>
            <a:prstGeom prst="rect">
              <a:avLst/>
            </a:prstGeom>
            <a:ln w="12700" cap="flat">
              <a:noFill/>
              <a:miter lim="400000"/>
            </a:ln>
            <a:effectLst/>
          </p:spPr>
        </p:pic>
        <p:sp>
          <p:nvSpPr>
            <p:cNvPr id="722" name="MicroClaw"/>
            <p:cNvSpPr txBox="1"/>
            <p:nvPr/>
          </p:nvSpPr>
          <p:spPr>
            <a:xfrm>
              <a:off x="1124562" y="117693"/>
              <a:ext cx="4062198" cy="1019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a:solidFill>
                    <a:srgbClr val="000000"/>
                  </a:solidFill>
                </a:defRPr>
              </a:lvl1pPr>
            </a:lstStyle>
            <a:p>
              <a:pPr/>
              <a:r>
                <a:t>MicroClaw</a:t>
              </a:r>
            </a:p>
          </p:txBody>
        </p:sp>
      </p:grpSp>
      <p:grpSp>
        <p:nvGrpSpPr>
          <p:cNvPr id="726" name="Group"/>
          <p:cNvGrpSpPr/>
          <p:nvPr/>
        </p:nvGrpSpPr>
        <p:grpSpPr>
          <a:xfrm>
            <a:off x="14396660" y="9400807"/>
            <a:ext cx="3107260" cy="1254565"/>
            <a:chOff x="0" y="0"/>
            <a:chExt cx="3107258" cy="1254563"/>
          </a:xfrm>
        </p:grpSpPr>
        <p:sp>
          <p:nvSpPr>
            <p:cNvPr id="724" name="Rounded Rectangle"/>
            <p:cNvSpPr/>
            <p:nvPr/>
          </p:nvSpPr>
          <p:spPr>
            <a:xfrm>
              <a:off x="0" y="0"/>
              <a:ext cx="3107259"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25" name="zeroclaw-banner.png" descr="zeroclaw-banner.png"/>
            <p:cNvPicPr>
              <a:picLocks noChangeAspect="1"/>
            </p:cNvPicPr>
            <p:nvPr/>
          </p:nvPicPr>
          <p:blipFill>
            <a:blip r:embed="rId8">
              <a:extLst/>
            </a:blip>
            <a:srcRect l="0" t="15477" r="0" b="15477"/>
            <a:stretch>
              <a:fillRect/>
            </a:stretch>
          </p:blipFill>
          <p:spPr>
            <a:xfrm>
              <a:off x="129600" y="73922"/>
              <a:ext cx="2848059" cy="1106721"/>
            </a:xfrm>
            <a:prstGeom prst="rect">
              <a:avLst/>
            </a:prstGeom>
            <a:ln w="12700" cap="flat">
              <a:noFill/>
              <a:miter lim="400000"/>
            </a:ln>
            <a:effectLst/>
          </p:spPr>
        </p:pic>
      </p:grpSp>
      <p:grpSp>
        <p:nvGrpSpPr>
          <p:cNvPr id="729" name="Group"/>
          <p:cNvGrpSpPr/>
          <p:nvPr/>
        </p:nvGrpSpPr>
        <p:grpSpPr>
          <a:xfrm>
            <a:off x="14870960" y="11415257"/>
            <a:ext cx="1842291" cy="1638782"/>
            <a:chOff x="0" y="0"/>
            <a:chExt cx="1842290" cy="1638780"/>
          </a:xfrm>
        </p:grpSpPr>
        <p:sp>
          <p:nvSpPr>
            <p:cNvPr id="727" name="Rounded Rectangle"/>
            <p:cNvSpPr/>
            <p:nvPr/>
          </p:nvSpPr>
          <p:spPr>
            <a:xfrm>
              <a:off x="0" y="192108"/>
              <a:ext cx="1842291" cy="1254565"/>
            </a:xfrm>
            <a:prstGeom prst="roundRect">
              <a:avLst>
                <a:gd name="adj" fmla="val 16843"/>
              </a:avLst>
            </a:prstGeom>
            <a:solidFill>
              <a:srgbClr val="000000"/>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28" name="pi-coding-agent.svg" descr="pi-coding-agent.svg"/>
            <p:cNvPicPr>
              <a:picLocks noChangeAspect="1"/>
            </p:cNvPicPr>
            <p:nvPr/>
          </p:nvPicPr>
          <p:blipFill>
            <a:blip r:embed="rId9">
              <a:extLst/>
            </a:blip>
            <a:stretch>
              <a:fillRect/>
            </a:stretch>
          </p:blipFill>
          <p:spPr>
            <a:xfrm>
              <a:off x="101755" y="0"/>
              <a:ext cx="1638781" cy="1638781"/>
            </a:xfrm>
            <a:prstGeom prst="rect">
              <a:avLst/>
            </a:prstGeom>
            <a:ln w="12700" cap="flat">
              <a:noFill/>
              <a:miter lim="400000"/>
            </a:ln>
            <a:effectLst/>
          </p:spPr>
        </p:pic>
      </p:grpSp>
      <p:grpSp>
        <p:nvGrpSpPr>
          <p:cNvPr id="733" name="Group"/>
          <p:cNvGrpSpPr/>
          <p:nvPr/>
        </p:nvGrpSpPr>
        <p:grpSpPr>
          <a:xfrm>
            <a:off x="18327890" y="11050040"/>
            <a:ext cx="5477666" cy="1254564"/>
            <a:chOff x="0" y="0"/>
            <a:chExt cx="5477665" cy="1254563"/>
          </a:xfrm>
        </p:grpSpPr>
        <p:sp>
          <p:nvSpPr>
            <p:cNvPr id="730" name="Rounded Rectangle"/>
            <p:cNvSpPr/>
            <p:nvPr/>
          </p:nvSpPr>
          <p:spPr>
            <a:xfrm>
              <a:off x="0" y="0"/>
              <a:ext cx="5477666"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31" name="hermes-agent.svg" descr="hermes-agent.svg"/>
            <p:cNvPicPr>
              <a:picLocks noChangeAspect="1"/>
            </p:cNvPicPr>
            <p:nvPr/>
          </p:nvPicPr>
          <p:blipFill>
            <a:blip r:embed="rId10">
              <a:extLst/>
            </a:blip>
            <a:stretch>
              <a:fillRect/>
            </a:stretch>
          </p:blipFill>
          <p:spPr>
            <a:xfrm>
              <a:off x="105277" y="125309"/>
              <a:ext cx="1003946" cy="1003946"/>
            </a:xfrm>
            <a:prstGeom prst="rect">
              <a:avLst/>
            </a:prstGeom>
            <a:ln w="12700" cap="flat">
              <a:noFill/>
              <a:miter lim="400000"/>
            </a:ln>
            <a:effectLst/>
          </p:spPr>
        </p:pic>
        <p:pic>
          <p:nvPicPr>
            <p:cNvPr id="732" name="Hermes_Agent_logo.jpeg" descr="Hermes_Agent_logo.jpeg"/>
            <p:cNvPicPr>
              <a:picLocks noChangeAspect="1"/>
            </p:cNvPicPr>
            <p:nvPr/>
          </p:nvPicPr>
          <p:blipFill>
            <a:blip r:embed="rId11">
              <a:extLst/>
            </a:blip>
            <a:stretch>
              <a:fillRect/>
            </a:stretch>
          </p:blipFill>
          <p:spPr>
            <a:xfrm>
              <a:off x="1187040" y="268220"/>
              <a:ext cx="4195158" cy="718124"/>
            </a:xfrm>
            <a:prstGeom prst="rect">
              <a:avLst/>
            </a:prstGeom>
            <a:ln w="12700" cap="flat">
              <a:noFill/>
              <a:miter lim="400000"/>
            </a:ln>
            <a:effectLst/>
          </p:spPr>
        </p:pic>
      </p:grpSp>
      <p:grpSp>
        <p:nvGrpSpPr>
          <p:cNvPr id="736" name="Group"/>
          <p:cNvGrpSpPr/>
          <p:nvPr/>
        </p:nvGrpSpPr>
        <p:grpSpPr>
          <a:xfrm>
            <a:off x="14443648" y="3105064"/>
            <a:ext cx="5477666" cy="1254564"/>
            <a:chOff x="0" y="0"/>
            <a:chExt cx="5477665" cy="1254563"/>
          </a:xfrm>
        </p:grpSpPr>
        <p:sp>
          <p:nvSpPr>
            <p:cNvPr id="734" name="Rounded Rectangle"/>
            <p:cNvSpPr/>
            <p:nvPr/>
          </p:nvSpPr>
          <p:spPr>
            <a:xfrm>
              <a:off x="0" y="0"/>
              <a:ext cx="5477666" cy="1254564"/>
            </a:xfrm>
            <a:prstGeom prst="roundRect">
              <a:avLst>
                <a:gd name="adj" fmla="val 16843"/>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35" name="nanobot.svg" descr="nanobot.svg"/>
            <p:cNvPicPr>
              <a:picLocks noChangeAspect="1"/>
            </p:cNvPicPr>
            <p:nvPr/>
          </p:nvPicPr>
          <p:blipFill>
            <a:blip r:embed="rId12">
              <a:extLst/>
            </a:blip>
            <a:stretch>
              <a:fillRect/>
            </a:stretch>
          </p:blipFill>
          <p:spPr>
            <a:xfrm>
              <a:off x="169877" y="94102"/>
              <a:ext cx="5137912" cy="1066360"/>
            </a:xfrm>
            <a:prstGeom prst="rect">
              <a:avLst/>
            </a:prstGeom>
            <a:ln w="12700" cap="flat">
              <a:noFill/>
              <a:miter lim="400000"/>
            </a:ln>
            <a:effectLst/>
          </p:spPr>
        </p:pic>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711"/>
                                        </p:tgtEl>
                                        <p:attrNameLst>
                                          <p:attrName>style.visibility</p:attrName>
                                        </p:attrNameLst>
                                      </p:cBhvr>
                                      <p:to>
                                        <p:strVal val="visible"/>
                                      </p:to>
                                    </p:set>
                                    <p:animEffect filter="fade" transition="in">
                                      <p:cBhvr>
                                        <p:cTn id="7" dur="250"/>
                                        <p:tgtEl>
                                          <p:spTgt spid="711"/>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736"/>
                                        </p:tgtEl>
                                        <p:attrNameLst>
                                          <p:attrName>style.visibility</p:attrName>
                                        </p:attrNameLst>
                                      </p:cBhvr>
                                      <p:to>
                                        <p:strVal val="visible"/>
                                      </p:to>
                                    </p:set>
                                    <p:animEffect filter="fade" transition="in">
                                      <p:cBhvr>
                                        <p:cTn id="11" dur="250"/>
                                        <p:tgtEl>
                                          <p:spTgt spid="736"/>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715"/>
                                        </p:tgtEl>
                                        <p:attrNameLst>
                                          <p:attrName>style.visibility</p:attrName>
                                        </p:attrNameLst>
                                      </p:cBhvr>
                                      <p:to>
                                        <p:strVal val="visible"/>
                                      </p:to>
                                    </p:set>
                                    <p:animEffect filter="fade" transition="in">
                                      <p:cBhvr>
                                        <p:cTn id="15" dur="250"/>
                                        <p:tgtEl>
                                          <p:spTgt spid="715"/>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719"/>
                                        </p:tgtEl>
                                        <p:attrNameLst>
                                          <p:attrName>style.visibility</p:attrName>
                                        </p:attrNameLst>
                                      </p:cBhvr>
                                      <p:to>
                                        <p:strVal val="visible"/>
                                      </p:to>
                                    </p:set>
                                    <p:animEffect filter="fade" transition="in">
                                      <p:cBhvr>
                                        <p:cTn id="19" dur="250"/>
                                        <p:tgtEl>
                                          <p:spTgt spid="719"/>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723"/>
                                        </p:tgtEl>
                                        <p:attrNameLst>
                                          <p:attrName>style.visibility</p:attrName>
                                        </p:attrNameLst>
                                      </p:cBhvr>
                                      <p:to>
                                        <p:strVal val="visible"/>
                                      </p:to>
                                    </p:set>
                                    <p:animEffect filter="fade" transition="in">
                                      <p:cBhvr>
                                        <p:cTn id="23" dur="250"/>
                                        <p:tgtEl>
                                          <p:spTgt spid="723"/>
                                        </p:tgtEl>
                                      </p:cBhvr>
                                    </p:animEffect>
                                  </p:childTnLst>
                                </p:cTn>
                              </p:par>
                            </p:childTnLst>
                          </p:cTn>
                        </p:par>
                        <p:par>
                          <p:cTn id="24" fill="hold">
                            <p:stCondLst>
                              <p:cond delay="1250"/>
                            </p:stCondLst>
                            <p:childTnLst>
                              <p:par>
                                <p:cTn id="25" presetClass="entr" nodeType="afterEffect" presetID="10" grpId="6" fill="hold">
                                  <p:stCondLst>
                                    <p:cond delay="0"/>
                                  </p:stCondLst>
                                  <p:iterate type="el" backwards="0">
                                    <p:tmAbs val="0"/>
                                  </p:iterate>
                                  <p:childTnLst>
                                    <p:set>
                                      <p:cBhvr>
                                        <p:cTn id="26" fill="hold"/>
                                        <p:tgtEl>
                                          <p:spTgt spid="726"/>
                                        </p:tgtEl>
                                        <p:attrNameLst>
                                          <p:attrName>style.visibility</p:attrName>
                                        </p:attrNameLst>
                                      </p:cBhvr>
                                      <p:to>
                                        <p:strVal val="visible"/>
                                      </p:to>
                                    </p:set>
                                    <p:animEffect filter="fade" transition="in">
                                      <p:cBhvr>
                                        <p:cTn id="27" dur="250"/>
                                        <p:tgtEl>
                                          <p:spTgt spid="726"/>
                                        </p:tgtEl>
                                      </p:cBhvr>
                                    </p:animEffect>
                                  </p:childTnLst>
                                </p:cTn>
                              </p:par>
                            </p:childTnLst>
                          </p:cTn>
                        </p:par>
                        <p:par>
                          <p:cTn id="28" fill="hold">
                            <p:stCondLst>
                              <p:cond delay="1500"/>
                            </p:stCondLst>
                            <p:childTnLst>
                              <p:par>
                                <p:cTn id="29" presetClass="entr" nodeType="afterEffect" presetID="10" grpId="7" fill="hold">
                                  <p:stCondLst>
                                    <p:cond delay="0"/>
                                  </p:stCondLst>
                                  <p:iterate type="el" backwards="0">
                                    <p:tmAbs val="0"/>
                                  </p:iterate>
                                  <p:childTnLst>
                                    <p:set>
                                      <p:cBhvr>
                                        <p:cTn id="30" fill="hold"/>
                                        <p:tgtEl>
                                          <p:spTgt spid="733"/>
                                        </p:tgtEl>
                                        <p:attrNameLst>
                                          <p:attrName>style.visibility</p:attrName>
                                        </p:attrNameLst>
                                      </p:cBhvr>
                                      <p:to>
                                        <p:strVal val="visible"/>
                                      </p:to>
                                    </p:set>
                                    <p:animEffect filter="fade" transition="in">
                                      <p:cBhvr>
                                        <p:cTn id="31" dur="250"/>
                                        <p:tgtEl>
                                          <p:spTgt spid="733"/>
                                        </p:tgtEl>
                                      </p:cBhvr>
                                    </p:animEffect>
                                  </p:childTnLst>
                                </p:cTn>
                              </p:par>
                            </p:childTnLst>
                          </p:cTn>
                        </p:par>
                        <p:par>
                          <p:cTn id="32" fill="hold">
                            <p:stCondLst>
                              <p:cond delay="1750"/>
                            </p:stCondLst>
                            <p:childTnLst>
                              <p:par>
                                <p:cTn id="33" presetClass="entr" nodeType="afterEffect" presetID="10" grpId="8" fill="hold">
                                  <p:stCondLst>
                                    <p:cond delay="0"/>
                                  </p:stCondLst>
                                  <p:iterate type="el" backwards="0">
                                    <p:tmAbs val="0"/>
                                  </p:iterate>
                                  <p:childTnLst>
                                    <p:set>
                                      <p:cBhvr>
                                        <p:cTn id="34" fill="hold"/>
                                        <p:tgtEl>
                                          <p:spTgt spid="729"/>
                                        </p:tgtEl>
                                        <p:attrNameLst>
                                          <p:attrName>style.visibility</p:attrName>
                                        </p:attrNameLst>
                                      </p:cBhvr>
                                      <p:to>
                                        <p:strVal val="visible"/>
                                      </p:to>
                                    </p:set>
                                    <p:animEffect filter="fade" transition="in">
                                      <p:cBhvr>
                                        <p:cTn id="35" dur="250"/>
                                        <p:tgtEl>
                                          <p:spTgt spid="7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711" grpId="1"/>
      <p:bldP build="whole" bldLvl="1" animBg="1" rev="0" advAuto="0" spid="736" grpId="2"/>
      <p:bldP build="whole" bldLvl="1" animBg="1" rev="0" advAuto="0" spid="723" grpId="5"/>
      <p:bldP build="whole" bldLvl="1" animBg="1" rev="0" advAuto="0" spid="733" grpId="7"/>
      <p:bldP build="whole" bldLvl="1" animBg="1" rev="0" advAuto="0" spid="726" grpId="6"/>
      <p:bldP build="whole" bldLvl="1" animBg="1" rev="0" advAuto="0" spid="719" grpId="4"/>
      <p:bldP build="whole" bldLvl="1" animBg="1" rev="0" advAuto="0" spid="729" grpId="8"/>
      <p:bldP build="whole" bldLvl="1" animBg="1" rev="0" advAuto="0" spid="715" grpId="3"/>
    </p:bldLst>
  </p:timing>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743" name="Group"/>
          <p:cNvGrpSpPr/>
          <p:nvPr/>
        </p:nvGrpSpPr>
        <p:grpSpPr>
          <a:xfrm>
            <a:off x="12030575" y="6022109"/>
            <a:ext cx="3629316" cy="2609430"/>
            <a:chOff x="0" y="0"/>
            <a:chExt cx="3629314" cy="2609428"/>
          </a:xfrm>
        </p:grpSpPr>
        <p:sp>
          <p:nvSpPr>
            <p:cNvPr id="740" name="Rounded Rectangle"/>
            <p:cNvSpPr/>
            <p:nvPr/>
          </p:nvSpPr>
          <p:spPr>
            <a:xfrm>
              <a:off x="0" y="0"/>
              <a:ext cx="3629315" cy="2609429"/>
            </a:xfrm>
            <a:prstGeom prst="roundRect">
              <a:avLst>
                <a:gd name="adj" fmla="val 15000"/>
              </a:avLst>
            </a:prstGeom>
            <a:solidFill>
              <a:schemeClr val="accent3">
                <a:hueOff val="914337"/>
                <a:satOff val="31515"/>
                <a:lumOff val="-30790"/>
              </a:schemeClr>
            </a:solidFill>
            <a:ln w="12700" cap="flat">
              <a:noFill/>
              <a:miter lim="400000"/>
            </a:ln>
            <a:effectLst/>
          </p:spPr>
          <p:txBody>
            <a:bodyPr wrap="square" lIns="71437" tIns="71437" rIns="71437" bIns="71437" numCol="1" anchor="ctr">
              <a:noAutofit/>
            </a:bodyPr>
            <a:lstStyle/>
            <a:p>
              <a:pPr>
                <a:defRPr sz="5000"/>
              </a:pPr>
            </a:p>
          </p:txBody>
        </p:sp>
        <p:pic>
          <p:nvPicPr>
            <p:cNvPr id="741" name="Frankenstein's_monster_(Boris_Karloff).jpg" descr="Frankenstein's_monster_(Boris_Karloff).jpg"/>
            <p:cNvPicPr>
              <a:picLocks noChangeAspect="1"/>
            </p:cNvPicPr>
            <p:nvPr/>
          </p:nvPicPr>
          <p:blipFill>
            <a:blip r:embed="rId3">
              <a:extLst/>
            </a:blip>
            <a:stretch>
              <a:fillRect/>
            </a:stretch>
          </p:blipFill>
          <p:spPr>
            <a:xfrm>
              <a:off x="143885" y="358594"/>
              <a:ext cx="1670248" cy="2096903"/>
            </a:xfrm>
            <a:prstGeom prst="rect">
              <a:avLst/>
            </a:prstGeom>
            <a:ln w="12700" cap="flat">
              <a:noFill/>
              <a:miter lim="400000"/>
            </a:ln>
            <a:effectLst/>
          </p:spPr>
        </p:pic>
        <p:pic>
          <p:nvPicPr>
            <p:cNvPr id="742"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1902159" y="732654"/>
              <a:ext cx="1598724" cy="1348783"/>
            </a:xfrm>
            <a:prstGeom prst="rect">
              <a:avLst/>
            </a:prstGeom>
            <a:ln w="12700" cap="flat">
              <a:noFill/>
              <a:miter lim="400000"/>
            </a:ln>
            <a:effectLst/>
          </p:spPr>
        </p:pic>
      </p:grpSp>
      <p:sp>
        <p:nvSpPr>
          <p:cNvPr id="744" name="Remember this?"/>
          <p:cNvSpPr txBox="1"/>
          <p:nvPr>
            <p:ph type="title"/>
          </p:nvPr>
        </p:nvSpPr>
        <p:spPr>
          <a:prstGeom prst="rect">
            <a:avLst/>
          </a:prstGeom>
        </p:spPr>
        <p:txBody>
          <a:bodyPr/>
          <a:lstStyle/>
          <a:p>
            <a:pPr/>
            <a:r>
              <a:t>Remember this?</a:t>
            </a:r>
          </a:p>
        </p:txBody>
      </p:sp>
      <p:pic>
        <p:nvPicPr>
          <p:cNvPr id="745" name="FrankensteinLobbyCardKarloffandClive.png" descr="FrankensteinLobbyCardKarloffandClive.png"/>
          <p:cNvPicPr>
            <a:picLocks noChangeAspect="1"/>
          </p:cNvPicPr>
          <p:nvPr/>
        </p:nvPicPr>
        <p:blipFill>
          <a:blip r:embed="rId5">
            <a:extLst/>
          </a:blip>
          <a:srcRect l="17028" t="22682" r="15689" b="0"/>
          <a:stretch>
            <a:fillRect/>
          </a:stretch>
        </p:blipFill>
        <p:spPr>
          <a:xfrm>
            <a:off x="8251284" y="8054316"/>
            <a:ext cx="8349053" cy="5376701"/>
          </a:xfrm>
          <a:prstGeom prst="rect">
            <a:avLst/>
          </a:prstGeom>
          <a:ln w="12700">
            <a:miter lim="400000"/>
          </a:ln>
        </p:spPr>
      </p:pic>
      <p:sp>
        <p:nvSpPr>
          <p:cNvPr id="746" name="Double Arrow"/>
          <p:cNvSpPr/>
          <p:nvPr/>
        </p:nvSpPr>
        <p:spPr>
          <a:xfrm rot="19948358">
            <a:off x="12845761" y="5958269"/>
            <a:ext cx="5824588" cy="1270001"/>
          </a:xfrm>
          <a:prstGeom prst="leftRightArrow">
            <a:avLst>
              <a:gd name="adj1" fmla="val 32000"/>
              <a:gd name="adj2" fmla="val 44000"/>
            </a:avLst>
          </a:prstGeom>
          <a:solidFill>
            <a:schemeClr val="accent4">
              <a:hueOff val="-461056"/>
              <a:satOff val="4338"/>
              <a:lumOff val="-10225"/>
            </a:schemeClr>
          </a:solidFill>
          <a:ln w="12700">
            <a:miter lim="400000"/>
          </a:ln>
        </p:spPr>
        <p:txBody>
          <a:bodyPr lIns="71437" tIns="71437" rIns="71437" bIns="71437" anchor="ctr"/>
          <a:lstStyle/>
          <a:p>
            <a:pPr>
              <a:defRPr sz="5000"/>
            </a:pPr>
          </a:p>
        </p:txBody>
      </p:sp>
      <p:sp>
        <p:nvSpPr>
          <p:cNvPr id="747" name="LLM"/>
          <p:cNvSpPr txBox="1"/>
          <p:nvPr/>
        </p:nvSpPr>
        <p:spPr>
          <a:xfrm>
            <a:off x="19309920" y="5148262"/>
            <a:ext cx="1565911" cy="879476"/>
          </a:xfrm>
          <a:prstGeom prst="rect">
            <a:avLst/>
          </a:prstGeom>
          <a:blipFill>
            <a:blip r:embed="rId6"/>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LLM</a:t>
            </a:r>
          </a:p>
        </p:txBody>
      </p:sp>
      <p:sp>
        <p:nvSpPr>
          <p:cNvPr id="748" name="Harness"/>
          <p:cNvSpPr txBox="1"/>
          <p:nvPr/>
        </p:nvSpPr>
        <p:spPr>
          <a:xfrm>
            <a:off x="10843895" y="7173758"/>
            <a:ext cx="2696211" cy="879476"/>
          </a:xfrm>
          <a:prstGeom prst="rect">
            <a:avLst/>
          </a:prstGeom>
          <a:blipFill>
            <a:blip r:embed="rId6"/>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Harness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path" nodeType="clickEffect" presetSubtype="0" presetID="-1" grpId="1" accel="50000" decel="50000" fill="hold">
                                  <p:stCondLst>
                                    <p:cond delay="0"/>
                                  </p:stCondLst>
                                  <p:childTnLst>
                                    <p:animMotion path="M 0.000000 0.000000 L 0.258561 -0.252036" origin="layout" pathEditMode="relative">
                                      <p:cBhvr>
                                        <p:cTn id="6" dur="500" fill="hold"/>
                                        <p:tgtEl>
                                          <p:spTgt spid="743"/>
                                        </p:tgtEl>
                                        <p:attrNameLst>
                                          <p:attrName>ppt_x</p:attrName>
                                          <p:attrName>ppt_y</p:attrName>
                                        </p:attrNameLst>
                                      </p:cBhvr>
                                    </p:animMotion>
                                  </p:childTnLst>
                                </p:cTn>
                              </p:par>
                            </p:childTnLst>
                          </p:cTn>
                        </p:par>
                        <p:par>
                          <p:cTn id="7" fill="hold">
                            <p:stCondLst>
                              <p:cond delay="500"/>
                            </p:stCondLst>
                            <p:childTnLst>
                              <p:par>
                                <p:cTn id="8" presetClass="entr" nodeType="afterEffect" presetID="10" grpId="2" fill="hold">
                                  <p:stCondLst>
                                    <p:cond delay="0"/>
                                  </p:stCondLst>
                                  <p:iterate type="el" backwards="0">
                                    <p:tmAbs val="0"/>
                                  </p:iterate>
                                  <p:childTnLst>
                                    <p:set>
                                      <p:cBhvr>
                                        <p:cTn id="9" fill="hold"/>
                                        <p:tgtEl>
                                          <p:spTgt spid="746"/>
                                        </p:tgtEl>
                                        <p:attrNameLst>
                                          <p:attrName>style.visibility</p:attrName>
                                        </p:attrNameLst>
                                      </p:cBhvr>
                                      <p:to>
                                        <p:strVal val="visible"/>
                                      </p:to>
                                    </p:set>
                                    <p:animEffect filter="fade" transition="in">
                                      <p:cBhvr>
                                        <p:cTn id="10" dur="500"/>
                                        <p:tgtEl>
                                          <p:spTgt spid="746"/>
                                        </p:tgtEl>
                                      </p:cBhvr>
                                    </p:animEffect>
                                  </p:childTnLst>
                                </p:cTn>
                              </p:par>
                            </p:childTnLst>
                          </p:cTn>
                        </p:par>
                        <p:par>
                          <p:cTn id="11" fill="hold">
                            <p:stCondLst>
                              <p:cond delay="1000"/>
                            </p:stCondLst>
                            <p:childTnLst>
                              <p:par>
                                <p:cTn id="12" presetClass="entr" nodeType="afterEffect" presetID="10" grpId="3" fill="hold">
                                  <p:stCondLst>
                                    <p:cond delay="0"/>
                                  </p:stCondLst>
                                  <p:iterate type="el" backwards="0">
                                    <p:tmAbs val="0"/>
                                  </p:iterate>
                                  <p:childTnLst>
                                    <p:set>
                                      <p:cBhvr>
                                        <p:cTn id="13" fill="hold"/>
                                        <p:tgtEl>
                                          <p:spTgt spid="747"/>
                                        </p:tgtEl>
                                        <p:attrNameLst>
                                          <p:attrName>style.visibility</p:attrName>
                                        </p:attrNameLst>
                                      </p:cBhvr>
                                      <p:to>
                                        <p:strVal val="visible"/>
                                      </p:to>
                                    </p:set>
                                    <p:animEffect filter="fade" transition="in">
                                      <p:cBhvr>
                                        <p:cTn id="14" dur="1000"/>
                                        <p:tgtEl>
                                          <p:spTgt spid="747"/>
                                        </p:tgtEl>
                                      </p:cBhvr>
                                    </p:animEffect>
                                  </p:childTnLst>
                                </p:cTn>
                              </p:par>
                            </p:childTnLst>
                          </p:cTn>
                        </p:par>
                        <p:par>
                          <p:cTn id="15" fill="hold">
                            <p:stCondLst>
                              <p:cond delay="2000"/>
                            </p:stCondLst>
                            <p:childTnLst>
                              <p:par>
                                <p:cTn id="16" presetClass="entr" nodeType="afterEffect" presetID="10" grpId="4" fill="hold">
                                  <p:stCondLst>
                                    <p:cond delay="0"/>
                                  </p:stCondLst>
                                  <p:iterate type="el" backwards="0">
                                    <p:tmAbs val="0"/>
                                  </p:iterate>
                                  <p:childTnLst>
                                    <p:set>
                                      <p:cBhvr>
                                        <p:cTn id="17" fill="hold"/>
                                        <p:tgtEl>
                                          <p:spTgt spid="748"/>
                                        </p:tgtEl>
                                        <p:attrNameLst>
                                          <p:attrName>style.visibility</p:attrName>
                                        </p:attrNameLst>
                                      </p:cBhvr>
                                      <p:to>
                                        <p:strVal val="visible"/>
                                      </p:to>
                                    </p:set>
                                    <p:animEffect filter="fade" transition="in">
                                      <p:cBhvr>
                                        <p:cTn id="18" dur="1000"/>
                                        <p:tgtEl>
                                          <p:spTgt spid="74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748" grpId="4"/>
      <p:bldP build="whole" bldLvl="1" animBg="1" rev="0" advAuto="0" spid="746" grpId="2"/>
      <p:bldP build="whole" bldLvl="1" animBg="1" rev="0" advAuto="0" spid="747" grpId="3"/>
    </p:bldLst>
  </p:timing>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52" name="AI Model Families"/>
          <p:cNvSpPr txBox="1"/>
          <p:nvPr>
            <p:ph type="title"/>
          </p:nvPr>
        </p:nvSpPr>
        <p:spPr>
          <a:prstGeom prst="rect">
            <a:avLst/>
          </a:prstGeom>
        </p:spPr>
        <p:txBody>
          <a:bodyPr>
            <a:normAutofit fontScale="100000" lnSpcReduction="0"/>
          </a:bodyPr>
          <a:lstStyle>
            <a:lvl1pPr>
              <a:defRPr sz="15000"/>
            </a:lvl1pPr>
          </a:lstStyle>
          <a:p>
            <a:pPr/>
            <a:r>
              <a:t>AI Model Families</a:t>
            </a:r>
          </a:p>
        </p:txBody>
      </p:sp>
    </p:spTree>
  </p:cSld>
  <p:clrMapOvr>
    <a:masterClrMapping/>
  </p:clrMapOvr>
  <p:transition xmlns:p14="http://schemas.microsoft.com/office/powerpoint/2010/main" spd="med" advClick="1"/>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56" name="AI Model Families…"/>
          <p:cNvSpPr txBox="1"/>
          <p:nvPr>
            <p:ph type="title"/>
          </p:nvPr>
        </p:nvSpPr>
        <p:spPr>
          <a:prstGeom prst="rect">
            <a:avLst/>
          </a:prstGeom>
        </p:spPr>
        <p:txBody>
          <a:bodyPr/>
          <a:lstStyle/>
          <a:p>
            <a:pPr/>
            <a:r>
              <a:t>AI Model Families</a:t>
            </a:r>
          </a:p>
          <a:p>
            <a:pPr/>
            <a:r>
              <a:t>(Proprietary)</a:t>
            </a:r>
          </a:p>
        </p:txBody>
      </p:sp>
      <p:sp>
        <p:nvSpPr>
          <p:cNvPr id="757" name="Claude (Anthropic)…"/>
          <p:cNvSpPr txBox="1"/>
          <p:nvPr>
            <p:ph type="body" idx="1"/>
          </p:nvPr>
        </p:nvSpPr>
        <p:spPr>
          <a:xfrm>
            <a:off x="1468750" y="3554015"/>
            <a:ext cx="21446500" cy="9122595"/>
          </a:xfrm>
          <a:prstGeom prst="rect">
            <a:avLst/>
          </a:prstGeom>
        </p:spPr>
        <p:txBody>
          <a:bodyPr numCol="2" spcCol="1072324" anchor="t">
            <a:normAutofit fontScale="100000" lnSpcReduction="0"/>
          </a:bodyPr>
          <a:lstStyle/>
          <a:p>
            <a:pPr marL="1211873" indent="-868973">
              <a:spcBef>
                <a:spcPts val="0"/>
              </a:spcBef>
              <a:defRPr sz="6500"/>
            </a:pPr>
            <a:r>
              <a:t>Claude (</a:t>
            </a:r>
            <a:r>
              <a:rPr b="1"/>
              <a:t>Anthropic</a:t>
            </a:r>
            <a:r>
              <a:t>)</a:t>
            </a:r>
          </a:p>
          <a:p>
            <a:pPr lvl="1" marL="1736806" indent="-868973">
              <a:spcBef>
                <a:spcPts val="0"/>
              </a:spcBef>
              <a:defRPr sz="6500"/>
            </a:pPr>
            <a:r>
              <a:t>Fable</a:t>
            </a:r>
          </a:p>
          <a:p>
            <a:pPr lvl="1" marL="1736806" indent="-868973">
              <a:spcBef>
                <a:spcPts val="0"/>
              </a:spcBef>
              <a:defRPr sz="6500"/>
            </a:pPr>
            <a:r>
              <a:t>Haiku</a:t>
            </a:r>
          </a:p>
          <a:p>
            <a:pPr lvl="1" marL="1736806" indent="-868973">
              <a:spcBef>
                <a:spcPts val="0"/>
              </a:spcBef>
              <a:defRPr sz="6500"/>
            </a:pPr>
            <a:r>
              <a:t>Opus</a:t>
            </a:r>
          </a:p>
          <a:p>
            <a:pPr lvl="1" marL="1736806" indent="-868973">
              <a:spcBef>
                <a:spcPts val="0"/>
              </a:spcBef>
              <a:defRPr sz="6500"/>
            </a:pPr>
            <a:r>
              <a:t>Sonnet</a:t>
            </a:r>
          </a:p>
          <a:p>
            <a:pPr marL="1211873" indent="-868973">
              <a:spcBef>
                <a:spcPts val="0"/>
              </a:spcBef>
              <a:defRPr sz="6500"/>
            </a:pPr>
            <a:r>
              <a:t>Gemini (</a:t>
            </a:r>
            <a:r>
              <a:rPr b="1"/>
              <a:t>Google DeepMind</a:t>
            </a:r>
            <a:r>
              <a:t>)</a:t>
            </a:r>
          </a:p>
          <a:p>
            <a:pPr lvl="1" marL="1736806" indent="-868973">
              <a:spcBef>
                <a:spcPts val="0"/>
              </a:spcBef>
              <a:defRPr sz="6500"/>
            </a:pPr>
            <a:r>
              <a:t>Flash</a:t>
            </a:r>
          </a:p>
          <a:p>
            <a:pPr lvl="1" marL="1736806" indent="-868973">
              <a:spcBef>
                <a:spcPts val="0"/>
              </a:spcBef>
              <a:defRPr sz="6500"/>
            </a:pPr>
            <a:r>
              <a:t>Pro</a:t>
            </a:r>
          </a:p>
          <a:p>
            <a:pPr marL="1211873" indent="-868973">
              <a:spcBef>
                <a:spcPts val="0"/>
              </a:spcBef>
              <a:defRPr sz="6500"/>
            </a:pPr>
            <a:r>
              <a:t>Grok (</a:t>
            </a:r>
            <a:r>
              <a:rPr b="1"/>
              <a:t>xAI</a:t>
            </a:r>
            <a:r>
              <a:t>)</a:t>
            </a:r>
          </a:p>
          <a:p>
            <a:pPr marL="1211873" indent="-868973">
              <a:spcBef>
                <a:spcPts val="0"/>
              </a:spcBef>
              <a:defRPr sz="6500"/>
            </a:pPr>
            <a:r>
              <a:t>GPT (</a:t>
            </a:r>
            <a:r>
              <a:rPr b="1"/>
              <a:t>OpenAI</a:t>
            </a:r>
            <a:r>
              <a:t>)</a:t>
            </a:r>
          </a:p>
          <a:p>
            <a:pPr lvl="1" marL="1736806" indent="-868973">
              <a:spcBef>
                <a:spcPts val="0"/>
              </a:spcBef>
              <a:defRPr sz="6500"/>
            </a:pPr>
            <a:r>
              <a:t>Microsoft Copilot</a:t>
            </a:r>
          </a:p>
          <a:p>
            <a:pPr marL="1211873" indent="-868973">
              <a:spcBef>
                <a:spcPts val="0"/>
              </a:spcBef>
              <a:defRPr sz="6500"/>
            </a:pPr>
            <a:r>
              <a:t>Mistral (</a:t>
            </a:r>
            <a:r>
              <a:rPr b="1"/>
              <a:t>Mistral AI</a:t>
            </a:r>
            <a:r>
              <a:t>)</a:t>
            </a:r>
          </a:p>
          <a:p>
            <a:pPr marL="1211873" indent="-868973">
              <a:spcBef>
                <a:spcPts val="0"/>
              </a:spcBef>
              <a:defRPr sz="6500"/>
            </a:pPr>
            <a:r>
              <a:t>Muse (</a:t>
            </a:r>
            <a:r>
              <a:rPr b="1"/>
              <a:t>Meta</a:t>
            </a:r>
            <a:r>
              <a:t>)</a:t>
            </a:r>
          </a:p>
          <a:p>
            <a:pPr lvl="1" marL="1736806" indent="-868973">
              <a:spcBef>
                <a:spcPts val="0"/>
              </a:spcBef>
              <a:defRPr sz="6500"/>
            </a:pPr>
            <a:r>
              <a:t>Spark</a:t>
            </a:r>
          </a:p>
          <a:p>
            <a:pPr lvl="1" marL="1736806" indent="-868973">
              <a:spcBef>
                <a:spcPts val="0"/>
              </a:spcBef>
              <a:defRPr sz="6500"/>
            </a:pPr>
            <a:r>
              <a:t>Wonder</a:t>
            </a:r>
          </a:p>
          <a:p>
            <a:pPr lvl="1" marL="1736806" indent="-868973">
              <a:spcBef>
                <a:spcPts val="0"/>
              </a:spcBef>
              <a:defRPr sz="6500"/>
            </a:pPr>
            <a:r>
              <a:t>Wonder Full</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757">
                                            <p:bg/>
                                          </p:spTgt>
                                        </p:tgtEl>
                                        <p:attrNameLst>
                                          <p:attrName>style.visibility</p:attrName>
                                        </p:attrNameLst>
                                      </p:cBhvr>
                                      <p:to>
                                        <p:strVal val="visible"/>
                                      </p:to>
                                    </p:set>
                                    <p:animEffect filter="fade" transition="in">
                                      <p:cBhvr>
                                        <p:cTn id="7" dur="250"/>
                                        <p:tgtEl>
                                          <p:spTgt spid="757">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757">
                                            <p:txEl>
                                              <p:pRg st="0" end="0"/>
                                            </p:txEl>
                                          </p:spTgt>
                                        </p:tgtEl>
                                        <p:attrNameLst>
                                          <p:attrName>style.visibility</p:attrName>
                                        </p:attrNameLst>
                                      </p:cBhvr>
                                      <p:to>
                                        <p:strVal val="visible"/>
                                      </p:to>
                                    </p:set>
                                    <p:animEffect filter="fade" transition="in">
                                      <p:cBhvr>
                                        <p:cTn id="10" dur="250"/>
                                        <p:tgtEl>
                                          <p:spTgt spid="757">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757">
                                            <p:txEl>
                                              <p:pRg st="1" end="1"/>
                                            </p:txEl>
                                          </p:spTgt>
                                        </p:tgtEl>
                                        <p:attrNameLst>
                                          <p:attrName>style.visibility</p:attrName>
                                        </p:attrNameLst>
                                      </p:cBhvr>
                                      <p:to>
                                        <p:strVal val="visible"/>
                                      </p:to>
                                    </p:set>
                                    <p:animEffect filter="fade" transition="in">
                                      <p:cBhvr>
                                        <p:cTn id="14" dur="250"/>
                                        <p:tgtEl>
                                          <p:spTgt spid="757">
                                            <p:txEl>
                                              <p:pRg st="1" end="1"/>
                                            </p:txEl>
                                          </p:spTgt>
                                        </p:tgtEl>
                                      </p:cBhvr>
                                    </p:animEffect>
                                  </p:childTnLst>
                                </p:cTn>
                              </p:par>
                            </p:childTnLst>
                          </p:cTn>
                        </p:par>
                        <p:par>
                          <p:cTn id="15" fill="hold">
                            <p:stCondLst>
                              <p:cond delay="500"/>
                            </p:stCondLst>
                            <p:childTnLst>
                              <p:par>
                                <p:cTn id="16" presetClass="entr" nodeType="afterEffect" presetID="10" grpId="1" fill="hold">
                                  <p:stCondLst>
                                    <p:cond delay="0"/>
                                  </p:stCondLst>
                                  <p:iterate type="el" backwards="0">
                                    <p:tmAbs val="0"/>
                                  </p:iterate>
                                  <p:childTnLst>
                                    <p:set>
                                      <p:cBhvr>
                                        <p:cTn id="17" fill="hold"/>
                                        <p:tgtEl>
                                          <p:spTgt spid="757">
                                            <p:txEl>
                                              <p:pRg st="2" end="2"/>
                                            </p:txEl>
                                          </p:spTgt>
                                        </p:tgtEl>
                                        <p:attrNameLst>
                                          <p:attrName>style.visibility</p:attrName>
                                        </p:attrNameLst>
                                      </p:cBhvr>
                                      <p:to>
                                        <p:strVal val="visible"/>
                                      </p:to>
                                    </p:set>
                                    <p:animEffect filter="fade" transition="in">
                                      <p:cBhvr>
                                        <p:cTn id="18" dur="250"/>
                                        <p:tgtEl>
                                          <p:spTgt spid="757">
                                            <p:txEl>
                                              <p:pRg st="2" end="2"/>
                                            </p:txEl>
                                          </p:spTgt>
                                        </p:tgtEl>
                                      </p:cBhvr>
                                    </p:animEffect>
                                  </p:childTnLst>
                                </p:cTn>
                              </p:par>
                            </p:childTnLst>
                          </p:cTn>
                        </p:par>
                        <p:par>
                          <p:cTn id="19" fill="hold">
                            <p:stCondLst>
                              <p:cond delay="750"/>
                            </p:stCondLst>
                            <p:childTnLst>
                              <p:par>
                                <p:cTn id="20" presetClass="entr" nodeType="afterEffect" presetID="10" grpId="1" fill="hold">
                                  <p:stCondLst>
                                    <p:cond delay="0"/>
                                  </p:stCondLst>
                                  <p:iterate type="el" backwards="0">
                                    <p:tmAbs val="0"/>
                                  </p:iterate>
                                  <p:childTnLst>
                                    <p:set>
                                      <p:cBhvr>
                                        <p:cTn id="21" fill="hold"/>
                                        <p:tgtEl>
                                          <p:spTgt spid="757">
                                            <p:txEl>
                                              <p:pRg st="3" end="3"/>
                                            </p:txEl>
                                          </p:spTgt>
                                        </p:tgtEl>
                                        <p:attrNameLst>
                                          <p:attrName>style.visibility</p:attrName>
                                        </p:attrNameLst>
                                      </p:cBhvr>
                                      <p:to>
                                        <p:strVal val="visible"/>
                                      </p:to>
                                    </p:set>
                                    <p:animEffect filter="fade" transition="in">
                                      <p:cBhvr>
                                        <p:cTn id="22" dur="250"/>
                                        <p:tgtEl>
                                          <p:spTgt spid="757">
                                            <p:txEl>
                                              <p:pRg st="3" end="3"/>
                                            </p:txEl>
                                          </p:spTgt>
                                        </p:tgtEl>
                                      </p:cBhvr>
                                    </p:animEffect>
                                  </p:childTnLst>
                                </p:cTn>
                              </p:par>
                            </p:childTnLst>
                          </p:cTn>
                        </p:par>
                        <p:par>
                          <p:cTn id="23" fill="hold">
                            <p:stCondLst>
                              <p:cond delay="1000"/>
                            </p:stCondLst>
                            <p:childTnLst>
                              <p:par>
                                <p:cTn id="24" presetClass="entr" nodeType="afterEffect" presetID="10" grpId="1" fill="hold">
                                  <p:stCondLst>
                                    <p:cond delay="0"/>
                                  </p:stCondLst>
                                  <p:iterate type="el" backwards="0">
                                    <p:tmAbs val="0"/>
                                  </p:iterate>
                                  <p:childTnLst>
                                    <p:set>
                                      <p:cBhvr>
                                        <p:cTn id="25" fill="hold"/>
                                        <p:tgtEl>
                                          <p:spTgt spid="757">
                                            <p:txEl>
                                              <p:pRg st="4" end="4"/>
                                            </p:txEl>
                                          </p:spTgt>
                                        </p:tgtEl>
                                        <p:attrNameLst>
                                          <p:attrName>style.visibility</p:attrName>
                                        </p:attrNameLst>
                                      </p:cBhvr>
                                      <p:to>
                                        <p:strVal val="visible"/>
                                      </p:to>
                                    </p:set>
                                    <p:animEffect filter="fade" transition="in">
                                      <p:cBhvr>
                                        <p:cTn id="26" dur="250"/>
                                        <p:tgtEl>
                                          <p:spTgt spid="757">
                                            <p:txEl>
                                              <p:pRg st="4" end="4"/>
                                            </p:txEl>
                                          </p:spTgt>
                                        </p:tgtEl>
                                      </p:cBhvr>
                                    </p:animEffect>
                                  </p:childTnLst>
                                </p:cTn>
                              </p:par>
                            </p:childTnLst>
                          </p:cTn>
                        </p:par>
                        <p:par>
                          <p:cTn id="27" fill="hold">
                            <p:stCondLst>
                              <p:cond delay="1250"/>
                            </p:stCondLst>
                            <p:childTnLst>
                              <p:par>
                                <p:cTn id="28" presetClass="entr" nodeType="afterEffect" presetID="10" grpId="1" fill="hold">
                                  <p:stCondLst>
                                    <p:cond delay="0"/>
                                  </p:stCondLst>
                                  <p:iterate type="el" backwards="0">
                                    <p:tmAbs val="0"/>
                                  </p:iterate>
                                  <p:childTnLst>
                                    <p:set>
                                      <p:cBhvr>
                                        <p:cTn id="29" fill="hold"/>
                                        <p:tgtEl>
                                          <p:spTgt spid="757">
                                            <p:txEl>
                                              <p:pRg st="5" end="5"/>
                                            </p:txEl>
                                          </p:spTgt>
                                        </p:tgtEl>
                                        <p:attrNameLst>
                                          <p:attrName>style.visibility</p:attrName>
                                        </p:attrNameLst>
                                      </p:cBhvr>
                                      <p:to>
                                        <p:strVal val="visible"/>
                                      </p:to>
                                    </p:set>
                                    <p:animEffect filter="fade" transition="in">
                                      <p:cBhvr>
                                        <p:cTn id="30" dur="250"/>
                                        <p:tgtEl>
                                          <p:spTgt spid="757">
                                            <p:txEl>
                                              <p:pRg st="5" end="5"/>
                                            </p:txEl>
                                          </p:spTgt>
                                        </p:tgtEl>
                                      </p:cBhvr>
                                    </p:animEffect>
                                  </p:childTnLst>
                                </p:cTn>
                              </p:par>
                            </p:childTnLst>
                          </p:cTn>
                        </p:par>
                        <p:par>
                          <p:cTn id="31" fill="hold">
                            <p:stCondLst>
                              <p:cond delay="1500"/>
                            </p:stCondLst>
                            <p:childTnLst>
                              <p:par>
                                <p:cTn id="32" presetClass="entr" nodeType="afterEffect" presetID="10" grpId="1" fill="hold">
                                  <p:stCondLst>
                                    <p:cond delay="0"/>
                                  </p:stCondLst>
                                  <p:iterate type="el" backwards="0">
                                    <p:tmAbs val="0"/>
                                  </p:iterate>
                                  <p:childTnLst>
                                    <p:set>
                                      <p:cBhvr>
                                        <p:cTn id="33" fill="hold"/>
                                        <p:tgtEl>
                                          <p:spTgt spid="757">
                                            <p:txEl>
                                              <p:pRg st="6" end="6"/>
                                            </p:txEl>
                                          </p:spTgt>
                                        </p:tgtEl>
                                        <p:attrNameLst>
                                          <p:attrName>style.visibility</p:attrName>
                                        </p:attrNameLst>
                                      </p:cBhvr>
                                      <p:to>
                                        <p:strVal val="visible"/>
                                      </p:to>
                                    </p:set>
                                    <p:animEffect filter="fade" transition="in">
                                      <p:cBhvr>
                                        <p:cTn id="34" dur="250"/>
                                        <p:tgtEl>
                                          <p:spTgt spid="757">
                                            <p:txEl>
                                              <p:pRg st="6" end="6"/>
                                            </p:txEl>
                                          </p:spTgt>
                                        </p:tgtEl>
                                      </p:cBhvr>
                                    </p:animEffect>
                                  </p:childTnLst>
                                </p:cTn>
                              </p:par>
                            </p:childTnLst>
                          </p:cTn>
                        </p:par>
                        <p:par>
                          <p:cTn id="35" fill="hold">
                            <p:stCondLst>
                              <p:cond delay="1750"/>
                            </p:stCondLst>
                            <p:childTnLst>
                              <p:par>
                                <p:cTn id="36" presetClass="entr" nodeType="afterEffect" presetID="10" grpId="1" fill="hold">
                                  <p:stCondLst>
                                    <p:cond delay="0"/>
                                  </p:stCondLst>
                                  <p:iterate type="el" backwards="0">
                                    <p:tmAbs val="0"/>
                                  </p:iterate>
                                  <p:childTnLst>
                                    <p:set>
                                      <p:cBhvr>
                                        <p:cTn id="37" fill="hold"/>
                                        <p:tgtEl>
                                          <p:spTgt spid="757">
                                            <p:txEl>
                                              <p:pRg st="7" end="7"/>
                                            </p:txEl>
                                          </p:spTgt>
                                        </p:tgtEl>
                                        <p:attrNameLst>
                                          <p:attrName>style.visibility</p:attrName>
                                        </p:attrNameLst>
                                      </p:cBhvr>
                                      <p:to>
                                        <p:strVal val="visible"/>
                                      </p:to>
                                    </p:set>
                                    <p:animEffect filter="fade" transition="in">
                                      <p:cBhvr>
                                        <p:cTn id="38" dur="250"/>
                                        <p:tgtEl>
                                          <p:spTgt spid="757">
                                            <p:txEl>
                                              <p:pRg st="7" end="7"/>
                                            </p:txEl>
                                          </p:spTgt>
                                        </p:tgtEl>
                                      </p:cBhvr>
                                    </p:animEffect>
                                  </p:childTnLst>
                                </p:cTn>
                              </p:par>
                            </p:childTnLst>
                          </p:cTn>
                        </p:par>
                        <p:par>
                          <p:cTn id="39" fill="hold">
                            <p:stCondLst>
                              <p:cond delay="2000"/>
                            </p:stCondLst>
                            <p:childTnLst>
                              <p:par>
                                <p:cTn id="40" presetClass="entr" nodeType="afterEffect" presetID="10" grpId="1" fill="hold">
                                  <p:stCondLst>
                                    <p:cond delay="0"/>
                                  </p:stCondLst>
                                  <p:iterate type="el" backwards="0">
                                    <p:tmAbs val="0"/>
                                  </p:iterate>
                                  <p:childTnLst>
                                    <p:set>
                                      <p:cBhvr>
                                        <p:cTn id="41" fill="hold"/>
                                        <p:tgtEl>
                                          <p:spTgt spid="757">
                                            <p:txEl>
                                              <p:pRg st="8" end="8"/>
                                            </p:txEl>
                                          </p:spTgt>
                                        </p:tgtEl>
                                        <p:attrNameLst>
                                          <p:attrName>style.visibility</p:attrName>
                                        </p:attrNameLst>
                                      </p:cBhvr>
                                      <p:to>
                                        <p:strVal val="visible"/>
                                      </p:to>
                                    </p:set>
                                    <p:animEffect filter="fade" transition="in">
                                      <p:cBhvr>
                                        <p:cTn id="42" dur="250"/>
                                        <p:tgtEl>
                                          <p:spTgt spid="757">
                                            <p:txEl>
                                              <p:pRg st="8" end="8"/>
                                            </p:txEl>
                                          </p:spTgt>
                                        </p:tgtEl>
                                      </p:cBhvr>
                                    </p:animEffect>
                                  </p:childTnLst>
                                </p:cTn>
                              </p:par>
                            </p:childTnLst>
                          </p:cTn>
                        </p:par>
                        <p:par>
                          <p:cTn id="43" fill="hold">
                            <p:stCondLst>
                              <p:cond delay="2250"/>
                            </p:stCondLst>
                            <p:childTnLst>
                              <p:par>
                                <p:cTn id="44" presetClass="entr" nodeType="afterEffect" presetID="10" grpId="1" fill="hold">
                                  <p:stCondLst>
                                    <p:cond delay="0"/>
                                  </p:stCondLst>
                                  <p:iterate type="el" backwards="0">
                                    <p:tmAbs val="0"/>
                                  </p:iterate>
                                  <p:childTnLst>
                                    <p:set>
                                      <p:cBhvr>
                                        <p:cTn id="45" fill="hold"/>
                                        <p:tgtEl>
                                          <p:spTgt spid="757">
                                            <p:txEl>
                                              <p:pRg st="9" end="9"/>
                                            </p:txEl>
                                          </p:spTgt>
                                        </p:tgtEl>
                                        <p:attrNameLst>
                                          <p:attrName>style.visibility</p:attrName>
                                        </p:attrNameLst>
                                      </p:cBhvr>
                                      <p:to>
                                        <p:strVal val="visible"/>
                                      </p:to>
                                    </p:set>
                                    <p:animEffect filter="fade" transition="in">
                                      <p:cBhvr>
                                        <p:cTn id="46" dur="250"/>
                                        <p:tgtEl>
                                          <p:spTgt spid="757">
                                            <p:txEl>
                                              <p:pRg st="9" end="9"/>
                                            </p:txEl>
                                          </p:spTgt>
                                        </p:tgtEl>
                                      </p:cBhvr>
                                    </p:animEffect>
                                  </p:childTnLst>
                                </p:cTn>
                              </p:par>
                            </p:childTnLst>
                          </p:cTn>
                        </p:par>
                        <p:par>
                          <p:cTn id="47" fill="hold">
                            <p:stCondLst>
                              <p:cond delay="2500"/>
                            </p:stCondLst>
                            <p:childTnLst>
                              <p:par>
                                <p:cTn id="48" presetClass="entr" nodeType="afterEffect" presetID="10" grpId="1" fill="hold">
                                  <p:stCondLst>
                                    <p:cond delay="0"/>
                                  </p:stCondLst>
                                  <p:iterate type="el" backwards="0">
                                    <p:tmAbs val="0"/>
                                  </p:iterate>
                                  <p:childTnLst>
                                    <p:set>
                                      <p:cBhvr>
                                        <p:cTn id="49" fill="hold"/>
                                        <p:tgtEl>
                                          <p:spTgt spid="757">
                                            <p:txEl>
                                              <p:pRg st="10" end="10"/>
                                            </p:txEl>
                                          </p:spTgt>
                                        </p:tgtEl>
                                        <p:attrNameLst>
                                          <p:attrName>style.visibility</p:attrName>
                                        </p:attrNameLst>
                                      </p:cBhvr>
                                      <p:to>
                                        <p:strVal val="visible"/>
                                      </p:to>
                                    </p:set>
                                    <p:animEffect filter="fade" transition="in">
                                      <p:cBhvr>
                                        <p:cTn id="50" dur="250"/>
                                        <p:tgtEl>
                                          <p:spTgt spid="757">
                                            <p:txEl>
                                              <p:pRg st="10" end="10"/>
                                            </p:txEl>
                                          </p:spTgt>
                                        </p:tgtEl>
                                      </p:cBhvr>
                                    </p:animEffect>
                                  </p:childTnLst>
                                </p:cTn>
                              </p:par>
                            </p:childTnLst>
                          </p:cTn>
                        </p:par>
                        <p:par>
                          <p:cTn id="51" fill="hold">
                            <p:stCondLst>
                              <p:cond delay="2750"/>
                            </p:stCondLst>
                            <p:childTnLst>
                              <p:par>
                                <p:cTn id="52" presetClass="entr" nodeType="afterEffect" presetID="10" grpId="1" fill="hold">
                                  <p:stCondLst>
                                    <p:cond delay="0"/>
                                  </p:stCondLst>
                                  <p:iterate type="el" backwards="0">
                                    <p:tmAbs val="0"/>
                                  </p:iterate>
                                  <p:childTnLst>
                                    <p:set>
                                      <p:cBhvr>
                                        <p:cTn id="53" fill="hold"/>
                                        <p:tgtEl>
                                          <p:spTgt spid="757">
                                            <p:txEl>
                                              <p:pRg st="11" end="11"/>
                                            </p:txEl>
                                          </p:spTgt>
                                        </p:tgtEl>
                                        <p:attrNameLst>
                                          <p:attrName>style.visibility</p:attrName>
                                        </p:attrNameLst>
                                      </p:cBhvr>
                                      <p:to>
                                        <p:strVal val="visible"/>
                                      </p:to>
                                    </p:set>
                                    <p:animEffect filter="fade" transition="in">
                                      <p:cBhvr>
                                        <p:cTn id="54" dur="250"/>
                                        <p:tgtEl>
                                          <p:spTgt spid="757">
                                            <p:txEl>
                                              <p:pRg st="11" end="11"/>
                                            </p:txEl>
                                          </p:spTgt>
                                        </p:tgtEl>
                                      </p:cBhvr>
                                    </p:animEffect>
                                  </p:childTnLst>
                                </p:cTn>
                              </p:par>
                            </p:childTnLst>
                          </p:cTn>
                        </p:par>
                        <p:par>
                          <p:cTn id="55" fill="hold">
                            <p:stCondLst>
                              <p:cond delay="3000"/>
                            </p:stCondLst>
                            <p:childTnLst>
                              <p:par>
                                <p:cTn id="56" presetClass="entr" nodeType="afterEffect" presetID="10" grpId="1" fill="hold">
                                  <p:stCondLst>
                                    <p:cond delay="0"/>
                                  </p:stCondLst>
                                  <p:iterate type="el" backwards="0">
                                    <p:tmAbs val="0"/>
                                  </p:iterate>
                                  <p:childTnLst>
                                    <p:set>
                                      <p:cBhvr>
                                        <p:cTn id="57" fill="hold"/>
                                        <p:tgtEl>
                                          <p:spTgt spid="757">
                                            <p:txEl>
                                              <p:pRg st="12" end="12"/>
                                            </p:txEl>
                                          </p:spTgt>
                                        </p:tgtEl>
                                        <p:attrNameLst>
                                          <p:attrName>style.visibility</p:attrName>
                                        </p:attrNameLst>
                                      </p:cBhvr>
                                      <p:to>
                                        <p:strVal val="visible"/>
                                      </p:to>
                                    </p:set>
                                    <p:animEffect filter="fade" transition="in">
                                      <p:cBhvr>
                                        <p:cTn id="58" dur="250"/>
                                        <p:tgtEl>
                                          <p:spTgt spid="757">
                                            <p:txEl>
                                              <p:pRg st="12" end="12"/>
                                            </p:txEl>
                                          </p:spTgt>
                                        </p:tgtEl>
                                      </p:cBhvr>
                                    </p:animEffect>
                                  </p:childTnLst>
                                </p:cTn>
                              </p:par>
                            </p:childTnLst>
                          </p:cTn>
                        </p:par>
                        <p:par>
                          <p:cTn id="59" fill="hold">
                            <p:stCondLst>
                              <p:cond delay="3250"/>
                            </p:stCondLst>
                            <p:childTnLst>
                              <p:par>
                                <p:cTn id="60" presetClass="entr" nodeType="afterEffect" presetID="10" grpId="1" fill="hold">
                                  <p:stCondLst>
                                    <p:cond delay="0"/>
                                  </p:stCondLst>
                                  <p:iterate type="el" backwards="0">
                                    <p:tmAbs val="0"/>
                                  </p:iterate>
                                  <p:childTnLst>
                                    <p:set>
                                      <p:cBhvr>
                                        <p:cTn id="61" fill="hold"/>
                                        <p:tgtEl>
                                          <p:spTgt spid="757">
                                            <p:txEl>
                                              <p:pRg st="13" end="13"/>
                                            </p:txEl>
                                          </p:spTgt>
                                        </p:tgtEl>
                                        <p:attrNameLst>
                                          <p:attrName>style.visibility</p:attrName>
                                        </p:attrNameLst>
                                      </p:cBhvr>
                                      <p:to>
                                        <p:strVal val="visible"/>
                                      </p:to>
                                    </p:set>
                                    <p:animEffect filter="fade" transition="in">
                                      <p:cBhvr>
                                        <p:cTn id="62" dur="250"/>
                                        <p:tgtEl>
                                          <p:spTgt spid="757">
                                            <p:txEl>
                                              <p:pRg st="13" end="13"/>
                                            </p:txEl>
                                          </p:spTgt>
                                        </p:tgtEl>
                                      </p:cBhvr>
                                    </p:animEffect>
                                  </p:childTnLst>
                                </p:cTn>
                              </p:par>
                            </p:childTnLst>
                          </p:cTn>
                        </p:par>
                        <p:par>
                          <p:cTn id="63" fill="hold">
                            <p:stCondLst>
                              <p:cond delay="3500"/>
                            </p:stCondLst>
                            <p:childTnLst>
                              <p:par>
                                <p:cTn id="64" presetClass="entr" nodeType="afterEffect" presetID="10" grpId="1" fill="hold">
                                  <p:stCondLst>
                                    <p:cond delay="0"/>
                                  </p:stCondLst>
                                  <p:iterate type="el" backwards="0">
                                    <p:tmAbs val="0"/>
                                  </p:iterate>
                                  <p:childTnLst>
                                    <p:set>
                                      <p:cBhvr>
                                        <p:cTn id="65" fill="hold"/>
                                        <p:tgtEl>
                                          <p:spTgt spid="757">
                                            <p:txEl>
                                              <p:pRg st="14" end="14"/>
                                            </p:txEl>
                                          </p:spTgt>
                                        </p:tgtEl>
                                        <p:attrNameLst>
                                          <p:attrName>style.visibility</p:attrName>
                                        </p:attrNameLst>
                                      </p:cBhvr>
                                      <p:to>
                                        <p:strVal val="visible"/>
                                      </p:to>
                                    </p:set>
                                    <p:animEffect filter="fade" transition="in">
                                      <p:cBhvr>
                                        <p:cTn id="66" dur="250"/>
                                        <p:tgtEl>
                                          <p:spTgt spid="757">
                                            <p:txEl>
                                              <p:pRg st="14" end="14"/>
                                            </p:txEl>
                                          </p:spTgt>
                                        </p:tgtEl>
                                      </p:cBhvr>
                                    </p:animEffect>
                                  </p:childTnLst>
                                </p:cTn>
                              </p:par>
                            </p:childTnLst>
                          </p:cTn>
                        </p:par>
                        <p:par>
                          <p:cTn id="67" fill="hold">
                            <p:stCondLst>
                              <p:cond delay="3750"/>
                            </p:stCondLst>
                            <p:childTnLst>
                              <p:par>
                                <p:cTn id="68" presetClass="entr" nodeType="afterEffect" presetID="10" grpId="1" fill="hold">
                                  <p:stCondLst>
                                    <p:cond delay="0"/>
                                  </p:stCondLst>
                                  <p:iterate type="el" backwards="0">
                                    <p:tmAbs val="0"/>
                                  </p:iterate>
                                  <p:childTnLst>
                                    <p:set>
                                      <p:cBhvr>
                                        <p:cTn id="69" fill="hold"/>
                                        <p:tgtEl>
                                          <p:spTgt spid="757">
                                            <p:txEl>
                                              <p:pRg st="15" end="15"/>
                                            </p:txEl>
                                          </p:spTgt>
                                        </p:tgtEl>
                                        <p:attrNameLst>
                                          <p:attrName>style.visibility</p:attrName>
                                        </p:attrNameLst>
                                      </p:cBhvr>
                                      <p:to>
                                        <p:strVal val="visible"/>
                                      </p:to>
                                    </p:set>
                                    <p:animEffect filter="fade" transition="in">
                                      <p:cBhvr>
                                        <p:cTn id="70" dur="250"/>
                                        <p:tgtEl>
                                          <p:spTgt spid="757">
                                            <p:txEl>
                                              <p:pRg st="15" end="1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757" grpId="1"/>
    </p:bldLst>
  </p:timing>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61" name="“Open Source” / Open-Weight Models"/>
          <p:cNvSpPr txBox="1"/>
          <p:nvPr>
            <p:ph type="title"/>
          </p:nvPr>
        </p:nvSpPr>
        <p:spPr>
          <a:prstGeom prst="rect">
            <a:avLst/>
          </a:prstGeom>
        </p:spPr>
        <p:txBody>
          <a:bodyPr/>
          <a:lstStyle/>
          <a:p>
            <a:pPr/>
            <a:r>
              <a:t>“Open Source” / Open-Weight Models</a:t>
            </a:r>
          </a:p>
        </p:txBody>
      </p:sp>
      <p:sp>
        <p:nvSpPr>
          <p:cNvPr id="762" name="Apertus (Swiss AI Initiative)…"/>
          <p:cNvSpPr txBox="1"/>
          <p:nvPr>
            <p:ph type="body" idx="1"/>
          </p:nvPr>
        </p:nvSpPr>
        <p:spPr>
          <a:xfrm>
            <a:off x="1468750" y="3554015"/>
            <a:ext cx="21446500" cy="9122595"/>
          </a:xfrm>
          <a:prstGeom prst="rect">
            <a:avLst/>
          </a:prstGeom>
        </p:spPr>
        <p:txBody>
          <a:bodyPr anchor="t"/>
          <a:lstStyle/>
          <a:p>
            <a:pPr marL="1211873" indent="-868973">
              <a:spcBef>
                <a:spcPts val="0"/>
              </a:spcBef>
              <a:defRPr sz="6500"/>
            </a:pPr>
            <a:r>
              <a:t>Apertus (</a:t>
            </a:r>
            <a:r>
              <a:rPr b="1"/>
              <a:t>Swiss AI Initiative</a:t>
            </a:r>
            <a:r>
              <a:t>)</a:t>
            </a:r>
          </a:p>
          <a:p>
            <a:pPr marL="1211873" indent="-868973">
              <a:spcBef>
                <a:spcPts val="0"/>
              </a:spcBef>
              <a:defRPr sz="6500"/>
            </a:pPr>
            <a:r>
              <a:t>DeepSeek (</a:t>
            </a:r>
            <a:r>
              <a:rPr b="1"/>
              <a:t>DeepSeek AI</a:t>
            </a:r>
            <a:r>
              <a:t>)</a:t>
            </a:r>
          </a:p>
          <a:p>
            <a:pPr marL="1211873" indent="-868973">
              <a:spcBef>
                <a:spcPts val="0"/>
              </a:spcBef>
              <a:defRPr sz="6500"/>
            </a:pPr>
            <a:r>
              <a:t>Gemma (</a:t>
            </a:r>
            <a:r>
              <a:rPr b="1"/>
              <a:t>Google DeepMind</a:t>
            </a:r>
            <a:r>
              <a:t>)</a:t>
            </a:r>
          </a:p>
          <a:p>
            <a:pPr marL="1211873" indent="-868973">
              <a:spcBef>
                <a:spcPts val="0"/>
              </a:spcBef>
              <a:defRPr sz="6500"/>
            </a:pPr>
            <a:r>
              <a:t>Granite (</a:t>
            </a:r>
            <a:r>
              <a:rPr b="1"/>
              <a:t>IBM</a:t>
            </a:r>
            <a:r>
              <a:t>)</a:t>
            </a:r>
          </a:p>
          <a:p>
            <a:pPr marL="1211873" indent="-868973">
              <a:spcBef>
                <a:spcPts val="0"/>
              </a:spcBef>
              <a:defRPr sz="6500"/>
            </a:pPr>
            <a:r>
              <a:t>Kimi (</a:t>
            </a:r>
            <a:r>
              <a:rPr b="1"/>
              <a:t>Moonshot AI</a:t>
            </a:r>
            <a:r>
              <a:t>)</a:t>
            </a:r>
          </a:p>
          <a:p>
            <a:pPr marL="1211873" indent="-868973">
              <a:spcBef>
                <a:spcPts val="0"/>
              </a:spcBef>
              <a:defRPr sz="6500"/>
            </a:pPr>
            <a:r>
              <a:t>Llama (</a:t>
            </a:r>
            <a:r>
              <a:rPr b="1"/>
              <a:t>Meta</a:t>
            </a:r>
            <a:r>
              <a:t>)</a:t>
            </a:r>
          </a:p>
          <a:p>
            <a:pPr marL="1211873" indent="-868973">
              <a:spcBef>
                <a:spcPts val="0"/>
              </a:spcBef>
              <a:defRPr sz="6500"/>
            </a:pPr>
            <a:r>
              <a:t>Phi (</a:t>
            </a:r>
            <a:r>
              <a:rPr b="1"/>
              <a:t>Microsoft</a:t>
            </a:r>
            <a:r>
              <a:t>)</a:t>
            </a:r>
          </a:p>
          <a:p>
            <a:pPr marL="1211873" indent="-868973">
              <a:spcBef>
                <a:spcPts val="0"/>
              </a:spcBef>
              <a:defRPr sz="6500"/>
            </a:pPr>
            <a:r>
              <a:t>Qwen (</a:t>
            </a:r>
            <a:r>
              <a:rPr b="1"/>
              <a:t>Alibaba</a:t>
            </a:r>
            <a:r>
              <a:t>)</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762">
                                            <p:bg/>
                                          </p:spTgt>
                                        </p:tgtEl>
                                        <p:attrNameLst>
                                          <p:attrName>style.visibility</p:attrName>
                                        </p:attrNameLst>
                                      </p:cBhvr>
                                      <p:to>
                                        <p:strVal val="visible"/>
                                      </p:to>
                                    </p:set>
                                    <p:animEffect filter="fade" transition="in">
                                      <p:cBhvr>
                                        <p:cTn id="7" dur="250"/>
                                        <p:tgtEl>
                                          <p:spTgt spid="762">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762">
                                            <p:txEl>
                                              <p:pRg st="0" end="0"/>
                                            </p:txEl>
                                          </p:spTgt>
                                        </p:tgtEl>
                                        <p:attrNameLst>
                                          <p:attrName>style.visibility</p:attrName>
                                        </p:attrNameLst>
                                      </p:cBhvr>
                                      <p:to>
                                        <p:strVal val="visible"/>
                                      </p:to>
                                    </p:set>
                                    <p:animEffect filter="fade" transition="in">
                                      <p:cBhvr>
                                        <p:cTn id="10" dur="250"/>
                                        <p:tgtEl>
                                          <p:spTgt spid="762">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762">
                                            <p:txEl>
                                              <p:pRg st="1" end="1"/>
                                            </p:txEl>
                                          </p:spTgt>
                                        </p:tgtEl>
                                        <p:attrNameLst>
                                          <p:attrName>style.visibility</p:attrName>
                                        </p:attrNameLst>
                                      </p:cBhvr>
                                      <p:to>
                                        <p:strVal val="visible"/>
                                      </p:to>
                                    </p:set>
                                    <p:animEffect filter="fade" transition="in">
                                      <p:cBhvr>
                                        <p:cTn id="14" dur="250"/>
                                        <p:tgtEl>
                                          <p:spTgt spid="762">
                                            <p:txEl>
                                              <p:pRg st="1" end="1"/>
                                            </p:txEl>
                                          </p:spTgt>
                                        </p:tgtEl>
                                      </p:cBhvr>
                                    </p:animEffect>
                                  </p:childTnLst>
                                </p:cTn>
                              </p:par>
                            </p:childTnLst>
                          </p:cTn>
                        </p:par>
                        <p:par>
                          <p:cTn id="15" fill="hold">
                            <p:stCondLst>
                              <p:cond delay="500"/>
                            </p:stCondLst>
                            <p:childTnLst>
                              <p:par>
                                <p:cTn id="16" presetClass="entr" nodeType="afterEffect" presetID="10" grpId="1" fill="hold">
                                  <p:stCondLst>
                                    <p:cond delay="0"/>
                                  </p:stCondLst>
                                  <p:iterate type="el" backwards="0">
                                    <p:tmAbs val="0"/>
                                  </p:iterate>
                                  <p:childTnLst>
                                    <p:set>
                                      <p:cBhvr>
                                        <p:cTn id="17" fill="hold"/>
                                        <p:tgtEl>
                                          <p:spTgt spid="762">
                                            <p:txEl>
                                              <p:pRg st="2" end="2"/>
                                            </p:txEl>
                                          </p:spTgt>
                                        </p:tgtEl>
                                        <p:attrNameLst>
                                          <p:attrName>style.visibility</p:attrName>
                                        </p:attrNameLst>
                                      </p:cBhvr>
                                      <p:to>
                                        <p:strVal val="visible"/>
                                      </p:to>
                                    </p:set>
                                    <p:animEffect filter="fade" transition="in">
                                      <p:cBhvr>
                                        <p:cTn id="18" dur="250"/>
                                        <p:tgtEl>
                                          <p:spTgt spid="762">
                                            <p:txEl>
                                              <p:pRg st="2" end="2"/>
                                            </p:txEl>
                                          </p:spTgt>
                                        </p:tgtEl>
                                      </p:cBhvr>
                                    </p:animEffect>
                                  </p:childTnLst>
                                </p:cTn>
                              </p:par>
                            </p:childTnLst>
                          </p:cTn>
                        </p:par>
                        <p:par>
                          <p:cTn id="19" fill="hold">
                            <p:stCondLst>
                              <p:cond delay="750"/>
                            </p:stCondLst>
                            <p:childTnLst>
                              <p:par>
                                <p:cTn id="20" presetClass="entr" nodeType="afterEffect" presetID="10" grpId="1" fill="hold">
                                  <p:stCondLst>
                                    <p:cond delay="0"/>
                                  </p:stCondLst>
                                  <p:iterate type="el" backwards="0">
                                    <p:tmAbs val="0"/>
                                  </p:iterate>
                                  <p:childTnLst>
                                    <p:set>
                                      <p:cBhvr>
                                        <p:cTn id="21" fill="hold"/>
                                        <p:tgtEl>
                                          <p:spTgt spid="762">
                                            <p:txEl>
                                              <p:pRg st="3" end="3"/>
                                            </p:txEl>
                                          </p:spTgt>
                                        </p:tgtEl>
                                        <p:attrNameLst>
                                          <p:attrName>style.visibility</p:attrName>
                                        </p:attrNameLst>
                                      </p:cBhvr>
                                      <p:to>
                                        <p:strVal val="visible"/>
                                      </p:to>
                                    </p:set>
                                    <p:animEffect filter="fade" transition="in">
                                      <p:cBhvr>
                                        <p:cTn id="22" dur="250"/>
                                        <p:tgtEl>
                                          <p:spTgt spid="762">
                                            <p:txEl>
                                              <p:pRg st="3" end="3"/>
                                            </p:txEl>
                                          </p:spTgt>
                                        </p:tgtEl>
                                      </p:cBhvr>
                                    </p:animEffect>
                                  </p:childTnLst>
                                </p:cTn>
                              </p:par>
                            </p:childTnLst>
                          </p:cTn>
                        </p:par>
                        <p:par>
                          <p:cTn id="23" fill="hold">
                            <p:stCondLst>
                              <p:cond delay="1000"/>
                            </p:stCondLst>
                            <p:childTnLst>
                              <p:par>
                                <p:cTn id="24" presetClass="entr" nodeType="afterEffect" presetID="10" grpId="1" fill="hold">
                                  <p:stCondLst>
                                    <p:cond delay="0"/>
                                  </p:stCondLst>
                                  <p:iterate type="el" backwards="0">
                                    <p:tmAbs val="0"/>
                                  </p:iterate>
                                  <p:childTnLst>
                                    <p:set>
                                      <p:cBhvr>
                                        <p:cTn id="25" fill="hold"/>
                                        <p:tgtEl>
                                          <p:spTgt spid="762">
                                            <p:txEl>
                                              <p:pRg st="4" end="4"/>
                                            </p:txEl>
                                          </p:spTgt>
                                        </p:tgtEl>
                                        <p:attrNameLst>
                                          <p:attrName>style.visibility</p:attrName>
                                        </p:attrNameLst>
                                      </p:cBhvr>
                                      <p:to>
                                        <p:strVal val="visible"/>
                                      </p:to>
                                    </p:set>
                                    <p:animEffect filter="fade" transition="in">
                                      <p:cBhvr>
                                        <p:cTn id="26" dur="250"/>
                                        <p:tgtEl>
                                          <p:spTgt spid="762">
                                            <p:txEl>
                                              <p:pRg st="4" end="4"/>
                                            </p:txEl>
                                          </p:spTgt>
                                        </p:tgtEl>
                                      </p:cBhvr>
                                    </p:animEffect>
                                  </p:childTnLst>
                                </p:cTn>
                              </p:par>
                            </p:childTnLst>
                          </p:cTn>
                        </p:par>
                        <p:par>
                          <p:cTn id="27" fill="hold">
                            <p:stCondLst>
                              <p:cond delay="1250"/>
                            </p:stCondLst>
                            <p:childTnLst>
                              <p:par>
                                <p:cTn id="28" presetClass="entr" nodeType="afterEffect" presetID="10" grpId="1" fill="hold">
                                  <p:stCondLst>
                                    <p:cond delay="0"/>
                                  </p:stCondLst>
                                  <p:iterate type="el" backwards="0">
                                    <p:tmAbs val="0"/>
                                  </p:iterate>
                                  <p:childTnLst>
                                    <p:set>
                                      <p:cBhvr>
                                        <p:cTn id="29" fill="hold"/>
                                        <p:tgtEl>
                                          <p:spTgt spid="762">
                                            <p:txEl>
                                              <p:pRg st="5" end="5"/>
                                            </p:txEl>
                                          </p:spTgt>
                                        </p:tgtEl>
                                        <p:attrNameLst>
                                          <p:attrName>style.visibility</p:attrName>
                                        </p:attrNameLst>
                                      </p:cBhvr>
                                      <p:to>
                                        <p:strVal val="visible"/>
                                      </p:to>
                                    </p:set>
                                    <p:animEffect filter="fade" transition="in">
                                      <p:cBhvr>
                                        <p:cTn id="30" dur="250"/>
                                        <p:tgtEl>
                                          <p:spTgt spid="762">
                                            <p:txEl>
                                              <p:pRg st="5" end="5"/>
                                            </p:txEl>
                                          </p:spTgt>
                                        </p:tgtEl>
                                      </p:cBhvr>
                                    </p:animEffect>
                                  </p:childTnLst>
                                </p:cTn>
                              </p:par>
                            </p:childTnLst>
                          </p:cTn>
                        </p:par>
                        <p:par>
                          <p:cTn id="31" fill="hold">
                            <p:stCondLst>
                              <p:cond delay="1500"/>
                            </p:stCondLst>
                            <p:childTnLst>
                              <p:par>
                                <p:cTn id="32" presetClass="entr" nodeType="afterEffect" presetID="10" grpId="1" fill="hold">
                                  <p:stCondLst>
                                    <p:cond delay="0"/>
                                  </p:stCondLst>
                                  <p:iterate type="el" backwards="0">
                                    <p:tmAbs val="0"/>
                                  </p:iterate>
                                  <p:childTnLst>
                                    <p:set>
                                      <p:cBhvr>
                                        <p:cTn id="33" fill="hold"/>
                                        <p:tgtEl>
                                          <p:spTgt spid="762">
                                            <p:txEl>
                                              <p:pRg st="6" end="6"/>
                                            </p:txEl>
                                          </p:spTgt>
                                        </p:tgtEl>
                                        <p:attrNameLst>
                                          <p:attrName>style.visibility</p:attrName>
                                        </p:attrNameLst>
                                      </p:cBhvr>
                                      <p:to>
                                        <p:strVal val="visible"/>
                                      </p:to>
                                    </p:set>
                                    <p:animEffect filter="fade" transition="in">
                                      <p:cBhvr>
                                        <p:cTn id="34" dur="250"/>
                                        <p:tgtEl>
                                          <p:spTgt spid="762">
                                            <p:txEl>
                                              <p:pRg st="6" end="6"/>
                                            </p:txEl>
                                          </p:spTgt>
                                        </p:tgtEl>
                                      </p:cBhvr>
                                    </p:animEffect>
                                  </p:childTnLst>
                                </p:cTn>
                              </p:par>
                            </p:childTnLst>
                          </p:cTn>
                        </p:par>
                        <p:par>
                          <p:cTn id="35" fill="hold">
                            <p:stCondLst>
                              <p:cond delay="1750"/>
                            </p:stCondLst>
                            <p:childTnLst>
                              <p:par>
                                <p:cTn id="36" presetClass="entr" nodeType="afterEffect" presetID="10" grpId="1" fill="hold">
                                  <p:stCondLst>
                                    <p:cond delay="0"/>
                                  </p:stCondLst>
                                  <p:iterate type="el" backwards="0">
                                    <p:tmAbs val="0"/>
                                  </p:iterate>
                                  <p:childTnLst>
                                    <p:set>
                                      <p:cBhvr>
                                        <p:cTn id="37" fill="hold"/>
                                        <p:tgtEl>
                                          <p:spTgt spid="762">
                                            <p:txEl>
                                              <p:pRg st="7" end="7"/>
                                            </p:txEl>
                                          </p:spTgt>
                                        </p:tgtEl>
                                        <p:attrNameLst>
                                          <p:attrName>style.visibility</p:attrName>
                                        </p:attrNameLst>
                                      </p:cBhvr>
                                      <p:to>
                                        <p:strVal val="visible"/>
                                      </p:to>
                                    </p:set>
                                    <p:animEffect filter="fade" transition="in">
                                      <p:cBhvr>
                                        <p:cTn id="38" dur="250"/>
                                        <p:tgtEl>
                                          <p:spTgt spid="762">
                                            <p:txEl>
                                              <p:pRg st="7" end="7"/>
                                            </p:txEl>
                                          </p:spTgt>
                                        </p:tgtEl>
                                      </p:cBhvr>
                                    </p:animEffect>
                                  </p:childTnLst>
                                </p:cTn>
                              </p:par>
                            </p:childTnLst>
                          </p:cTn>
                        </p:par>
                        <p:par>
                          <p:cTn id="39" fill="hold">
                            <p:stCondLst>
                              <p:cond delay="2000"/>
                            </p:stCondLst>
                            <p:childTnLst>
                              <p:par>
                                <p:cTn id="40" presetClass="entr" nodeType="afterEffect" presetID="10" grpId="1" fill="hold">
                                  <p:stCondLst>
                                    <p:cond delay="0"/>
                                  </p:stCondLst>
                                  <p:iterate type="el" backwards="0">
                                    <p:tmAbs val="0"/>
                                  </p:iterate>
                                  <p:childTnLst>
                                    <p:set>
                                      <p:cBhvr>
                                        <p:cTn id="41" fill="hold"/>
                                        <p:tgtEl>
                                          <p:spTgt spid="762">
                                            <p:txEl>
                                              <p:pRg st="8" end="8"/>
                                            </p:txEl>
                                          </p:spTgt>
                                        </p:tgtEl>
                                        <p:attrNameLst>
                                          <p:attrName>style.visibility</p:attrName>
                                        </p:attrNameLst>
                                      </p:cBhvr>
                                      <p:to>
                                        <p:strVal val="visible"/>
                                      </p:to>
                                    </p:set>
                                    <p:animEffect filter="fade" transition="in">
                                      <p:cBhvr>
                                        <p:cTn id="42" dur="250"/>
                                        <p:tgtEl>
                                          <p:spTgt spid="762">
                                            <p:txEl>
                                              <p:pRg st="8" end="8"/>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762" grpId="1"/>
    </p:bldLst>
  </p:timing>
</p:sld>
</file>

<file path=ppt/slides/slide4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66" name="Frontier AI Models"/>
          <p:cNvSpPr txBox="1"/>
          <p:nvPr>
            <p:ph type="title"/>
          </p:nvPr>
        </p:nvSpPr>
        <p:spPr>
          <a:prstGeom prst="rect">
            <a:avLst/>
          </a:prstGeom>
        </p:spPr>
        <p:txBody>
          <a:bodyPr/>
          <a:lstStyle/>
          <a:p>
            <a:pPr/>
            <a:r>
              <a:t>Frontier AI Models</a:t>
            </a:r>
          </a:p>
        </p:txBody>
      </p:sp>
      <p:sp>
        <p:nvSpPr>
          <p:cNvPr id="767" name="TRILLIONS of parameters…"/>
          <p:cNvSpPr txBox="1"/>
          <p:nvPr>
            <p:ph type="body" idx="1"/>
          </p:nvPr>
        </p:nvSpPr>
        <p:spPr>
          <a:xfrm>
            <a:off x="1468750" y="3554015"/>
            <a:ext cx="21446500" cy="9122595"/>
          </a:xfrm>
          <a:prstGeom prst="rect">
            <a:avLst/>
          </a:prstGeom>
        </p:spPr>
        <p:txBody>
          <a:bodyPr anchor="t"/>
          <a:lstStyle/>
          <a:p>
            <a:pPr marL="1211873" indent="-868973">
              <a:spcBef>
                <a:spcPts val="0"/>
              </a:spcBef>
              <a:defRPr sz="6500"/>
            </a:pPr>
            <a:r>
              <a:t>TRILLIONS of parameters</a:t>
            </a:r>
          </a:p>
          <a:p>
            <a:pPr marL="1211873" indent="-868973">
              <a:spcBef>
                <a:spcPts val="0"/>
              </a:spcBef>
              <a:defRPr sz="6500"/>
            </a:pPr>
            <a:r>
              <a:t>TERABYTES of files just containing the parameters, weights, etc.</a:t>
            </a:r>
          </a:p>
          <a:p>
            <a:pPr marL="1211873" indent="-868973">
              <a:spcBef>
                <a:spcPts val="0"/>
              </a:spcBef>
              <a:defRPr sz="6500"/>
            </a:pPr>
            <a:r>
              <a:t>Training costs range from tens of millions to over $300M, with upcoming models projected to cost over $1B!</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767">
                                            <p:bg/>
                                          </p:spTgt>
                                        </p:tgtEl>
                                        <p:attrNameLst>
                                          <p:attrName>style.visibility</p:attrName>
                                        </p:attrNameLst>
                                      </p:cBhvr>
                                      <p:to>
                                        <p:strVal val="visible"/>
                                      </p:to>
                                    </p:set>
                                    <p:animEffect filter="fade" transition="in">
                                      <p:cBhvr>
                                        <p:cTn id="7" dur="250"/>
                                        <p:tgtEl>
                                          <p:spTgt spid="767">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767">
                                            <p:txEl>
                                              <p:pRg st="0" end="0"/>
                                            </p:txEl>
                                          </p:spTgt>
                                        </p:tgtEl>
                                        <p:attrNameLst>
                                          <p:attrName>style.visibility</p:attrName>
                                        </p:attrNameLst>
                                      </p:cBhvr>
                                      <p:to>
                                        <p:strVal val="visible"/>
                                      </p:to>
                                    </p:set>
                                    <p:animEffect filter="fade" transition="in">
                                      <p:cBhvr>
                                        <p:cTn id="10" dur="250"/>
                                        <p:tgtEl>
                                          <p:spTgt spid="767">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767">
                                            <p:txEl>
                                              <p:pRg st="1" end="1"/>
                                            </p:txEl>
                                          </p:spTgt>
                                        </p:tgtEl>
                                        <p:attrNameLst>
                                          <p:attrName>style.visibility</p:attrName>
                                        </p:attrNameLst>
                                      </p:cBhvr>
                                      <p:to>
                                        <p:strVal val="visible"/>
                                      </p:to>
                                    </p:set>
                                    <p:animEffect filter="fade" transition="in">
                                      <p:cBhvr>
                                        <p:cTn id="14" dur="250"/>
                                        <p:tgtEl>
                                          <p:spTgt spid="767">
                                            <p:txEl>
                                              <p:pRg st="1" end="1"/>
                                            </p:txEl>
                                          </p:spTgt>
                                        </p:tgtEl>
                                      </p:cBhvr>
                                    </p:animEffect>
                                  </p:childTnLst>
                                </p:cTn>
                              </p:par>
                            </p:childTnLst>
                          </p:cTn>
                        </p:par>
                        <p:par>
                          <p:cTn id="15" fill="hold">
                            <p:stCondLst>
                              <p:cond delay="500"/>
                            </p:stCondLst>
                            <p:childTnLst>
                              <p:par>
                                <p:cTn id="16" presetClass="entr" nodeType="afterEffect" presetID="10" grpId="1" fill="hold">
                                  <p:stCondLst>
                                    <p:cond delay="0"/>
                                  </p:stCondLst>
                                  <p:iterate type="el" backwards="0">
                                    <p:tmAbs val="0"/>
                                  </p:iterate>
                                  <p:childTnLst>
                                    <p:set>
                                      <p:cBhvr>
                                        <p:cTn id="17" fill="hold"/>
                                        <p:tgtEl>
                                          <p:spTgt spid="767">
                                            <p:txEl>
                                              <p:pRg st="2" end="2"/>
                                            </p:txEl>
                                          </p:spTgt>
                                        </p:tgtEl>
                                        <p:attrNameLst>
                                          <p:attrName>style.visibility</p:attrName>
                                        </p:attrNameLst>
                                      </p:cBhvr>
                                      <p:to>
                                        <p:strVal val="visible"/>
                                      </p:to>
                                    </p:set>
                                    <p:animEffect filter="fade" transition="in">
                                      <p:cBhvr>
                                        <p:cTn id="18" dur="250"/>
                                        <p:tgtEl>
                                          <p:spTgt spid="767">
                                            <p:txEl>
                                              <p:pRg st="2" end="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767" grpId="1"/>
    </p:bldLst>
  </p:timing>
</p:sld>
</file>

<file path=ppt/slides/slide4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771" name="Wait, why would AI companies offer open-weight models?"/>
          <p:cNvSpPr txBox="1"/>
          <p:nvPr>
            <p:ph type="title"/>
          </p:nvPr>
        </p:nvSpPr>
        <p:spPr>
          <a:prstGeom prst="rect">
            <a:avLst/>
          </a:prstGeom>
        </p:spPr>
        <p:txBody>
          <a:bodyPr/>
          <a:lstStyle/>
          <a:p>
            <a:pPr/>
            <a:r>
              <a:t>Wait, why would AI companies offer open-weight models?</a:t>
            </a:r>
          </a:p>
        </p:txBody>
      </p:sp>
    </p:spTree>
  </p:cSld>
  <p:clrMapOvr>
    <a:masterClrMapping/>
  </p:clrMapOvr>
  <p:transition xmlns:p14="http://schemas.microsoft.com/office/powerpoint/2010/main" spd="med" advClick="1"/>
</p:sld>
</file>

<file path=ppt/slides/slide4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775" name="Key Reasons for Sharing Models"/>
          <p:cNvSpPr txBox="1"/>
          <p:nvPr>
            <p:ph type="title"/>
          </p:nvPr>
        </p:nvSpPr>
        <p:spPr>
          <a:prstGeom prst="rect">
            <a:avLst/>
          </a:prstGeom>
        </p:spPr>
        <p:txBody>
          <a:bodyPr/>
          <a:lstStyle/>
          <a:p>
            <a:pPr/>
            <a:r>
              <a:t>Key Reasons for Sharing Models</a:t>
            </a:r>
          </a:p>
        </p:txBody>
      </p:sp>
      <p:sp>
        <p:nvSpPr>
          <p:cNvPr id="776" name="Ecosystem Adoption and Lock-in…"/>
          <p:cNvSpPr txBox="1"/>
          <p:nvPr>
            <p:ph type="body" idx="1"/>
          </p:nvPr>
        </p:nvSpPr>
        <p:spPr>
          <a:xfrm>
            <a:off x="1468750" y="3554015"/>
            <a:ext cx="21446500" cy="9122595"/>
          </a:xfrm>
          <a:prstGeom prst="rect">
            <a:avLst/>
          </a:prstGeom>
        </p:spPr>
        <p:txBody>
          <a:bodyPr anchor="t">
            <a:normAutofit fontScale="100000" lnSpcReduction="0"/>
          </a:bodyPr>
          <a:lstStyle/>
          <a:p>
            <a:pPr marL="1211873" indent="-868973">
              <a:lnSpc>
                <a:spcPct val="150000"/>
              </a:lnSpc>
              <a:spcBef>
                <a:spcPts val="0"/>
              </a:spcBef>
              <a:defRPr sz="6500"/>
            </a:pPr>
            <a:r>
              <a:t>Ecosystem Adoption and Lock-in</a:t>
            </a:r>
          </a:p>
          <a:p>
            <a:pPr marL="1211873" indent="-868973">
              <a:lnSpc>
                <a:spcPct val="150000"/>
              </a:lnSpc>
              <a:spcBef>
                <a:spcPts val="0"/>
              </a:spcBef>
              <a:defRPr sz="6500"/>
            </a:pPr>
            <a:r>
              <a:t>Hardware and Infrastructure Sales</a:t>
            </a:r>
          </a:p>
          <a:p>
            <a:pPr marL="1211873" indent="-868973">
              <a:lnSpc>
                <a:spcPct val="150000"/>
              </a:lnSpc>
              <a:spcBef>
                <a:spcPts val="0"/>
              </a:spcBef>
              <a:defRPr sz="6500"/>
            </a:pPr>
            <a:r>
              <a:t>Shifting Cost and Responsibility</a:t>
            </a:r>
          </a:p>
          <a:p>
            <a:pPr marL="1211873" indent="-868973">
              <a:lnSpc>
                <a:spcPct val="150000"/>
              </a:lnSpc>
              <a:spcBef>
                <a:spcPts val="0"/>
              </a:spcBef>
              <a:defRPr sz="6500"/>
            </a:pPr>
            <a:r>
              <a:t>Competitive Pressure and Commoditization</a:t>
            </a:r>
          </a:p>
          <a:p>
            <a:pPr marL="1211873" indent="-868973">
              <a:lnSpc>
                <a:spcPct val="150000"/>
              </a:lnSpc>
              <a:spcBef>
                <a:spcPts val="0"/>
              </a:spcBef>
              <a:defRPr sz="6500"/>
            </a:pPr>
            <a:r>
              <a:t>Community-Driven Improvement and Safety</a:t>
            </a:r>
          </a:p>
          <a:p>
            <a:pPr marL="1211873" indent="-868973">
              <a:lnSpc>
                <a:spcPct val="150000"/>
              </a:lnSpc>
              <a:spcBef>
                <a:spcPts val="0"/>
              </a:spcBef>
              <a:defRPr sz="6500"/>
            </a:pPr>
            <a:r>
              <a:t>Enterprise Control and Data Privacy</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776">
                                            <p:bg/>
                                          </p:spTgt>
                                        </p:tgtEl>
                                        <p:attrNameLst>
                                          <p:attrName>style.visibility</p:attrName>
                                        </p:attrNameLst>
                                      </p:cBhvr>
                                      <p:to>
                                        <p:strVal val="visible"/>
                                      </p:to>
                                    </p:set>
                                    <p:animEffect filter="fade" transition="in">
                                      <p:cBhvr>
                                        <p:cTn id="7" dur="250"/>
                                        <p:tgtEl>
                                          <p:spTgt spid="776">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776">
                                            <p:txEl>
                                              <p:pRg st="0" end="0"/>
                                            </p:txEl>
                                          </p:spTgt>
                                        </p:tgtEl>
                                        <p:attrNameLst>
                                          <p:attrName>style.visibility</p:attrName>
                                        </p:attrNameLst>
                                      </p:cBhvr>
                                      <p:to>
                                        <p:strVal val="visible"/>
                                      </p:to>
                                    </p:set>
                                    <p:animEffect filter="fade" transition="in">
                                      <p:cBhvr>
                                        <p:cTn id="10" dur="250"/>
                                        <p:tgtEl>
                                          <p:spTgt spid="776">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776">
                                            <p:txEl>
                                              <p:pRg st="1" end="1"/>
                                            </p:txEl>
                                          </p:spTgt>
                                        </p:tgtEl>
                                        <p:attrNameLst>
                                          <p:attrName>style.visibility</p:attrName>
                                        </p:attrNameLst>
                                      </p:cBhvr>
                                      <p:to>
                                        <p:strVal val="visible"/>
                                      </p:to>
                                    </p:set>
                                    <p:animEffect filter="fade" transition="in">
                                      <p:cBhvr>
                                        <p:cTn id="14" dur="250"/>
                                        <p:tgtEl>
                                          <p:spTgt spid="776">
                                            <p:txEl>
                                              <p:pRg st="1" end="1"/>
                                            </p:txEl>
                                          </p:spTgt>
                                        </p:tgtEl>
                                      </p:cBhvr>
                                    </p:animEffect>
                                  </p:childTnLst>
                                </p:cTn>
                              </p:par>
                            </p:childTnLst>
                          </p:cTn>
                        </p:par>
                        <p:par>
                          <p:cTn id="15" fill="hold">
                            <p:stCondLst>
                              <p:cond delay="500"/>
                            </p:stCondLst>
                            <p:childTnLst>
                              <p:par>
                                <p:cTn id="16" presetClass="entr" nodeType="afterEffect" presetID="10" grpId="1" fill="hold">
                                  <p:stCondLst>
                                    <p:cond delay="0"/>
                                  </p:stCondLst>
                                  <p:iterate type="el" backwards="0">
                                    <p:tmAbs val="0"/>
                                  </p:iterate>
                                  <p:childTnLst>
                                    <p:set>
                                      <p:cBhvr>
                                        <p:cTn id="17" fill="hold"/>
                                        <p:tgtEl>
                                          <p:spTgt spid="776">
                                            <p:txEl>
                                              <p:pRg st="2" end="2"/>
                                            </p:txEl>
                                          </p:spTgt>
                                        </p:tgtEl>
                                        <p:attrNameLst>
                                          <p:attrName>style.visibility</p:attrName>
                                        </p:attrNameLst>
                                      </p:cBhvr>
                                      <p:to>
                                        <p:strVal val="visible"/>
                                      </p:to>
                                    </p:set>
                                    <p:animEffect filter="fade" transition="in">
                                      <p:cBhvr>
                                        <p:cTn id="18" dur="250"/>
                                        <p:tgtEl>
                                          <p:spTgt spid="776">
                                            <p:txEl>
                                              <p:pRg st="2" end="2"/>
                                            </p:txEl>
                                          </p:spTgt>
                                        </p:tgtEl>
                                      </p:cBhvr>
                                    </p:animEffect>
                                  </p:childTnLst>
                                </p:cTn>
                              </p:par>
                            </p:childTnLst>
                          </p:cTn>
                        </p:par>
                        <p:par>
                          <p:cTn id="19" fill="hold">
                            <p:stCondLst>
                              <p:cond delay="750"/>
                            </p:stCondLst>
                            <p:childTnLst>
                              <p:par>
                                <p:cTn id="20" presetClass="entr" nodeType="afterEffect" presetID="10" grpId="1" fill="hold">
                                  <p:stCondLst>
                                    <p:cond delay="0"/>
                                  </p:stCondLst>
                                  <p:iterate type="el" backwards="0">
                                    <p:tmAbs val="0"/>
                                  </p:iterate>
                                  <p:childTnLst>
                                    <p:set>
                                      <p:cBhvr>
                                        <p:cTn id="21" fill="hold"/>
                                        <p:tgtEl>
                                          <p:spTgt spid="776">
                                            <p:txEl>
                                              <p:pRg st="3" end="3"/>
                                            </p:txEl>
                                          </p:spTgt>
                                        </p:tgtEl>
                                        <p:attrNameLst>
                                          <p:attrName>style.visibility</p:attrName>
                                        </p:attrNameLst>
                                      </p:cBhvr>
                                      <p:to>
                                        <p:strVal val="visible"/>
                                      </p:to>
                                    </p:set>
                                    <p:animEffect filter="fade" transition="in">
                                      <p:cBhvr>
                                        <p:cTn id="22" dur="250"/>
                                        <p:tgtEl>
                                          <p:spTgt spid="776">
                                            <p:txEl>
                                              <p:pRg st="3" end="3"/>
                                            </p:txEl>
                                          </p:spTgt>
                                        </p:tgtEl>
                                      </p:cBhvr>
                                    </p:animEffect>
                                  </p:childTnLst>
                                </p:cTn>
                              </p:par>
                            </p:childTnLst>
                          </p:cTn>
                        </p:par>
                        <p:par>
                          <p:cTn id="23" fill="hold">
                            <p:stCondLst>
                              <p:cond delay="1000"/>
                            </p:stCondLst>
                            <p:childTnLst>
                              <p:par>
                                <p:cTn id="24" presetClass="entr" nodeType="afterEffect" presetID="10" grpId="1" fill="hold">
                                  <p:stCondLst>
                                    <p:cond delay="0"/>
                                  </p:stCondLst>
                                  <p:iterate type="el" backwards="0">
                                    <p:tmAbs val="0"/>
                                  </p:iterate>
                                  <p:childTnLst>
                                    <p:set>
                                      <p:cBhvr>
                                        <p:cTn id="25" fill="hold"/>
                                        <p:tgtEl>
                                          <p:spTgt spid="776">
                                            <p:txEl>
                                              <p:pRg st="4" end="4"/>
                                            </p:txEl>
                                          </p:spTgt>
                                        </p:tgtEl>
                                        <p:attrNameLst>
                                          <p:attrName>style.visibility</p:attrName>
                                        </p:attrNameLst>
                                      </p:cBhvr>
                                      <p:to>
                                        <p:strVal val="visible"/>
                                      </p:to>
                                    </p:set>
                                    <p:animEffect filter="fade" transition="in">
                                      <p:cBhvr>
                                        <p:cTn id="26" dur="250"/>
                                        <p:tgtEl>
                                          <p:spTgt spid="776">
                                            <p:txEl>
                                              <p:pRg st="4" end="4"/>
                                            </p:txEl>
                                          </p:spTgt>
                                        </p:tgtEl>
                                      </p:cBhvr>
                                    </p:animEffect>
                                  </p:childTnLst>
                                </p:cTn>
                              </p:par>
                            </p:childTnLst>
                          </p:cTn>
                        </p:par>
                        <p:par>
                          <p:cTn id="27" fill="hold">
                            <p:stCondLst>
                              <p:cond delay="1250"/>
                            </p:stCondLst>
                            <p:childTnLst>
                              <p:par>
                                <p:cTn id="28" presetClass="entr" nodeType="afterEffect" presetID="10" grpId="1" fill="hold">
                                  <p:stCondLst>
                                    <p:cond delay="0"/>
                                  </p:stCondLst>
                                  <p:iterate type="el" backwards="0">
                                    <p:tmAbs val="0"/>
                                  </p:iterate>
                                  <p:childTnLst>
                                    <p:set>
                                      <p:cBhvr>
                                        <p:cTn id="29" fill="hold"/>
                                        <p:tgtEl>
                                          <p:spTgt spid="776">
                                            <p:txEl>
                                              <p:pRg st="5" end="5"/>
                                            </p:txEl>
                                          </p:spTgt>
                                        </p:tgtEl>
                                        <p:attrNameLst>
                                          <p:attrName>style.visibility</p:attrName>
                                        </p:attrNameLst>
                                      </p:cBhvr>
                                      <p:to>
                                        <p:strVal val="visible"/>
                                      </p:to>
                                    </p:set>
                                    <p:animEffect filter="fade" transition="in">
                                      <p:cBhvr>
                                        <p:cTn id="30" dur="250"/>
                                        <p:tgtEl>
                                          <p:spTgt spid="776">
                                            <p:txEl>
                                              <p:pRg st="5" end="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776" grpId="1"/>
    </p:bldLst>
  </p:timing>
</p:sld>
</file>

<file path=ppt/slides/slide5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780" name="Example:  APIs"/>
          <p:cNvSpPr txBox="1"/>
          <p:nvPr>
            <p:ph type="title"/>
          </p:nvPr>
        </p:nvSpPr>
        <p:spPr>
          <a:prstGeom prst="rect">
            <a:avLst/>
          </a:prstGeom>
        </p:spPr>
        <p:txBody>
          <a:bodyPr/>
          <a:lstStyle/>
          <a:p>
            <a:pPr/>
            <a:r>
              <a:t>Example:  APIs </a:t>
            </a:r>
          </a:p>
        </p:txBody>
      </p:sp>
      <p:sp>
        <p:nvSpPr>
          <p:cNvPr id="781" name="Open AI API…"/>
          <p:cNvSpPr txBox="1"/>
          <p:nvPr>
            <p:ph type="body" idx="1"/>
          </p:nvPr>
        </p:nvSpPr>
        <p:spPr>
          <a:xfrm>
            <a:off x="1468750" y="3554015"/>
            <a:ext cx="21446500" cy="9122595"/>
          </a:xfrm>
          <a:prstGeom prst="rect">
            <a:avLst/>
          </a:prstGeom>
        </p:spPr>
        <p:txBody>
          <a:bodyPr anchor="t"/>
          <a:lstStyle/>
          <a:p>
            <a:pPr marL="1211873" indent="-868973">
              <a:spcBef>
                <a:spcPts val="0"/>
              </a:spcBef>
              <a:defRPr sz="6500"/>
            </a:pPr>
            <a:r>
              <a:t>Open AI API</a:t>
            </a:r>
          </a:p>
          <a:p>
            <a:pPr marL="1211873" indent="-868973">
              <a:spcBef>
                <a:spcPts val="0"/>
              </a:spcBef>
              <a:defRPr sz="6500"/>
            </a:pPr>
            <a:r>
              <a:t>Anthropic (Claude API)</a:t>
            </a:r>
          </a:p>
          <a:p>
            <a:pPr marL="1211873" indent="-868973">
              <a:spcBef>
                <a:spcPts val="0"/>
              </a:spcBef>
              <a:defRPr sz="6500"/>
            </a:pPr>
            <a:r>
              <a:t>Google Gemini API (Google AI Studio / Vertex AI)</a:t>
            </a:r>
          </a:p>
          <a:p>
            <a:pPr marL="1211873" indent="-868973">
              <a:spcBef>
                <a:spcPts val="0"/>
              </a:spcBef>
              <a:defRPr sz="6500"/>
            </a:pPr>
            <a:r>
              <a:t>DeepSeek API</a:t>
            </a:r>
          </a:p>
          <a:p>
            <a:pPr marL="0" indent="0">
              <a:spcBef>
                <a:spcPts val="0"/>
              </a:spcBef>
              <a:buSzTx/>
              <a:buNone/>
              <a:defRPr sz="6500"/>
            </a:pPr>
          </a:p>
          <a:p>
            <a:pPr marL="0" indent="0">
              <a:spcBef>
                <a:spcPts val="0"/>
              </a:spcBef>
              <a:buSzTx/>
              <a:buNone/>
              <a:defRPr sz="6500"/>
            </a:pPr>
            <a:r>
              <a:t>These are used by “harnesses” to hook into their LLMs. Think of it like “developer mindshare.”  If everyone uses your API, then any software developed likely will use it as well.</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781">
                                            <p:bg/>
                                          </p:spTgt>
                                        </p:tgtEl>
                                        <p:attrNameLst>
                                          <p:attrName>style.visibility</p:attrName>
                                        </p:attrNameLst>
                                      </p:cBhvr>
                                      <p:to>
                                        <p:strVal val="visible"/>
                                      </p:to>
                                    </p:set>
                                    <p:animEffect filter="fade" transition="in">
                                      <p:cBhvr>
                                        <p:cTn id="7" dur="250"/>
                                        <p:tgtEl>
                                          <p:spTgt spid="781">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781">
                                            <p:txEl>
                                              <p:pRg st="0" end="0"/>
                                            </p:txEl>
                                          </p:spTgt>
                                        </p:tgtEl>
                                        <p:attrNameLst>
                                          <p:attrName>style.visibility</p:attrName>
                                        </p:attrNameLst>
                                      </p:cBhvr>
                                      <p:to>
                                        <p:strVal val="visible"/>
                                      </p:to>
                                    </p:set>
                                    <p:animEffect filter="fade" transition="in">
                                      <p:cBhvr>
                                        <p:cTn id="10" dur="250"/>
                                        <p:tgtEl>
                                          <p:spTgt spid="781">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781">
                                            <p:txEl>
                                              <p:pRg st="1" end="1"/>
                                            </p:txEl>
                                          </p:spTgt>
                                        </p:tgtEl>
                                        <p:attrNameLst>
                                          <p:attrName>style.visibility</p:attrName>
                                        </p:attrNameLst>
                                      </p:cBhvr>
                                      <p:to>
                                        <p:strVal val="visible"/>
                                      </p:to>
                                    </p:set>
                                    <p:animEffect filter="fade" transition="in">
                                      <p:cBhvr>
                                        <p:cTn id="14" dur="250"/>
                                        <p:tgtEl>
                                          <p:spTgt spid="781">
                                            <p:txEl>
                                              <p:pRg st="1" end="1"/>
                                            </p:txEl>
                                          </p:spTgt>
                                        </p:tgtEl>
                                      </p:cBhvr>
                                    </p:animEffect>
                                  </p:childTnLst>
                                </p:cTn>
                              </p:par>
                            </p:childTnLst>
                          </p:cTn>
                        </p:par>
                        <p:par>
                          <p:cTn id="15" fill="hold">
                            <p:stCondLst>
                              <p:cond delay="500"/>
                            </p:stCondLst>
                            <p:childTnLst>
                              <p:par>
                                <p:cTn id="16" presetClass="entr" nodeType="afterEffect" presetID="10" grpId="1" fill="hold">
                                  <p:stCondLst>
                                    <p:cond delay="0"/>
                                  </p:stCondLst>
                                  <p:iterate type="el" backwards="0">
                                    <p:tmAbs val="0"/>
                                  </p:iterate>
                                  <p:childTnLst>
                                    <p:set>
                                      <p:cBhvr>
                                        <p:cTn id="17" fill="hold"/>
                                        <p:tgtEl>
                                          <p:spTgt spid="781">
                                            <p:txEl>
                                              <p:pRg st="2" end="2"/>
                                            </p:txEl>
                                          </p:spTgt>
                                        </p:tgtEl>
                                        <p:attrNameLst>
                                          <p:attrName>style.visibility</p:attrName>
                                        </p:attrNameLst>
                                      </p:cBhvr>
                                      <p:to>
                                        <p:strVal val="visible"/>
                                      </p:to>
                                    </p:set>
                                    <p:animEffect filter="fade" transition="in">
                                      <p:cBhvr>
                                        <p:cTn id="18" dur="250"/>
                                        <p:tgtEl>
                                          <p:spTgt spid="781">
                                            <p:txEl>
                                              <p:pRg st="2" end="2"/>
                                            </p:txEl>
                                          </p:spTgt>
                                        </p:tgtEl>
                                      </p:cBhvr>
                                    </p:animEffect>
                                  </p:childTnLst>
                                </p:cTn>
                              </p:par>
                            </p:childTnLst>
                          </p:cTn>
                        </p:par>
                        <p:par>
                          <p:cTn id="19" fill="hold">
                            <p:stCondLst>
                              <p:cond delay="750"/>
                            </p:stCondLst>
                            <p:childTnLst>
                              <p:par>
                                <p:cTn id="20" presetClass="entr" nodeType="afterEffect" presetID="10" grpId="1" fill="hold">
                                  <p:stCondLst>
                                    <p:cond delay="0"/>
                                  </p:stCondLst>
                                  <p:iterate type="el" backwards="0">
                                    <p:tmAbs val="0"/>
                                  </p:iterate>
                                  <p:childTnLst>
                                    <p:set>
                                      <p:cBhvr>
                                        <p:cTn id="21" fill="hold"/>
                                        <p:tgtEl>
                                          <p:spTgt spid="781">
                                            <p:txEl>
                                              <p:pRg st="3" end="3"/>
                                            </p:txEl>
                                          </p:spTgt>
                                        </p:tgtEl>
                                        <p:attrNameLst>
                                          <p:attrName>style.visibility</p:attrName>
                                        </p:attrNameLst>
                                      </p:cBhvr>
                                      <p:to>
                                        <p:strVal val="visible"/>
                                      </p:to>
                                    </p:set>
                                    <p:animEffect filter="fade" transition="in">
                                      <p:cBhvr>
                                        <p:cTn id="22" dur="250"/>
                                        <p:tgtEl>
                                          <p:spTgt spid="781">
                                            <p:txEl>
                                              <p:pRg st="3" end="3"/>
                                            </p:txEl>
                                          </p:spTgt>
                                        </p:tgtEl>
                                      </p:cBhvr>
                                    </p:animEffect>
                                  </p:childTnLst>
                                </p:cTn>
                              </p:par>
                            </p:childTnLst>
                          </p:cTn>
                        </p:par>
                        <p:par>
                          <p:cTn id="23" fill="hold">
                            <p:stCondLst>
                              <p:cond delay="1000"/>
                            </p:stCondLst>
                            <p:childTnLst>
                              <p:par>
                                <p:cTn id="24" presetClass="entr" nodeType="afterEffect" presetID="10" grpId="1" fill="hold">
                                  <p:stCondLst>
                                    <p:cond delay="0"/>
                                  </p:stCondLst>
                                  <p:iterate type="el" backwards="0">
                                    <p:tmAbs val="0"/>
                                  </p:iterate>
                                  <p:childTnLst>
                                    <p:set>
                                      <p:cBhvr>
                                        <p:cTn id="25" fill="hold"/>
                                        <p:tgtEl>
                                          <p:spTgt spid="781">
                                            <p:txEl>
                                              <p:pRg st="4" end="4"/>
                                            </p:txEl>
                                          </p:spTgt>
                                        </p:tgtEl>
                                        <p:attrNameLst>
                                          <p:attrName>style.visibility</p:attrName>
                                        </p:attrNameLst>
                                      </p:cBhvr>
                                      <p:to>
                                        <p:strVal val="visible"/>
                                      </p:to>
                                    </p:set>
                                    <p:animEffect filter="fade" transition="in">
                                      <p:cBhvr>
                                        <p:cTn id="26" dur="250"/>
                                        <p:tgtEl>
                                          <p:spTgt spid="781">
                                            <p:txEl>
                                              <p:pRg st="4" end="4"/>
                                            </p:txEl>
                                          </p:spTgt>
                                        </p:tgtEl>
                                      </p:cBhvr>
                                    </p:animEffect>
                                  </p:childTnLst>
                                </p:cTn>
                              </p:par>
                            </p:childTnLst>
                          </p:cTn>
                        </p:par>
                        <p:par>
                          <p:cTn id="27" fill="hold">
                            <p:stCondLst>
                              <p:cond delay="1250"/>
                            </p:stCondLst>
                            <p:childTnLst>
                              <p:par>
                                <p:cTn id="28" presetClass="entr" nodeType="afterEffect" presetID="10" grpId="1" fill="hold">
                                  <p:stCondLst>
                                    <p:cond delay="0"/>
                                  </p:stCondLst>
                                  <p:iterate type="el" backwards="0">
                                    <p:tmAbs val="0"/>
                                  </p:iterate>
                                  <p:childTnLst>
                                    <p:set>
                                      <p:cBhvr>
                                        <p:cTn id="29" fill="hold"/>
                                        <p:tgtEl>
                                          <p:spTgt spid="781">
                                            <p:txEl>
                                              <p:pRg st="5" end="5"/>
                                            </p:txEl>
                                          </p:spTgt>
                                        </p:tgtEl>
                                        <p:attrNameLst>
                                          <p:attrName>style.visibility</p:attrName>
                                        </p:attrNameLst>
                                      </p:cBhvr>
                                      <p:to>
                                        <p:strVal val="visible"/>
                                      </p:to>
                                    </p:set>
                                    <p:animEffect filter="fade" transition="in">
                                      <p:cBhvr>
                                        <p:cTn id="30" dur="250"/>
                                        <p:tgtEl>
                                          <p:spTgt spid="781">
                                            <p:txEl>
                                              <p:pRg st="5" end="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781" grpId="1"/>
    </p:bldLst>
  </p:timing>
</p:sld>
</file>

<file path=ppt/slides/slide5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785" name="AI Gateways"/>
          <p:cNvSpPr txBox="1"/>
          <p:nvPr>
            <p:ph type="title"/>
          </p:nvPr>
        </p:nvSpPr>
        <p:spPr>
          <a:prstGeom prst="rect">
            <a:avLst/>
          </a:prstGeom>
        </p:spPr>
        <p:txBody>
          <a:bodyPr/>
          <a:lstStyle/>
          <a:p>
            <a:pPr/>
            <a:r>
              <a:t>AI Gateways</a:t>
            </a:r>
          </a:p>
        </p:txBody>
      </p:sp>
      <p:sp>
        <p:nvSpPr>
          <p:cNvPr id="786" name="Double-click to edit"/>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p>
          <a:p>
            <a:pPr marL="0" indent="0">
              <a:spcBef>
                <a:spcPts val="0"/>
              </a:spcBef>
              <a:buSzTx/>
              <a:buNone/>
              <a:defRPr sz="6500"/>
            </a:pPr>
          </a:p>
        </p:txBody>
      </p:sp>
      <p:grpSp>
        <p:nvGrpSpPr>
          <p:cNvPr id="790" name="Group"/>
          <p:cNvGrpSpPr/>
          <p:nvPr/>
        </p:nvGrpSpPr>
        <p:grpSpPr>
          <a:xfrm>
            <a:off x="2152664" y="3434771"/>
            <a:ext cx="6884439" cy="1597568"/>
            <a:chOff x="0" y="0"/>
            <a:chExt cx="6884438" cy="1597566"/>
          </a:xfrm>
        </p:grpSpPr>
        <p:sp>
          <p:nvSpPr>
            <p:cNvPr id="787" name="Rounded Rectangle"/>
            <p:cNvSpPr/>
            <p:nvPr/>
          </p:nvSpPr>
          <p:spPr>
            <a:xfrm>
              <a:off x="0" y="109725"/>
              <a:ext cx="6884439" cy="1378117"/>
            </a:xfrm>
            <a:prstGeom prst="roundRect">
              <a:avLst>
                <a:gd name="adj" fmla="val 14284"/>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88" name="openrouter-color.svg" descr="openrouter-color.svg"/>
            <p:cNvPicPr>
              <a:picLocks noChangeAspect="1"/>
            </p:cNvPicPr>
            <p:nvPr/>
          </p:nvPicPr>
          <p:blipFill>
            <a:blip r:embed="rId3">
              <a:extLst/>
            </a:blip>
            <a:stretch>
              <a:fillRect/>
            </a:stretch>
          </p:blipFill>
          <p:spPr>
            <a:xfrm>
              <a:off x="151489" y="0"/>
              <a:ext cx="1597568" cy="1597567"/>
            </a:xfrm>
            <a:prstGeom prst="rect">
              <a:avLst/>
            </a:prstGeom>
            <a:ln w="12700" cap="flat">
              <a:noFill/>
              <a:miter lim="400000"/>
            </a:ln>
            <a:effectLst/>
          </p:spPr>
        </p:pic>
        <p:sp>
          <p:nvSpPr>
            <p:cNvPr id="789" name="OpenRouter"/>
            <p:cNvSpPr txBox="1"/>
            <p:nvPr/>
          </p:nvSpPr>
          <p:spPr>
            <a:xfrm>
              <a:off x="1750494" y="225695"/>
              <a:ext cx="5009618" cy="1146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sz="6400">
                  <a:solidFill>
                    <a:srgbClr val="000000"/>
                  </a:solidFill>
                </a:defRPr>
              </a:lvl1pPr>
            </a:lstStyle>
            <a:p>
              <a:pPr/>
              <a:r>
                <a:t>OpenRouter</a:t>
              </a:r>
            </a:p>
          </p:txBody>
        </p:sp>
      </p:grpSp>
      <p:grpSp>
        <p:nvGrpSpPr>
          <p:cNvPr id="793" name="Group"/>
          <p:cNvGrpSpPr/>
          <p:nvPr/>
        </p:nvGrpSpPr>
        <p:grpSpPr>
          <a:xfrm>
            <a:off x="2152664" y="5934931"/>
            <a:ext cx="6884439" cy="1049641"/>
            <a:chOff x="0" y="0"/>
            <a:chExt cx="6884438" cy="1049640"/>
          </a:xfrm>
        </p:grpSpPr>
        <p:sp>
          <p:nvSpPr>
            <p:cNvPr id="791" name="Rounded Rectangle"/>
            <p:cNvSpPr/>
            <p:nvPr/>
          </p:nvSpPr>
          <p:spPr>
            <a:xfrm>
              <a:off x="0" y="0"/>
              <a:ext cx="6884439" cy="1049641"/>
            </a:xfrm>
            <a:prstGeom prst="roundRect">
              <a:avLst>
                <a:gd name="adj" fmla="val 21331"/>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792" name="LiteLLM.svg" descr="LiteLLM.svg"/>
            <p:cNvPicPr>
              <a:picLocks noChangeAspect="1"/>
            </p:cNvPicPr>
            <p:nvPr/>
          </p:nvPicPr>
          <p:blipFill>
            <a:blip r:embed="rId4">
              <a:extLst/>
            </a:blip>
            <a:stretch>
              <a:fillRect/>
            </a:stretch>
          </p:blipFill>
          <p:spPr>
            <a:xfrm>
              <a:off x="1080631" y="76545"/>
              <a:ext cx="4723177" cy="896550"/>
            </a:xfrm>
            <a:prstGeom prst="rect">
              <a:avLst/>
            </a:prstGeom>
            <a:ln w="12700" cap="flat">
              <a:noFill/>
              <a:miter lim="400000"/>
            </a:ln>
            <a:effectLst/>
          </p:spPr>
        </p:pic>
      </p:grpSp>
      <p:grpSp>
        <p:nvGrpSpPr>
          <p:cNvPr id="797" name="Group"/>
          <p:cNvGrpSpPr/>
          <p:nvPr/>
        </p:nvGrpSpPr>
        <p:grpSpPr>
          <a:xfrm>
            <a:off x="2186336" y="7887164"/>
            <a:ext cx="5397909" cy="1378117"/>
            <a:chOff x="0" y="0"/>
            <a:chExt cx="5397907" cy="1378115"/>
          </a:xfrm>
        </p:grpSpPr>
        <p:sp>
          <p:nvSpPr>
            <p:cNvPr id="794" name="Rounded Rectangle"/>
            <p:cNvSpPr/>
            <p:nvPr/>
          </p:nvSpPr>
          <p:spPr>
            <a:xfrm>
              <a:off x="25875" y="0"/>
              <a:ext cx="5372033" cy="1378116"/>
            </a:xfrm>
            <a:prstGeom prst="roundRect">
              <a:avLst>
                <a:gd name="adj" fmla="val 14284"/>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sp>
          <p:nvSpPr>
            <p:cNvPr id="795" name="GoModel"/>
            <p:cNvSpPr txBox="1"/>
            <p:nvPr/>
          </p:nvSpPr>
          <p:spPr>
            <a:xfrm>
              <a:off x="1430058" y="115970"/>
              <a:ext cx="3779851" cy="11461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b="1" sz="6400">
                  <a:solidFill>
                    <a:srgbClr val="000000"/>
                  </a:solidFill>
                </a:defRPr>
              </a:lvl1pPr>
            </a:lstStyle>
            <a:p>
              <a:pPr/>
              <a:r>
                <a:t>GoModel</a:t>
              </a:r>
            </a:p>
          </p:txBody>
        </p:sp>
        <p:pic>
          <p:nvPicPr>
            <p:cNvPr id="796" name="GoModel.svg" descr="GoModel.svg"/>
            <p:cNvPicPr>
              <a:picLocks noChangeAspect="1"/>
            </p:cNvPicPr>
            <p:nvPr/>
          </p:nvPicPr>
          <p:blipFill>
            <a:blip r:embed="rId5">
              <a:extLst/>
            </a:blip>
            <a:stretch>
              <a:fillRect/>
            </a:stretch>
          </p:blipFill>
          <p:spPr>
            <a:xfrm>
              <a:off x="0" y="0"/>
              <a:ext cx="1378116" cy="1378116"/>
            </a:xfrm>
            <a:prstGeom prst="rect">
              <a:avLst/>
            </a:prstGeom>
            <a:ln w="12700" cap="flat">
              <a:noFill/>
              <a:miter lim="400000"/>
            </a:ln>
            <a:effectLst/>
          </p:spPr>
        </p:pic>
      </p:grpSp>
      <p:pic>
        <p:nvPicPr>
          <p:cNvPr id="798" name="pasted-movie.png" descr="pasted-movie.png"/>
          <p:cNvPicPr>
            <a:picLocks noChangeAspect="1"/>
          </p:cNvPicPr>
          <p:nvPr/>
        </p:nvPicPr>
        <p:blipFill>
          <a:blip r:embed="rId6">
            <a:extLst/>
          </a:blip>
          <a:stretch>
            <a:fillRect/>
          </a:stretch>
        </p:blipFill>
        <p:spPr>
          <a:xfrm>
            <a:off x="11372981" y="7094609"/>
            <a:ext cx="11524358" cy="5054543"/>
          </a:xfrm>
          <a:prstGeom prst="rect">
            <a:avLst/>
          </a:prstGeom>
          <a:ln w="12700">
            <a:miter lim="400000"/>
          </a:ln>
        </p:spPr>
      </p:pic>
      <p:sp>
        <p:nvSpPr>
          <p:cNvPr id="799" name="e.g.,"/>
          <p:cNvSpPr txBox="1"/>
          <p:nvPr/>
        </p:nvSpPr>
        <p:spPr>
          <a:xfrm>
            <a:off x="11441061" y="5975563"/>
            <a:ext cx="1501878" cy="968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r>
              <a:t>e.g.,</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790"/>
                                        </p:tgtEl>
                                        <p:attrNameLst>
                                          <p:attrName>style.visibility</p:attrName>
                                        </p:attrNameLst>
                                      </p:cBhvr>
                                      <p:to>
                                        <p:strVal val="visible"/>
                                      </p:to>
                                    </p:set>
                                    <p:animEffect filter="fade" transition="in">
                                      <p:cBhvr>
                                        <p:cTn id="7" dur="250"/>
                                        <p:tgtEl>
                                          <p:spTgt spid="790"/>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793"/>
                                        </p:tgtEl>
                                        <p:attrNameLst>
                                          <p:attrName>style.visibility</p:attrName>
                                        </p:attrNameLst>
                                      </p:cBhvr>
                                      <p:to>
                                        <p:strVal val="visible"/>
                                      </p:to>
                                    </p:set>
                                    <p:animEffect filter="fade" transition="in">
                                      <p:cBhvr>
                                        <p:cTn id="11" dur="250"/>
                                        <p:tgtEl>
                                          <p:spTgt spid="793"/>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797"/>
                                        </p:tgtEl>
                                        <p:attrNameLst>
                                          <p:attrName>style.visibility</p:attrName>
                                        </p:attrNameLst>
                                      </p:cBhvr>
                                      <p:to>
                                        <p:strVal val="visible"/>
                                      </p:to>
                                    </p:set>
                                    <p:animEffect filter="fade" transition="in">
                                      <p:cBhvr>
                                        <p:cTn id="15" dur="250"/>
                                        <p:tgtEl>
                                          <p:spTgt spid="797"/>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799"/>
                                        </p:tgtEl>
                                        <p:attrNameLst>
                                          <p:attrName>style.visibility</p:attrName>
                                        </p:attrNameLst>
                                      </p:cBhvr>
                                      <p:to>
                                        <p:strVal val="visible"/>
                                      </p:to>
                                    </p:set>
                                    <p:animEffect filter="fade" transition="in">
                                      <p:cBhvr>
                                        <p:cTn id="19" dur="250"/>
                                        <p:tgtEl>
                                          <p:spTgt spid="799"/>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798"/>
                                        </p:tgtEl>
                                        <p:attrNameLst>
                                          <p:attrName>style.visibility</p:attrName>
                                        </p:attrNameLst>
                                      </p:cBhvr>
                                      <p:to>
                                        <p:strVal val="visible"/>
                                      </p:to>
                                    </p:set>
                                    <p:animEffect filter="fade" transition="in">
                                      <p:cBhvr>
                                        <p:cTn id="23" dur="250"/>
                                        <p:tgtEl>
                                          <p:spTgt spid="7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797" grpId="3"/>
      <p:bldP build="whole" bldLvl="1" animBg="1" rev="0" advAuto="0" spid="790" grpId="1"/>
      <p:bldP build="whole" bldLvl="1" animBg="1" rev="0" advAuto="0" spid="799" grpId="4"/>
      <p:bldP build="whole" bldLvl="1" animBg="1" rev="0" advAuto="0" spid="798" grpId="5"/>
      <p:bldP build="whole" bldLvl="1" animBg="1" rev="0" advAuto="0" spid="793" grpId="2"/>
    </p:bldLst>
  </p:timing>
</p:sld>
</file>

<file path=ppt/slides/slide5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03" name="The “How”"/>
          <p:cNvSpPr txBox="1"/>
          <p:nvPr>
            <p:ph type="title"/>
          </p:nvPr>
        </p:nvSpPr>
        <p:spPr>
          <a:prstGeom prst="rect">
            <a:avLst/>
          </a:prstGeom>
        </p:spPr>
        <p:txBody>
          <a:bodyPr>
            <a:normAutofit fontScale="100000" lnSpcReduction="0"/>
          </a:bodyPr>
          <a:lstStyle>
            <a:lvl1pPr>
              <a:defRPr sz="15000"/>
            </a:lvl1pPr>
          </a:lstStyle>
          <a:p>
            <a:pPr/>
            <a:r>
              <a:t>The “How”</a:t>
            </a:r>
          </a:p>
        </p:txBody>
      </p:sp>
    </p:spTree>
  </p:cSld>
  <p:clrMapOvr>
    <a:masterClrMapping/>
  </p:clrMapOvr>
  <p:transition xmlns:p14="http://schemas.microsoft.com/office/powerpoint/2010/main" spd="med" advClick="1"/>
</p:sld>
</file>

<file path=ppt/slides/slide5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807" name="Story time (part 2)"/>
          <p:cNvSpPr txBox="1"/>
          <p:nvPr>
            <p:ph type="title"/>
          </p:nvPr>
        </p:nvSpPr>
        <p:spPr>
          <a:prstGeom prst="rect">
            <a:avLst/>
          </a:prstGeom>
        </p:spPr>
        <p:txBody>
          <a:bodyPr/>
          <a:lstStyle/>
          <a:p>
            <a:pPr/>
            <a:r>
              <a:t>Story time (part 2)</a:t>
            </a:r>
          </a:p>
        </p:txBody>
      </p:sp>
      <p:sp>
        <p:nvSpPr>
          <p:cNvPr id="808" name="Similar to most, began tinkering with AI/LLMs by playing with ChatGPT…"/>
          <p:cNvSpPr txBox="1"/>
          <p:nvPr>
            <p:ph type="body" sz="half" idx="1"/>
          </p:nvPr>
        </p:nvSpPr>
        <p:spPr>
          <a:prstGeom prst="rect">
            <a:avLst/>
          </a:prstGeom>
        </p:spPr>
        <p:txBody>
          <a:bodyPr>
            <a:normAutofit fontScale="100000" lnSpcReduction="0"/>
          </a:bodyPr>
          <a:lstStyle/>
          <a:p>
            <a:pPr/>
            <a:r>
              <a:t>Similar to most, began tinkering with AI/LLMs by playing with ChatGPT</a:t>
            </a:r>
          </a:p>
          <a:p>
            <a:pPr lvl="1"/>
            <a:r>
              <a:t>“Rewrite this text as the Swedish Chef”</a:t>
            </a:r>
          </a:p>
          <a:p>
            <a:pPr/>
            <a:r>
              <a:t>Around May 2025, began using LLMs locally</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Subtype="0" presetID="1" grpId="1" fill="hold">
                                  <p:stCondLst>
                                    <p:cond delay="0"/>
                                  </p:stCondLst>
                                  <p:iterate type="el" backwards="0">
                                    <p:tmAbs val="0"/>
                                  </p:iterate>
                                  <p:childTnLst>
                                    <p:set>
                                      <p:cBhvr>
                                        <p:cTn id="6" fill="hold"/>
                                        <p:tgtEl>
                                          <p:spTgt spid="808">
                                            <p:bg/>
                                          </p:spTgt>
                                        </p:tgtEl>
                                        <p:attrNameLst>
                                          <p:attrName>style.visibility</p:attrName>
                                        </p:attrNameLst>
                                      </p:cBhvr>
                                      <p:to>
                                        <p:strVal val="visible"/>
                                      </p:to>
                                    </p:set>
                                  </p:childTnLst>
                                </p:cTn>
                              </p:par>
                              <p:par>
                                <p:cTn id="7" presetClass="entr" nodeType="withEffect" presetSubtype="0" presetID="1" grpId="1" fill="hold">
                                  <p:stCondLst>
                                    <p:cond delay="0"/>
                                  </p:stCondLst>
                                  <p:iterate type="el" backwards="0">
                                    <p:tmAbs val="0"/>
                                  </p:iterate>
                                  <p:childTnLst>
                                    <p:set>
                                      <p:cBhvr>
                                        <p:cTn id="8" fill="hold"/>
                                        <p:tgtEl>
                                          <p:spTgt spid="808">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Class="entr" nodeType="clickEffect" presetSubtype="0" presetID="1" grpId="1" fill="hold">
                                  <p:stCondLst>
                                    <p:cond delay="0"/>
                                  </p:stCondLst>
                                  <p:iterate type="el" backwards="0">
                                    <p:tmAbs val="0"/>
                                  </p:iterate>
                                  <p:childTnLst>
                                    <p:set>
                                      <p:cBhvr>
                                        <p:cTn id="12" fill="hold"/>
                                        <p:tgtEl>
                                          <p:spTgt spid="808">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0" presetID="1" grpId="1" fill="hold">
                                  <p:stCondLst>
                                    <p:cond delay="0"/>
                                  </p:stCondLst>
                                  <p:iterate type="el" backwards="0">
                                    <p:tmAbs val="0"/>
                                  </p:iterate>
                                  <p:childTnLst>
                                    <p:set>
                                      <p:cBhvr>
                                        <p:cTn id="16" fill="hold"/>
                                        <p:tgtEl>
                                          <p:spTgt spid="808">
                                            <p:txEl>
                                              <p:pRg st="2" end="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5" animBg="1" rev="0" advAuto="0" spid="808" grpId="1"/>
    </p:bldLst>
  </p:timing>
</p:sld>
</file>

<file path=ppt/slides/slide5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12" name="Where Can I Get These Models?"/>
          <p:cNvSpPr txBox="1"/>
          <p:nvPr>
            <p:ph type="title"/>
          </p:nvPr>
        </p:nvSpPr>
        <p:spPr>
          <a:prstGeom prst="rect">
            <a:avLst/>
          </a:prstGeom>
        </p:spPr>
        <p:txBody>
          <a:bodyPr>
            <a:normAutofit fontScale="100000" lnSpcReduction="0"/>
          </a:bodyPr>
          <a:lstStyle>
            <a:lvl1pPr>
              <a:defRPr sz="15000"/>
            </a:lvl1pPr>
          </a:lstStyle>
          <a:p>
            <a:pPr/>
            <a:r>
              <a:t>Where Can I Get These Models?</a:t>
            </a:r>
          </a:p>
        </p:txBody>
      </p:sp>
    </p:spTree>
  </p:cSld>
  <p:clrMapOvr>
    <a:masterClrMapping/>
  </p:clrMapOvr>
  <p:transition xmlns:p14="http://schemas.microsoft.com/office/powerpoint/2010/main" spd="med" advClick="1"/>
</p:sld>
</file>

<file path=ppt/slides/slide5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16" name="Double-click to edit"/>
          <p:cNvSpPr txBox="1"/>
          <p:nvPr>
            <p:ph type="title"/>
          </p:nvPr>
        </p:nvSpPr>
        <p:spPr>
          <a:prstGeom prst="rect">
            <a:avLst/>
          </a:prstGeom>
          <a:solidFill>
            <a:srgbClr val="FFFFFF"/>
          </a:solidFill>
        </p:spPr>
        <p:txBody>
          <a:bodyPr/>
          <a:lstStyle/>
          <a:p>
            <a:pPr/>
          </a:p>
        </p:txBody>
      </p:sp>
      <p:sp>
        <p:nvSpPr>
          <p:cNvPr id="817" name="https://huggingface.co/…"/>
          <p:cNvSpPr txBox="1"/>
          <p:nvPr>
            <p:ph type="body" sz="half" idx="1"/>
          </p:nvPr>
        </p:nvSpPr>
        <p:spPr>
          <a:xfrm>
            <a:off x="579421" y="3554015"/>
            <a:ext cx="9994235" cy="9122595"/>
          </a:xfrm>
          <a:prstGeom prst="rect">
            <a:avLst/>
          </a:prstGeom>
        </p:spPr>
        <p:txBody>
          <a:bodyPr anchor="t">
            <a:normAutofit fontScale="100000" lnSpcReduction="0"/>
          </a:bodyPr>
          <a:lstStyle/>
          <a:p>
            <a:pPr marL="0" indent="0" algn="ctr">
              <a:spcBef>
                <a:spcPts val="0"/>
              </a:spcBef>
              <a:buSzTx/>
              <a:buNone/>
              <a:defRPr sz="6400"/>
            </a:pPr>
            <a:r>
              <a:rPr u="sng">
                <a:hlinkClick r:id="rId3" invalidUrl="" action="" tgtFrame="" tooltip="" history="1" highlightClick="0" endSnd="0"/>
              </a:rPr>
              <a:t>https://huggingface.co/</a:t>
            </a:r>
          </a:p>
          <a:p>
            <a:pPr marL="0" indent="0">
              <a:spcBef>
                <a:spcPts val="0"/>
              </a:spcBef>
              <a:buSzTx/>
              <a:buNone/>
              <a:defRPr sz="6400"/>
            </a:pPr>
          </a:p>
          <a:p>
            <a:pPr marL="0" indent="0">
              <a:spcBef>
                <a:spcPts val="0"/>
              </a:spcBef>
              <a:buSzTx/>
              <a:buNone/>
              <a:defRPr sz="6400"/>
            </a:pPr>
            <a:r>
              <a:t>“The Docker Hub / GitHub / Amazon.com of open LLM models.”</a:t>
            </a:r>
          </a:p>
        </p:txBody>
      </p:sp>
      <p:pic>
        <p:nvPicPr>
          <p:cNvPr id="818" name="Hugging Face-logo-with-title.svg" descr="Hugging Face-logo-with-title.svg"/>
          <p:cNvPicPr>
            <a:picLocks noChangeAspect="1"/>
          </p:cNvPicPr>
          <p:nvPr/>
        </p:nvPicPr>
        <p:blipFill>
          <a:blip r:embed="rId4">
            <a:extLst/>
          </a:blip>
          <a:stretch>
            <a:fillRect/>
          </a:stretch>
        </p:blipFill>
        <p:spPr>
          <a:xfrm>
            <a:off x="6076950" y="106362"/>
            <a:ext cx="12230100" cy="3251201"/>
          </a:xfrm>
          <a:prstGeom prst="rect">
            <a:avLst/>
          </a:prstGeom>
          <a:ln w="12700">
            <a:miter lim="400000"/>
          </a:ln>
        </p:spPr>
      </p:pic>
      <p:pic>
        <p:nvPicPr>
          <p:cNvPr id="819" name="Logo-nvidia-transparent-PNG.png" descr="Logo-nvidia-transparent-PNG.png"/>
          <p:cNvPicPr>
            <a:picLocks noChangeAspect="0"/>
          </p:cNvPicPr>
          <p:nvPr/>
        </p:nvPicPr>
        <p:blipFill>
          <a:blip r:embed="rId5">
            <a:extLst/>
          </a:blip>
          <a:stretch>
            <a:fillRect/>
          </a:stretch>
        </p:blipFill>
        <p:spPr>
          <a:xfrm>
            <a:off x="3234658" y="9043409"/>
            <a:ext cx="4683761" cy="3493770"/>
          </a:xfrm>
          <a:prstGeom prst="rect">
            <a:avLst/>
          </a:prstGeom>
          <a:effectLst>
            <a:outerShdw sx="100000" sy="100000" kx="0" ky="0" algn="b" rotWithShape="0" blurRad="355600" dist="355600" dir="5400000">
              <a:srgbClr val="000000">
                <a:alpha val="75000"/>
              </a:srgbClr>
            </a:outerShdw>
          </a:effectLst>
        </p:spPr>
      </p:pic>
      <p:pic>
        <p:nvPicPr>
          <p:cNvPr id="820" name="pasted-movie.png" descr="pasted-movie.png"/>
          <p:cNvPicPr>
            <a:picLocks noChangeAspect="1"/>
          </p:cNvPicPr>
          <p:nvPr/>
        </p:nvPicPr>
        <p:blipFill>
          <a:blip r:embed="rId6">
            <a:extLst/>
          </a:blip>
          <a:stretch>
            <a:fillRect/>
          </a:stretch>
        </p:blipFill>
        <p:spPr>
          <a:xfrm>
            <a:off x="10689421" y="3563820"/>
            <a:ext cx="13228661" cy="9772713"/>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819"/>
                                        </p:tgtEl>
                                        <p:attrNameLst>
                                          <p:attrName>style.visibility</p:attrName>
                                        </p:attrNameLst>
                                      </p:cBhvr>
                                      <p:to>
                                        <p:strVal val="visible"/>
                                      </p:to>
                                    </p:set>
                                    <p:animEffect filter="fade" transition="in">
                                      <p:cBhvr>
                                        <p:cTn id="7" dur="250"/>
                                        <p:tgtEl>
                                          <p:spTgt spid="8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819" grpId="1"/>
    </p:bldLst>
  </p:timing>
</p:sld>
</file>

<file path=ppt/slides/slide5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24" name="But How Can I Run These?"/>
          <p:cNvSpPr txBox="1"/>
          <p:nvPr>
            <p:ph type="title"/>
          </p:nvPr>
        </p:nvSpPr>
        <p:spPr>
          <a:prstGeom prst="rect">
            <a:avLst/>
          </a:prstGeom>
        </p:spPr>
        <p:txBody>
          <a:bodyPr>
            <a:normAutofit fontScale="100000" lnSpcReduction="0"/>
          </a:bodyPr>
          <a:lstStyle>
            <a:lvl1pPr>
              <a:defRPr sz="15000"/>
            </a:lvl1pPr>
          </a:lstStyle>
          <a:p>
            <a:pPr/>
            <a:r>
              <a:t>But How Can I Run These?</a:t>
            </a:r>
          </a:p>
        </p:txBody>
      </p:sp>
    </p:spTree>
  </p:cSld>
  <p:clrMapOvr>
    <a:masterClrMapping/>
  </p:clrMapOvr>
  <p:transition xmlns:p14="http://schemas.microsoft.com/office/powerpoint/2010/main" spd="med" advClick="1"/>
</p:sld>
</file>

<file path=ppt/slides/slide5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26" name="But How Can I Run These?"/>
          <p:cNvSpPr txBox="1"/>
          <p:nvPr>
            <p:ph type="title"/>
          </p:nvPr>
        </p:nvSpPr>
        <p:spPr>
          <a:prstGeom prst="rect">
            <a:avLst/>
          </a:prstGeom>
        </p:spPr>
        <p:txBody>
          <a:bodyPr/>
          <a:lstStyle/>
          <a:p>
            <a:pPr/>
            <a:r>
              <a:t>But How Can I Run These?</a:t>
            </a:r>
          </a:p>
        </p:txBody>
      </p:sp>
      <p:sp>
        <p:nvSpPr>
          <p:cNvPr id="827" name="You can’t.  At least not the frontier models."/>
          <p:cNvSpPr txBox="1"/>
          <p:nvPr>
            <p:ph type="body" idx="1"/>
          </p:nvPr>
        </p:nvSpPr>
        <p:spPr>
          <a:xfrm>
            <a:off x="1468750" y="3554015"/>
            <a:ext cx="21446500" cy="9122595"/>
          </a:xfrm>
          <a:prstGeom prst="rect">
            <a:avLst/>
          </a:prstGeom>
        </p:spPr>
        <p:txBody>
          <a:bodyPr anchor="t"/>
          <a:lstStyle>
            <a:lvl1pPr marL="0" indent="0">
              <a:spcBef>
                <a:spcPts val="0"/>
              </a:spcBef>
              <a:buSzTx/>
              <a:buNone/>
              <a:defRPr sz="6500"/>
            </a:lvl1pPr>
          </a:lstStyle>
          <a:p>
            <a:pPr/>
            <a:r>
              <a:t>You can’t.  At least not the frontier models.</a:t>
            </a:r>
          </a:p>
        </p:txBody>
      </p:sp>
      <p:pic>
        <p:nvPicPr>
          <p:cNvPr id="828"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6203408" y="4595149"/>
            <a:ext cx="7874001" cy="6642997"/>
          </a:xfrm>
          <a:prstGeom prst="rect">
            <a:avLst/>
          </a:prstGeom>
          <a:ln w="12700">
            <a:miter lim="400000"/>
          </a:ln>
        </p:spPr>
      </p:pic>
      <p:grpSp>
        <p:nvGrpSpPr>
          <p:cNvPr id="831" name="Group"/>
          <p:cNvGrpSpPr/>
          <p:nvPr/>
        </p:nvGrpSpPr>
        <p:grpSpPr>
          <a:xfrm>
            <a:off x="1326801" y="4686312"/>
            <a:ext cx="13796296" cy="8131639"/>
            <a:chOff x="0" y="0"/>
            <a:chExt cx="13796294" cy="8131637"/>
          </a:xfrm>
        </p:grpSpPr>
        <p:pic>
          <p:nvPicPr>
            <p:cNvPr id="829" name="B200.png" descr="B200.png"/>
            <p:cNvPicPr>
              <a:picLocks noChangeAspect="1"/>
            </p:cNvPicPr>
            <p:nvPr/>
          </p:nvPicPr>
          <p:blipFill>
            <a:blip r:embed="rId4">
              <a:extLst/>
            </a:blip>
            <a:stretch>
              <a:fillRect/>
            </a:stretch>
          </p:blipFill>
          <p:spPr>
            <a:xfrm>
              <a:off x="18753" y="0"/>
              <a:ext cx="13777543" cy="7749868"/>
            </a:xfrm>
            <a:prstGeom prst="rect">
              <a:avLst/>
            </a:prstGeom>
            <a:ln w="12700" cap="flat">
              <a:noFill/>
              <a:miter lim="400000"/>
            </a:ln>
            <a:effectLst/>
          </p:spPr>
        </p:pic>
        <p:sp>
          <p:nvSpPr>
            <p:cNvPr id="830" name="https://creativecommons.org/licenses/by/3.0/"/>
            <p:cNvSpPr txBox="1"/>
            <p:nvPr/>
          </p:nvSpPr>
          <p:spPr>
            <a:xfrm>
              <a:off x="0" y="7810962"/>
              <a:ext cx="3518282" cy="3206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sz="1200"/>
              </a:lvl1pPr>
            </a:lstStyle>
            <a:p>
              <a:pPr/>
              <a:r>
                <a:t>https://creativecommons.org/licenses/by/3.0/</a:t>
              </a:r>
            </a:p>
          </p:txBody>
        </p:sp>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827">
                                            <p:bg/>
                                          </p:spTgt>
                                        </p:tgtEl>
                                        <p:attrNameLst>
                                          <p:attrName>style.visibility</p:attrName>
                                        </p:attrNameLst>
                                      </p:cBhvr>
                                      <p:to>
                                        <p:strVal val="visible"/>
                                      </p:to>
                                    </p:set>
                                    <p:animEffect filter="fade" transition="in">
                                      <p:cBhvr>
                                        <p:cTn id="7" dur="250"/>
                                        <p:tgtEl>
                                          <p:spTgt spid="827">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827">
                                            <p:txEl>
                                              <p:pRg st="0" end="0"/>
                                            </p:txEl>
                                          </p:spTgt>
                                        </p:tgtEl>
                                        <p:attrNameLst>
                                          <p:attrName>style.visibility</p:attrName>
                                        </p:attrNameLst>
                                      </p:cBhvr>
                                      <p:to>
                                        <p:strVal val="visible"/>
                                      </p:to>
                                    </p:set>
                                    <p:animEffect filter="fade" transition="in">
                                      <p:cBhvr>
                                        <p:cTn id="10" dur="250"/>
                                        <p:tgtEl>
                                          <p:spTgt spid="827">
                                            <p:txEl>
                                              <p:pRg st="0" end="0"/>
                                            </p:txEl>
                                          </p:spTgt>
                                        </p:tgtEl>
                                      </p:cBhvr>
                                    </p:animEffect>
                                  </p:childTnLst>
                                </p:cTn>
                              </p:par>
                            </p:childTnLst>
                          </p:cTn>
                        </p:par>
                        <p:par>
                          <p:cTn id="11" fill="hold">
                            <p:stCondLst>
                              <p:cond delay="250"/>
                            </p:stCondLst>
                            <p:childTnLst>
                              <p:par>
                                <p:cTn id="12" presetClass="entr" nodeType="afterEffect" presetID="10" grpId="2" fill="hold">
                                  <p:stCondLst>
                                    <p:cond delay="0"/>
                                  </p:stCondLst>
                                  <p:iterate type="el" backwards="0">
                                    <p:tmAbs val="0"/>
                                  </p:iterate>
                                  <p:childTnLst>
                                    <p:set>
                                      <p:cBhvr>
                                        <p:cTn id="13" fill="hold"/>
                                        <p:tgtEl>
                                          <p:spTgt spid="828"/>
                                        </p:tgtEl>
                                        <p:attrNameLst>
                                          <p:attrName>style.visibility</p:attrName>
                                        </p:attrNameLst>
                                      </p:cBhvr>
                                      <p:to>
                                        <p:strVal val="visible"/>
                                      </p:to>
                                    </p:set>
                                    <p:animEffect filter="fade" transition="in">
                                      <p:cBhvr>
                                        <p:cTn id="14" dur="250"/>
                                        <p:tgtEl>
                                          <p:spTgt spid="828"/>
                                        </p:tgtEl>
                                      </p:cBhvr>
                                    </p:animEffect>
                                  </p:childTnLst>
                                </p:cTn>
                              </p:par>
                            </p:childTnLst>
                          </p:cTn>
                        </p:par>
                      </p:childTnLst>
                    </p:cTn>
                  </p:par>
                  <p:par>
                    <p:cTn id="15" fill="hold">
                      <p:stCondLst>
                        <p:cond delay="indefinite"/>
                      </p:stCondLst>
                      <p:childTnLst>
                        <p:par>
                          <p:cTn id="16" fill="hold">
                            <p:stCondLst>
                              <p:cond delay="0"/>
                            </p:stCondLst>
                            <p:childTnLst>
                              <p:par>
                                <p:cTn id="17" presetClass="entr" nodeType="clickEffect" presetID="10" grpId="3" fill="hold">
                                  <p:stCondLst>
                                    <p:cond delay="0"/>
                                  </p:stCondLst>
                                  <p:iterate type="el" backwards="0">
                                    <p:tmAbs val="0"/>
                                  </p:iterate>
                                  <p:childTnLst>
                                    <p:set>
                                      <p:cBhvr>
                                        <p:cTn id="18" fill="hold"/>
                                        <p:tgtEl>
                                          <p:spTgt spid="831"/>
                                        </p:tgtEl>
                                        <p:attrNameLst>
                                          <p:attrName>style.visibility</p:attrName>
                                        </p:attrNameLst>
                                      </p:cBhvr>
                                      <p:to>
                                        <p:strVal val="visible"/>
                                      </p:to>
                                    </p:set>
                                    <p:animEffect filter="fade" transition="in">
                                      <p:cBhvr>
                                        <p:cTn id="19" dur="250"/>
                                        <p:tgtEl>
                                          <p:spTgt spid="831"/>
                                        </p:tgtEl>
                                      </p:cBhvr>
                                    </p:animEffect>
                                  </p:childTnLst>
                                </p:cTn>
                              </p:par>
                            </p:childTnLst>
                          </p:cTn>
                        </p:par>
                      </p:childTnLst>
                    </p:cTn>
                  </p:par>
                  <p:par>
                    <p:cTn id="20" fill="hold">
                      <p:stCondLst>
                        <p:cond delay="indefinite"/>
                      </p:stCondLst>
                      <p:childTnLst>
                        <p:par>
                          <p:cTn id="21" fill="hold">
                            <p:stCondLst>
                              <p:cond delay="0"/>
                            </p:stCondLst>
                            <p:childTnLst>
                              <p:par>
                                <p:cTn id="22" presetClass="exit" nodeType="clickEffect" presetID="10" grpId="4" fill="hold">
                                  <p:stCondLst>
                                    <p:cond delay="0"/>
                                  </p:stCondLst>
                                  <p:iterate type="el" backwards="0">
                                    <p:tmAbs val="0"/>
                                  </p:iterate>
                                  <p:childTnLst>
                                    <p:animEffect filter="fade" transition="out">
                                      <p:cBhvr>
                                        <p:cTn id="23" dur="250" fill="hold"/>
                                        <p:tgtEl>
                                          <p:spTgt spid="831"/>
                                        </p:tgtEl>
                                      </p:cBhvr>
                                    </p:animEffect>
                                    <p:set>
                                      <p:cBhvr>
                                        <p:cTn id="24" fill="hold">
                                          <p:stCondLst>
                                            <p:cond delay="249"/>
                                          </p:stCondLst>
                                        </p:cTn>
                                        <p:tgtEl>
                                          <p:spTgt spid="831"/>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831" grpId="4"/>
      <p:bldP build="whole" bldLvl="1" animBg="1" rev="0" advAuto="0" spid="828" grpId="2"/>
      <p:bldP build="p" bldLvl="5" animBg="1" rev="0" advAuto="0" spid="827" grpId="1"/>
      <p:bldP build="whole" bldLvl="1" animBg="1" rev="0" advAuto="0" spid="831" grpId="3"/>
    </p:bldLst>
  </p:timing>
</p:sld>
</file>

<file path=ppt/slides/slide5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35" name="But How Can I Run These?"/>
          <p:cNvSpPr txBox="1"/>
          <p:nvPr>
            <p:ph type="title"/>
          </p:nvPr>
        </p:nvSpPr>
        <p:spPr>
          <a:prstGeom prst="rect">
            <a:avLst/>
          </a:prstGeom>
        </p:spPr>
        <p:txBody>
          <a:bodyPr/>
          <a:lstStyle/>
          <a:p>
            <a:pPr/>
            <a:r>
              <a:t>But How Can I Run These?</a:t>
            </a:r>
          </a:p>
        </p:txBody>
      </p:sp>
      <p:sp>
        <p:nvSpPr>
          <p:cNvPr id="836" name="You can’t.  At least not the frontier models.…"/>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r>
              <a:t>You can’t.  At least not the frontier models.</a:t>
            </a:r>
            <a:br/>
          </a:p>
          <a:p>
            <a:pPr marL="0" indent="0">
              <a:spcBef>
                <a:spcPts val="0"/>
              </a:spcBef>
              <a:buSzTx/>
              <a:buNone/>
              <a:defRPr sz="6500"/>
            </a:pPr>
            <a:r>
              <a:t>So somehow they need to take this…</a:t>
            </a:r>
            <a:br/>
          </a:p>
          <a:p>
            <a:pPr marL="0" indent="0">
              <a:spcBef>
                <a:spcPts val="0"/>
              </a:spcBef>
              <a:buSzTx/>
              <a:buNone/>
              <a:defRPr sz="6500"/>
            </a:pPr>
            <a:r>
              <a:t>and turn it into this</a:t>
            </a:r>
          </a:p>
        </p:txBody>
      </p:sp>
      <p:pic>
        <p:nvPicPr>
          <p:cNvPr id="837"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6203408" y="4595149"/>
            <a:ext cx="7874001" cy="6642997"/>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836">
                                            <p:bg/>
                                          </p:spTgt>
                                        </p:tgtEl>
                                        <p:attrNameLst>
                                          <p:attrName>style.visibility</p:attrName>
                                        </p:attrNameLst>
                                      </p:cBhvr>
                                      <p:to>
                                        <p:strVal val="visible"/>
                                      </p:to>
                                    </p:set>
                                    <p:animEffect filter="fade" transition="in">
                                      <p:cBhvr>
                                        <p:cTn id="7" dur="0"/>
                                        <p:tgtEl>
                                          <p:spTgt spid="836">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836">
                                            <p:txEl>
                                              <p:pRg st="0" end="0"/>
                                            </p:txEl>
                                          </p:spTgt>
                                        </p:tgtEl>
                                        <p:attrNameLst>
                                          <p:attrName>style.visibility</p:attrName>
                                        </p:attrNameLst>
                                      </p:cBhvr>
                                      <p:to>
                                        <p:strVal val="visible"/>
                                      </p:to>
                                    </p:set>
                                    <p:animEffect filter="fade" transition="in">
                                      <p:cBhvr>
                                        <p:cTn id="10" dur="0"/>
                                        <p:tgtEl>
                                          <p:spTgt spid="836">
                                            <p:txEl>
                                              <p:pRg st="0" end="0"/>
                                            </p:txEl>
                                          </p:spTgt>
                                        </p:tgtEl>
                                      </p:cBhvr>
                                    </p:animEffect>
                                  </p:childTnLst>
                                </p:cTn>
                              </p:par>
                            </p:childTnLst>
                          </p:cTn>
                        </p:par>
                        <p:par>
                          <p:cTn id="11" fill="hold">
                            <p:stCondLst>
                              <p:cond delay="0"/>
                            </p:stCondLst>
                            <p:childTnLst>
                              <p:par>
                                <p:cTn id="12" presetClass="entr" nodeType="afterEffect" presetID="10" grpId="1" fill="hold">
                                  <p:stCondLst>
                                    <p:cond delay="0"/>
                                  </p:stCondLst>
                                  <p:iterate type="el" backwards="0">
                                    <p:tmAbs val="0"/>
                                  </p:iterate>
                                  <p:childTnLst>
                                    <p:set>
                                      <p:cBhvr>
                                        <p:cTn id="13" fill="hold"/>
                                        <p:tgtEl>
                                          <p:spTgt spid="836">
                                            <p:txEl>
                                              <p:pRg st="1" end="1"/>
                                            </p:txEl>
                                          </p:spTgt>
                                        </p:tgtEl>
                                        <p:attrNameLst>
                                          <p:attrName>style.visibility</p:attrName>
                                        </p:attrNameLst>
                                      </p:cBhvr>
                                      <p:to>
                                        <p:strVal val="visible"/>
                                      </p:to>
                                    </p:set>
                                    <p:animEffect filter="fade" transition="in">
                                      <p:cBhvr>
                                        <p:cTn id="14" dur="0"/>
                                        <p:tgtEl>
                                          <p:spTgt spid="836">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Class="entr" nodeType="clickEffect" presetID="10" grpId="1" fill="hold">
                                  <p:stCondLst>
                                    <p:cond delay="0"/>
                                  </p:stCondLst>
                                  <p:iterate type="el" backwards="0">
                                    <p:tmAbs val="0"/>
                                  </p:iterate>
                                  <p:childTnLst>
                                    <p:set>
                                      <p:cBhvr>
                                        <p:cTn id="18" fill="hold"/>
                                        <p:tgtEl>
                                          <p:spTgt spid="836">
                                            <p:txEl>
                                              <p:pRg st="2" end="2"/>
                                            </p:txEl>
                                          </p:spTgt>
                                        </p:tgtEl>
                                        <p:attrNameLst>
                                          <p:attrName>style.visibility</p:attrName>
                                        </p:attrNameLst>
                                      </p:cBhvr>
                                      <p:to>
                                        <p:strVal val="visible"/>
                                      </p:to>
                                    </p:set>
                                    <p:animEffect filter="fade" transition="in">
                                      <p:cBhvr>
                                        <p:cTn id="19" dur="0"/>
                                        <p:tgtEl>
                                          <p:spTgt spid="836">
                                            <p:txEl>
                                              <p:pRg st="2" end="2"/>
                                            </p:txEl>
                                          </p:spTgt>
                                        </p:tgtEl>
                                      </p:cBhvr>
                                    </p:animEffect>
                                  </p:childTnLst>
                                </p:cTn>
                              </p:par>
                            </p:childTnLst>
                          </p:cTn>
                        </p:par>
                        <p:par>
                          <p:cTn id="20" fill="hold">
                            <p:stCondLst>
                              <p:cond delay="0"/>
                            </p:stCondLst>
                            <p:childTnLst>
                              <p:par>
                                <p:cTn id="21" presetClass="path" nodeType="afterEffect" presetSubtype="0" presetID="-1" grpId="2" accel="50000" decel="50000" fill="hold">
                                  <p:stCondLst>
                                    <p:cond delay="0"/>
                                  </p:stCondLst>
                                  <p:childTnLst>
                                    <p:animMotion path="M 0.000000 0.000000 L -0.325968 0.194252" origin="layout" pathEditMode="relative">
                                      <p:cBhvr>
                                        <p:cTn id="22" dur="1000" fill="hold"/>
                                        <p:tgtEl>
                                          <p:spTgt spid="837"/>
                                        </p:tgtEl>
                                        <p:attrNameLst>
                                          <p:attrName>ppt_x</p:attrName>
                                          <p:attrName>ppt_y</p:attrName>
                                        </p:attrNameLst>
                                      </p:cBhvr>
                                    </p:animMotion>
                                  </p:childTnLst>
                                </p:cTn>
                              </p:par>
                            </p:childTnLst>
                          </p:cTn>
                        </p:par>
                        <p:par>
                          <p:cTn id="23" fill="hold">
                            <p:stCondLst>
                              <p:cond delay="0"/>
                            </p:stCondLst>
                            <p:childTnLst>
                              <p:par>
                                <p:cTn id="24" presetClass="emph" nodeType="withEffect" presetSubtype="0" presetID="6" grpId="3" accel="50000" decel="50000" fill="hold">
                                  <p:stCondLst>
                                    <p:cond delay="0"/>
                                  </p:stCondLst>
                                  <p:childTnLst>
                                    <p:animScale>
                                      <p:cBhvr>
                                        <p:cTn id="25" dur="1000" fill="hold"/>
                                        <p:tgtEl>
                                          <p:spTgt spid="837"/>
                                        </p:tgtEl>
                                      </p:cBhvr>
                                      <p:by x="21390" y="21390"/>
                                    </p:animScale>
                                  </p:childTnLst>
                                </p:cTn>
                              </p:par>
                            </p:childTnLst>
                          </p:cTn>
                        </p:par>
                        <p:par>
                          <p:cTn id="26" fill="hold">
                            <p:stCondLst>
                              <p:cond delay="1000"/>
                            </p:stCondLst>
                            <p:childTnLst>
                              <p:par>
                                <p:cTn id="27" presetClass="entr" nodeType="afterEffect" presetID="10" grpId="1" fill="hold">
                                  <p:stCondLst>
                                    <p:cond delay="0"/>
                                  </p:stCondLst>
                                  <p:iterate type="el" backwards="0">
                                    <p:tmAbs val="0"/>
                                  </p:iterate>
                                  <p:childTnLst>
                                    <p:set>
                                      <p:cBhvr>
                                        <p:cTn id="28" fill="hold"/>
                                        <p:tgtEl>
                                          <p:spTgt spid="836">
                                            <p:txEl>
                                              <p:pRg st="3" end="3"/>
                                            </p:txEl>
                                          </p:spTgt>
                                        </p:tgtEl>
                                        <p:attrNameLst>
                                          <p:attrName>style.visibility</p:attrName>
                                        </p:attrNameLst>
                                      </p:cBhvr>
                                      <p:to>
                                        <p:strVal val="visible"/>
                                      </p:to>
                                    </p:set>
                                    <p:animEffect filter="fade" transition="in">
                                      <p:cBhvr>
                                        <p:cTn id="29" dur="0"/>
                                        <p:tgtEl>
                                          <p:spTgt spid="836">
                                            <p:txEl>
                                              <p:pRg st="3" end="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837" grpId="3"/>
      <p:bldP build="p" bldLvl="5" animBg="1" rev="0" advAuto="0" spid="836" grpId="1"/>
    </p:bldLst>
  </p:timing>
</p:sld>
</file>

<file path=ppt/slides/slide5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41" name="Self-Hosting LLMs"/>
          <p:cNvSpPr txBox="1"/>
          <p:nvPr>
            <p:ph type="title"/>
          </p:nvPr>
        </p:nvSpPr>
        <p:spPr>
          <a:prstGeom prst="rect">
            <a:avLst/>
          </a:prstGeom>
        </p:spPr>
        <p:txBody>
          <a:bodyPr/>
          <a:lstStyle/>
          <a:p>
            <a:pPr/>
            <a:r>
              <a:t>Self-Hosting LLMs</a:t>
            </a:r>
          </a:p>
        </p:txBody>
      </p:sp>
      <p:grpSp>
        <p:nvGrpSpPr>
          <p:cNvPr id="845" name="Group"/>
          <p:cNvGrpSpPr/>
          <p:nvPr/>
        </p:nvGrpSpPr>
        <p:grpSpPr>
          <a:xfrm>
            <a:off x="501257" y="3301999"/>
            <a:ext cx="4411849" cy="4609756"/>
            <a:chOff x="0" y="0"/>
            <a:chExt cx="4411847" cy="4609754"/>
          </a:xfrm>
        </p:grpSpPr>
        <p:sp>
          <p:nvSpPr>
            <p:cNvPr id="842" name="https://creativecommons.org/licenses/by/3.0/"/>
            <p:cNvSpPr txBox="1"/>
            <p:nvPr/>
          </p:nvSpPr>
          <p:spPr>
            <a:xfrm>
              <a:off x="0" y="4289079"/>
              <a:ext cx="3518282" cy="3206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sz="1200"/>
              </a:lvl1pPr>
            </a:lstStyle>
            <a:p>
              <a:pPr/>
              <a:r>
                <a:t>https://creativecommons.org/licenses/by/3.0/</a:t>
              </a:r>
            </a:p>
          </p:txBody>
        </p:sp>
        <p:pic>
          <p:nvPicPr>
            <p:cNvPr id="843" name="NVIDIA_H100_(极客湾Geekerwan)_014.png" descr="NVIDIA_H100_(极客湾Geekerwan)_014.png"/>
            <p:cNvPicPr>
              <a:picLocks noChangeAspect="1"/>
            </p:cNvPicPr>
            <p:nvPr/>
          </p:nvPicPr>
          <p:blipFill>
            <a:blip r:embed="rId3">
              <a:extLst/>
            </a:blip>
            <a:srcRect l="0" t="0" r="0" b="0"/>
            <a:stretch>
              <a:fillRect/>
            </a:stretch>
          </p:blipFill>
          <p:spPr>
            <a:xfrm>
              <a:off x="9069" y="1814762"/>
              <a:ext cx="4402780" cy="2476563"/>
            </a:xfrm>
            <a:prstGeom prst="rect">
              <a:avLst/>
            </a:prstGeom>
            <a:ln w="12700" cap="flat">
              <a:noFill/>
              <a:miter lim="400000"/>
            </a:ln>
            <a:effectLst/>
          </p:spPr>
        </p:pic>
        <p:sp>
          <p:nvSpPr>
            <p:cNvPr id="844" name="Nvidia…"/>
            <p:cNvSpPr txBox="1"/>
            <p:nvPr/>
          </p:nvSpPr>
          <p:spPr>
            <a:xfrm>
              <a:off x="1012887" y="-1"/>
              <a:ext cx="2395144" cy="17938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r>
                <a:t>Nvidia</a:t>
              </a:r>
            </a:p>
            <a:p>
              <a:pPr/>
              <a:r>
                <a:t>H100</a:t>
              </a:r>
            </a:p>
          </p:txBody>
        </p:sp>
      </p:grpSp>
      <p:grpSp>
        <p:nvGrpSpPr>
          <p:cNvPr id="849" name="Group"/>
          <p:cNvGrpSpPr/>
          <p:nvPr/>
        </p:nvGrpSpPr>
        <p:grpSpPr>
          <a:xfrm>
            <a:off x="5678031" y="4571999"/>
            <a:ext cx="4405791" cy="4591296"/>
            <a:chOff x="0" y="0"/>
            <a:chExt cx="4405790" cy="4591294"/>
          </a:xfrm>
        </p:grpSpPr>
        <p:pic>
          <p:nvPicPr>
            <p:cNvPr id="846" name="Nvidia_DGX_front_view_dllu.jpg" descr="Nvidia_DGX_front_view_dllu.jpg"/>
            <p:cNvPicPr>
              <a:picLocks noChangeAspect="1"/>
            </p:cNvPicPr>
            <p:nvPr/>
          </p:nvPicPr>
          <p:blipFill>
            <a:blip r:embed="rId4">
              <a:extLst/>
            </a:blip>
            <a:srcRect l="0" t="0" r="0" b="0"/>
            <a:stretch>
              <a:fillRect/>
            </a:stretch>
          </p:blipFill>
          <p:spPr>
            <a:xfrm>
              <a:off x="3011" y="1810430"/>
              <a:ext cx="4402780" cy="2476563"/>
            </a:xfrm>
            <a:prstGeom prst="rect">
              <a:avLst/>
            </a:prstGeom>
            <a:ln w="12700" cap="flat">
              <a:noFill/>
              <a:miter lim="400000"/>
            </a:ln>
            <a:effectLst/>
          </p:spPr>
        </p:pic>
        <p:sp>
          <p:nvSpPr>
            <p:cNvPr id="847" name="https://creativecommons.org/licenses/by-sa/4.0/"/>
            <p:cNvSpPr txBox="1"/>
            <p:nvPr/>
          </p:nvSpPr>
          <p:spPr>
            <a:xfrm>
              <a:off x="0" y="4270619"/>
              <a:ext cx="3726308" cy="3206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sz="1200"/>
              </a:lvl1pPr>
            </a:lstStyle>
            <a:p>
              <a:pPr/>
              <a:r>
                <a:t>https://creativecommons.org/licenses/by-sa/4.0/</a:t>
              </a:r>
            </a:p>
          </p:txBody>
        </p:sp>
        <p:sp>
          <p:nvSpPr>
            <p:cNvPr id="848" name="Nvidia…"/>
            <p:cNvSpPr txBox="1"/>
            <p:nvPr/>
          </p:nvSpPr>
          <p:spPr>
            <a:xfrm>
              <a:off x="219175" y="-1"/>
              <a:ext cx="3970452" cy="17938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r>
                <a:t>Nvidia</a:t>
              </a:r>
            </a:p>
            <a:p>
              <a:pPr/>
              <a:r>
                <a:t>DGX Spark</a:t>
              </a:r>
            </a:p>
          </p:txBody>
        </p:sp>
      </p:grpSp>
      <p:grpSp>
        <p:nvGrpSpPr>
          <p:cNvPr id="853" name="Group"/>
          <p:cNvGrpSpPr/>
          <p:nvPr/>
        </p:nvGrpSpPr>
        <p:grpSpPr>
          <a:xfrm>
            <a:off x="10848746" y="5841999"/>
            <a:ext cx="3962630" cy="4669303"/>
            <a:chOff x="0" y="0"/>
            <a:chExt cx="3962628" cy="4669301"/>
          </a:xfrm>
        </p:grpSpPr>
        <p:pic>
          <p:nvPicPr>
            <p:cNvPr id="850" name="Mac_Studio_(2022)_front.jpg" descr="Mac_Studio_(2022)_front.jpg"/>
            <p:cNvPicPr>
              <a:picLocks noChangeAspect="1"/>
            </p:cNvPicPr>
            <p:nvPr/>
          </p:nvPicPr>
          <p:blipFill>
            <a:blip r:embed="rId5">
              <a:extLst/>
            </a:blip>
            <a:stretch>
              <a:fillRect/>
            </a:stretch>
          </p:blipFill>
          <p:spPr>
            <a:xfrm>
              <a:off x="123891" y="1822119"/>
              <a:ext cx="3714846" cy="2476564"/>
            </a:xfrm>
            <a:prstGeom prst="rect">
              <a:avLst/>
            </a:prstGeom>
            <a:ln w="12700" cap="flat">
              <a:noFill/>
              <a:miter lim="400000"/>
            </a:ln>
            <a:effectLst/>
          </p:spPr>
        </p:pic>
        <p:sp>
          <p:nvSpPr>
            <p:cNvPr id="851" name="https://creativecommons.org/licenses/by/3.0/"/>
            <p:cNvSpPr txBox="1"/>
            <p:nvPr/>
          </p:nvSpPr>
          <p:spPr>
            <a:xfrm>
              <a:off x="146637" y="4348626"/>
              <a:ext cx="3518282" cy="3206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sz="1200"/>
              </a:lvl1pPr>
            </a:lstStyle>
            <a:p>
              <a:pPr/>
              <a:r>
                <a:t>https://creativecommons.org/licenses/by/3.0/</a:t>
              </a:r>
            </a:p>
          </p:txBody>
        </p:sp>
        <p:sp>
          <p:nvSpPr>
            <p:cNvPr id="852" name="Apple…"/>
            <p:cNvSpPr txBox="1"/>
            <p:nvPr/>
          </p:nvSpPr>
          <p:spPr>
            <a:xfrm>
              <a:off x="-1" y="-1"/>
              <a:ext cx="3962630" cy="17938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r>
                <a:t>Apple</a:t>
              </a:r>
            </a:p>
            <a:p>
              <a:pPr/>
              <a:r>
                <a:t>Mac Studio</a:t>
              </a:r>
            </a:p>
          </p:txBody>
        </p:sp>
      </p:grpSp>
      <p:grpSp>
        <p:nvGrpSpPr>
          <p:cNvPr id="856" name="Group"/>
          <p:cNvGrpSpPr/>
          <p:nvPr/>
        </p:nvGrpSpPr>
        <p:grpSpPr>
          <a:xfrm>
            <a:off x="20777452" y="8381999"/>
            <a:ext cx="3338196" cy="4533683"/>
            <a:chOff x="0" y="0"/>
            <a:chExt cx="3338195" cy="4533681"/>
          </a:xfrm>
        </p:grpSpPr>
        <p:pic>
          <p:nvPicPr>
            <p:cNvPr id="854" name="Apple_Mac_Mini_M4.svg" descr="Apple_Mac_Mini_M4.svg"/>
            <p:cNvPicPr>
              <a:picLocks noChangeAspect="1"/>
            </p:cNvPicPr>
            <p:nvPr/>
          </p:nvPicPr>
          <p:blipFill>
            <a:blip r:embed="rId6">
              <a:extLst/>
            </a:blip>
            <a:stretch>
              <a:fillRect/>
            </a:stretch>
          </p:blipFill>
          <p:spPr>
            <a:xfrm>
              <a:off x="62958" y="2586845"/>
              <a:ext cx="3212280" cy="1946837"/>
            </a:xfrm>
            <a:prstGeom prst="rect">
              <a:avLst/>
            </a:prstGeom>
            <a:ln w="12700" cap="flat">
              <a:noFill/>
              <a:miter lim="400000"/>
            </a:ln>
            <a:effectLst/>
          </p:spPr>
        </p:pic>
        <p:sp>
          <p:nvSpPr>
            <p:cNvPr id="855" name="Apple…"/>
            <p:cNvSpPr txBox="1"/>
            <p:nvPr/>
          </p:nvSpPr>
          <p:spPr>
            <a:xfrm>
              <a:off x="0" y="-1"/>
              <a:ext cx="3338196" cy="17938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r>
                <a:t>Apple</a:t>
              </a:r>
            </a:p>
            <a:p>
              <a:pPr/>
              <a:r>
                <a:t>Mac Mini</a:t>
              </a:r>
            </a:p>
          </p:txBody>
        </p:sp>
      </p:grpSp>
      <p:grpSp>
        <p:nvGrpSpPr>
          <p:cNvPr id="860" name="Group"/>
          <p:cNvGrpSpPr/>
          <p:nvPr/>
        </p:nvGrpSpPr>
        <p:grpSpPr>
          <a:xfrm>
            <a:off x="15576300" y="7111999"/>
            <a:ext cx="4436226" cy="4642970"/>
            <a:chOff x="0" y="0"/>
            <a:chExt cx="4436225" cy="4642968"/>
          </a:xfrm>
        </p:grpSpPr>
        <p:pic>
          <p:nvPicPr>
            <p:cNvPr id="857" name="Leistungsanalyse_NVIDIA_GeForce_RTX_4090_(极客湾Geekerwan)_08.png" descr="Leistungsanalyse_NVIDIA_GeForce_RTX_4090_(极客湾Geekerwan)_08.png"/>
            <p:cNvPicPr>
              <a:picLocks noChangeAspect="1"/>
            </p:cNvPicPr>
            <p:nvPr/>
          </p:nvPicPr>
          <p:blipFill>
            <a:blip r:embed="rId7">
              <a:extLst/>
            </a:blip>
            <a:stretch>
              <a:fillRect/>
            </a:stretch>
          </p:blipFill>
          <p:spPr>
            <a:xfrm>
              <a:off x="33447" y="1836763"/>
              <a:ext cx="4402779" cy="2476563"/>
            </a:xfrm>
            <a:prstGeom prst="rect">
              <a:avLst/>
            </a:prstGeom>
            <a:ln w="12700" cap="flat">
              <a:noFill/>
              <a:miter lim="400000"/>
            </a:ln>
            <a:effectLst/>
          </p:spPr>
        </p:pic>
        <p:sp>
          <p:nvSpPr>
            <p:cNvPr id="858" name="https://creativecommons.org/licenses/by/3.0/"/>
            <p:cNvSpPr txBox="1"/>
            <p:nvPr/>
          </p:nvSpPr>
          <p:spPr>
            <a:xfrm>
              <a:off x="0" y="4322293"/>
              <a:ext cx="3518282" cy="3206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lvl1pPr>
                <a:defRPr sz="1200"/>
              </a:lvl1pPr>
            </a:lstStyle>
            <a:p>
              <a:pPr/>
              <a:r>
                <a:t>https://creativecommons.org/licenses/by/3.0/</a:t>
              </a:r>
            </a:p>
          </p:txBody>
        </p:sp>
        <p:sp>
          <p:nvSpPr>
            <p:cNvPr id="859" name="Nvidia…"/>
            <p:cNvSpPr txBox="1"/>
            <p:nvPr/>
          </p:nvSpPr>
          <p:spPr>
            <a:xfrm>
              <a:off x="494262" y="-1"/>
              <a:ext cx="3481147" cy="1793876"/>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none" lIns="71437" tIns="71437" rIns="71437" bIns="71437" numCol="1" anchor="ctr">
              <a:spAutoFit/>
            </a:bodyPr>
            <a:lstStyle/>
            <a:p>
              <a:pPr/>
              <a:r>
                <a:t>Nvidia</a:t>
              </a:r>
            </a:p>
            <a:p>
              <a:pPr/>
              <a:r>
                <a:t>RTX4090</a:t>
              </a:r>
            </a:p>
          </p:txBody>
        </p:sp>
      </p:grpSp>
      <p:pic>
        <p:nvPicPr>
          <p:cNvPr id="861" name="metalmarious_Laptop.svg" descr="metalmarious_Laptop.svg"/>
          <p:cNvPicPr>
            <a:picLocks noChangeAspect="1"/>
          </p:cNvPicPr>
          <p:nvPr/>
        </p:nvPicPr>
        <p:blipFill>
          <a:blip r:embed="rId8">
            <a:extLst/>
          </a:blip>
          <a:stretch>
            <a:fillRect/>
          </a:stretch>
        </p:blipFill>
        <p:spPr>
          <a:xfrm>
            <a:off x="18192750" y="2437174"/>
            <a:ext cx="5080000" cy="508000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845"/>
                                        </p:tgtEl>
                                        <p:attrNameLst>
                                          <p:attrName>style.visibility</p:attrName>
                                        </p:attrNameLst>
                                      </p:cBhvr>
                                      <p:to>
                                        <p:strVal val="visible"/>
                                      </p:to>
                                    </p:set>
                                    <p:animEffect filter="fade" transition="in">
                                      <p:cBhvr>
                                        <p:cTn id="7" dur="250"/>
                                        <p:tgtEl>
                                          <p:spTgt spid="845"/>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849"/>
                                        </p:tgtEl>
                                        <p:attrNameLst>
                                          <p:attrName>style.visibility</p:attrName>
                                        </p:attrNameLst>
                                      </p:cBhvr>
                                      <p:to>
                                        <p:strVal val="visible"/>
                                      </p:to>
                                    </p:set>
                                    <p:animEffect filter="fade" transition="in">
                                      <p:cBhvr>
                                        <p:cTn id="11" dur="250"/>
                                        <p:tgtEl>
                                          <p:spTgt spid="849"/>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853"/>
                                        </p:tgtEl>
                                        <p:attrNameLst>
                                          <p:attrName>style.visibility</p:attrName>
                                        </p:attrNameLst>
                                      </p:cBhvr>
                                      <p:to>
                                        <p:strVal val="visible"/>
                                      </p:to>
                                    </p:set>
                                    <p:animEffect filter="fade" transition="in">
                                      <p:cBhvr>
                                        <p:cTn id="15" dur="250"/>
                                        <p:tgtEl>
                                          <p:spTgt spid="853"/>
                                        </p:tgtEl>
                                      </p:cBhvr>
                                    </p:animEffect>
                                  </p:childTnLst>
                                </p:cTn>
                              </p:par>
                            </p:childTnLst>
                          </p:cTn>
                        </p:par>
                        <p:par>
                          <p:cTn id="16" fill="hold">
                            <p:stCondLst>
                              <p:cond delay="750"/>
                            </p:stCondLst>
                            <p:childTnLst>
                              <p:par>
                                <p:cTn id="17" presetClass="entr" nodeType="afterEffect" presetID="10" grpId="4" fill="hold">
                                  <p:stCondLst>
                                    <p:cond delay="0"/>
                                  </p:stCondLst>
                                  <p:iterate type="el" backwards="0">
                                    <p:tmAbs val="0"/>
                                  </p:iterate>
                                  <p:childTnLst>
                                    <p:set>
                                      <p:cBhvr>
                                        <p:cTn id="18" fill="hold"/>
                                        <p:tgtEl>
                                          <p:spTgt spid="860"/>
                                        </p:tgtEl>
                                        <p:attrNameLst>
                                          <p:attrName>style.visibility</p:attrName>
                                        </p:attrNameLst>
                                      </p:cBhvr>
                                      <p:to>
                                        <p:strVal val="visible"/>
                                      </p:to>
                                    </p:set>
                                    <p:animEffect filter="fade" transition="in">
                                      <p:cBhvr>
                                        <p:cTn id="19" dur="250"/>
                                        <p:tgtEl>
                                          <p:spTgt spid="860"/>
                                        </p:tgtEl>
                                      </p:cBhvr>
                                    </p:animEffect>
                                  </p:childTnLst>
                                </p:cTn>
                              </p:par>
                            </p:childTnLst>
                          </p:cTn>
                        </p:par>
                        <p:par>
                          <p:cTn id="20" fill="hold">
                            <p:stCondLst>
                              <p:cond delay="1000"/>
                            </p:stCondLst>
                            <p:childTnLst>
                              <p:par>
                                <p:cTn id="21" presetClass="entr" nodeType="afterEffect" presetID="10" grpId="5" fill="hold">
                                  <p:stCondLst>
                                    <p:cond delay="0"/>
                                  </p:stCondLst>
                                  <p:iterate type="el" backwards="0">
                                    <p:tmAbs val="0"/>
                                  </p:iterate>
                                  <p:childTnLst>
                                    <p:set>
                                      <p:cBhvr>
                                        <p:cTn id="22" fill="hold"/>
                                        <p:tgtEl>
                                          <p:spTgt spid="856"/>
                                        </p:tgtEl>
                                        <p:attrNameLst>
                                          <p:attrName>style.visibility</p:attrName>
                                        </p:attrNameLst>
                                      </p:cBhvr>
                                      <p:to>
                                        <p:strVal val="visible"/>
                                      </p:to>
                                    </p:set>
                                    <p:animEffect filter="fade" transition="in">
                                      <p:cBhvr>
                                        <p:cTn id="23" dur="250"/>
                                        <p:tgtEl>
                                          <p:spTgt spid="856"/>
                                        </p:tgtEl>
                                      </p:cBhvr>
                                    </p:animEffect>
                                  </p:childTnLst>
                                </p:cTn>
                              </p:par>
                            </p:childTnLst>
                          </p:cTn>
                        </p:par>
                      </p:childTnLst>
                    </p:cTn>
                  </p:par>
                  <p:par>
                    <p:cTn id="24" fill="hold">
                      <p:stCondLst>
                        <p:cond delay="indefinite"/>
                      </p:stCondLst>
                      <p:childTnLst>
                        <p:par>
                          <p:cTn id="25" fill="hold">
                            <p:stCondLst>
                              <p:cond delay="0"/>
                            </p:stCondLst>
                            <p:childTnLst>
                              <p:par>
                                <p:cTn id="26" presetClass="entr" nodeType="clickEffect" presetID="10" grpId="6" fill="hold">
                                  <p:stCondLst>
                                    <p:cond delay="0"/>
                                  </p:stCondLst>
                                  <p:iterate type="el" backwards="0">
                                    <p:tmAbs val="0"/>
                                  </p:iterate>
                                  <p:childTnLst>
                                    <p:set>
                                      <p:cBhvr>
                                        <p:cTn id="27" fill="hold"/>
                                        <p:tgtEl>
                                          <p:spTgt spid="861"/>
                                        </p:tgtEl>
                                        <p:attrNameLst>
                                          <p:attrName>style.visibility</p:attrName>
                                        </p:attrNameLst>
                                      </p:cBhvr>
                                      <p:to>
                                        <p:strVal val="visible"/>
                                      </p:to>
                                    </p:set>
                                    <p:animEffect filter="fade" transition="in">
                                      <p:cBhvr>
                                        <p:cTn id="28" dur="250"/>
                                        <p:tgtEl>
                                          <p:spTgt spid="8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853" grpId="3"/>
      <p:bldP build="whole" bldLvl="1" animBg="1" rev="0" advAuto="0" spid="849" grpId="2"/>
      <p:bldP build="whole" bldLvl="1" animBg="1" rev="0" advAuto="0" spid="845" grpId="1"/>
      <p:bldP build="whole" bldLvl="1" animBg="1" rev="0" advAuto="0" spid="861" grpId="6"/>
      <p:bldP build="whole" bldLvl="1" animBg="1" rev="0" advAuto="0" spid="860" grpId="4"/>
      <p:bldP build="whole" bldLvl="1" animBg="1" rev="0" advAuto="0" spid="856" grpId="5"/>
    </p:bldLst>
  </p:timing>
</p:sld>
</file>

<file path=ppt/slides/slide6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65" name="Frontier vs. Open-Weight Models"/>
          <p:cNvSpPr txBox="1"/>
          <p:nvPr>
            <p:ph type="title"/>
          </p:nvPr>
        </p:nvSpPr>
        <p:spPr>
          <a:prstGeom prst="rect">
            <a:avLst/>
          </a:prstGeom>
        </p:spPr>
        <p:txBody>
          <a:bodyPr/>
          <a:lstStyle/>
          <a:p>
            <a:pPr/>
            <a:r>
              <a:t>Frontier vs. Open-Weight Models</a:t>
            </a:r>
          </a:p>
        </p:txBody>
      </p:sp>
      <p:graphicFrame>
        <p:nvGraphicFramePr>
          <p:cNvPr id="866" name="Table 1"/>
          <p:cNvGraphicFramePr/>
          <p:nvPr/>
        </p:nvGraphicFramePr>
        <p:xfrm>
          <a:off x="4071107" y="3020523"/>
          <a:ext cx="16267186" cy="9892558"/>
        </p:xfrm>
        <a:graphic xmlns:a="http://schemas.openxmlformats.org/drawingml/2006/main">
          <a:graphicData uri="http://schemas.openxmlformats.org/drawingml/2006/table">
            <a:tbl>
              <a:tblPr firstCol="1" firstRow="1" lastCol="0" lastRow="0" bandCol="0" bandRow="0" rtl="0">
                <a:tableStyleId>{8F44A2F1-9E1F-4B54-A3A2-5F16C0AD49E2}</a:tableStyleId>
              </a:tblPr>
              <a:tblGrid>
                <a:gridCol w="6893707"/>
                <a:gridCol w="4035812"/>
                <a:gridCol w="5312265"/>
              </a:tblGrid>
              <a:tr h="1973431">
                <a:tc>
                  <a:txBody>
                    <a:bodyPr/>
                    <a:lstStyle/>
                    <a:p>
                      <a:pPr defTabSz="914400">
                        <a:tabLst>
                          <a:tab pos="1282700" algn="l"/>
                        </a:tabLst>
                        <a:defRPr sz="5000"/>
                      </a:pP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Frontier Model</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Open-Weight Model</a:t>
                      </a:r>
                    </a:p>
                  </a:txBody>
                  <a:tcPr marL="50800" marR="50800" marT="50800" marB="50800" anchor="ctr" anchorCtr="0" horzOverflow="overflow"/>
                </a:tc>
              </a:tr>
              <a:tr h="1973431">
                <a:tc>
                  <a:txBody>
                    <a:bodyPr/>
                    <a:lstStyle/>
                    <a:p>
                      <a:pPr defTabSz="914400">
                        <a:tabLst>
                          <a:tab pos="1282700" algn="l"/>
                        </a:tabLst>
                        <a:defRPr sz="1800">
                          <a:solidFill>
                            <a:srgbClr val="000000"/>
                          </a:solidFill>
                        </a:defRPr>
                      </a:pPr>
                      <a:r>
                        <a:rPr sz="5000">
                          <a:solidFill>
                            <a:srgbClr val="FFFFFF"/>
                          </a:solidFill>
                        </a:rPr>
                        <a:t>Parameters</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TRILLIONS</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BILLIONS</a:t>
                      </a:r>
                    </a:p>
                  </a:txBody>
                  <a:tcPr marL="50800" marR="50800" marT="50800" marB="50800" anchor="ctr" anchorCtr="0" horzOverflow="overflow"/>
                </a:tc>
              </a:tr>
              <a:tr h="1973431">
                <a:tc>
                  <a:txBody>
                    <a:bodyPr/>
                    <a:lstStyle/>
                    <a:p>
                      <a:pPr defTabSz="914400">
                        <a:tabLst>
                          <a:tab pos="1282700" algn="l"/>
                        </a:tabLst>
                        <a:defRPr sz="1800">
                          <a:solidFill>
                            <a:srgbClr val="000000"/>
                          </a:solidFill>
                        </a:defRPr>
                      </a:pPr>
                      <a:r>
                        <a:rPr sz="5000">
                          <a:solidFill>
                            <a:srgbClr val="FFFFFF"/>
                          </a:solidFill>
                        </a:rPr>
                        <a:t>Weights (precision)</a:t>
                      </a:r>
                    </a:p>
                  </a:txBody>
                  <a:tcPr marL="50800" marR="50800" marT="50800" marB="50800" anchor="ctr" anchorCtr="0" horzOverflow="overflow"/>
                </a:tc>
                <a:tc>
                  <a:txBody>
                    <a:bodyPr/>
                    <a:lstStyle/>
                    <a:p>
                      <a:pPr defTabSz="914400">
                        <a:tabLst>
                          <a:tab pos="1282700" algn="l"/>
                        </a:tabLst>
                        <a:defRPr sz="1800">
                          <a:solidFill>
                            <a:srgbClr val="000000"/>
                          </a:solidFill>
                        </a:defRPr>
                      </a:pPr>
                      <a:r>
                        <a:rPr sz="4600">
                          <a:solidFill>
                            <a:srgbClr val="FFFFFF"/>
                          </a:solidFill>
                        </a:rPr>
                        <a:t>16 or 32-bit floating point</a:t>
                      </a:r>
                    </a:p>
                  </a:txBody>
                  <a:tcPr marL="50800" marR="50800" marT="50800" marB="50800" anchor="ctr" anchorCtr="0" horzOverflow="overflow"/>
                </a:tc>
                <a:tc>
                  <a:txBody>
                    <a:bodyPr/>
                    <a:lstStyle/>
                    <a:p>
                      <a:pPr defTabSz="914400">
                        <a:tabLst>
                          <a:tab pos="1282700" algn="l"/>
                        </a:tabLst>
                        <a:defRPr sz="1800">
                          <a:solidFill>
                            <a:srgbClr val="000000"/>
                          </a:solidFill>
                        </a:defRPr>
                      </a:pPr>
                      <a:r>
                        <a:rPr sz="4600">
                          <a:solidFill>
                            <a:srgbClr val="FFFFFF"/>
                          </a:solidFill>
                        </a:rPr>
                        <a:t>8-, 6-, 5-, 4-, 3-, 2-, or 1-bit integer</a:t>
                      </a:r>
                    </a:p>
                  </a:txBody>
                  <a:tcPr marL="50800" marR="50800" marT="50800" marB="50800" anchor="ctr" anchorCtr="0" horzOverflow="overflow"/>
                </a:tc>
              </a:tr>
              <a:tr h="1973431">
                <a:tc>
                  <a:txBody>
                    <a:bodyPr/>
                    <a:lstStyle/>
                    <a:p>
                      <a:pPr defTabSz="914400">
                        <a:tabLst>
                          <a:tab pos="1282700" algn="l"/>
                        </a:tabLst>
                        <a:defRPr sz="5000"/>
                      </a:pPr>
                      <a:r>
                        <a:t>Context Window</a:t>
                      </a:r>
                    </a:p>
                    <a:p>
                      <a:pPr defTabSz="914400">
                        <a:tabLst>
                          <a:tab pos="1282700" algn="l"/>
                        </a:tabLst>
                        <a:defRPr sz="4600"/>
                      </a:pPr>
                      <a:r>
                        <a:t>(“short-term memory”)</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1-2M</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up to 256K</a:t>
                      </a:r>
                    </a:p>
                  </a:txBody>
                  <a:tcPr marL="50800" marR="50800" marT="50800" marB="50800" anchor="ctr" anchorCtr="0" horzOverflow="overflow"/>
                </a:tc>
              </a:tr>
              <a:tr h="1973431">
                <a:tc>
                  <a:txBody>
                    <a:bodyPr/>
                    <a:lstStyle/>
                    <a:p>
                      <a:pPr defTabSz="914400">
                        <a:tabLst>
                          <a:tab pos="1282700" algn="l"/>
                        </a:tabLst>
                        <a:defRPr sz="1800">
                          <a:solidFill>
                            <a:srgbClr val="000000"/>
                          </a:solidFill>
                        </a:defRPr>
                      </a:pPr>
                      <a:r>
                        <a:rPr sz="5000">
                          <a:solidFill>
                            <a:srgbClr val="FFFFFF"/>
                          </a:solidFill>
                        </a:rPr>
                        <a:t>e.g.</a:t>
                      </a:r>
                    </a:p>
                  </a:txBody>
                  <a:tcPr marL="50800" marR="50800" marT="50800" marB="50800" anchor="ctr" anchorCtr="0" horzOverflow="overflow"/>
                </a:tc>
                <a:tc>
                  <a:txBody>
                    <a:bodyPr/>
                    <a:lstStyle/>
                    <a:p>
                      <a:pPr defTabSz="914400">
                        <a:tabLst>
                          <a:tab pos="1282700" algn="l"/>
                        </a:tabLst>
                        <a:defRPr sz="4200"/>
                      </a:pPr>
                      <a:r>
                        <a:t>Qwen3.8-2.4T-A95B</a:t>
                      </a:r>
                    </a:p>
                    <a:p>
                      <a:pPr defTabSz="914400">
                        <a:tabLst>
                          <a:tab pos="1282700" algn="l"/>
                        </a:tabLst>
                        <a:defRPr sz="3200"/>
                      </a:pPr>
                      <a:r>
                        <a:t>(Qwen3.8-Max)</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Qwen3.8-27B</a:t>
                      </a:r>
                    </a:p>
                  </a:txBody>
                  <a:tcPr marL="50800" marR="50800" marT="50800" marB="50800" anchor="ctr" anchorCtr="0" horzOverflow="overflow"/>
                </a:tc>
              </a:tr>
            </a:tbl>
          </a:graphicData>
        </a:graphic>
      </p:graphicFrame>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866"/>
                                        </p:tgtEl>
                                        <p:attrNameLst>
                                          <p:attrName>style.visibility</p:attrName>
                                        </p:attrNameLst>
                                      </p:cBhvr>
                                      <p:to>
                                        <p:strVal val="visible"/>
                                      </p:to>
                                    </p:set>
                                    <p:animEffect filter="fade" transition="in">
                                      <p:cBhvr>
                                        <p:cTn id="7" dur="250"/>
                                        <p:tgtEl>
                                          <p:spTgt spid="8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866" grpId="1"/>
    </p:bldLst>
  </p:timing>
</p:sld>
</file>

<file path=ppt/slides/slide6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70" name="Model Names"/>
          <p:cNvSpPr txBox="1"/>
          <p:nvPr>
            <p:ph type="title"/>
          </p:nvPr>
        </p:nvSpPr>
        <p:spPr>
          <a:prstGeom prst="rect">
            <a:avLst/>
          </a:prstGeom>
        </p:spPr>
        <p:txBody>
          <a:bodyPr/>
          <a:lstStyle/>
          <a:p>
            <a:pPr/>
            <a:r>
              <a:t>Model Names</a:t>
            </a:r>
          </a:p>
        </p:txBody>
      </p:sp>
      <p:sp>
        <p:nvSpPr>
          <p:cNvPr id="871" name="Qwen3.8-2.4T-A95B"/>
          <p:cNvSpPr txBox="1"/>
          <p:nvPr/>
        </p:nvSpPr>
        <p:spPr>
          <a:xfrm>
            <a:off x="7201852" y="4932362"/>
            <a:ext cx="9980296" cy="13112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8000"/>
            </a:lvl1pPr>
          </a:lstStyle>
          <a:p>
            <a:pPr/>
            <a:r>
              <a:t>Qwen3.8-2.4T-A95B</a:t>
            </a:r>
          </a:p>
        </p:txBody>
      </p:sp>
      <p:sp>
        <p:nvSpPr>
          <p:cNvPr id="892" name="Connection Line"/>
          <p:cNvSpPr/>
          <p:nvPr/>
        </p:nvSpPr>
        <p:spPr>
          <a:xfrm>
            <a:off x="3688427" y="6859720"/>
            <a:ext cx="4828412" cy="27725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path>
            </a:pathLst>
          </a:custGeom>
          <a:ln w="127000">
            <a:solidFill>
              <a:schemeClr val="accent5">
                <a:hueOff val="-82419"/>
                <a:satOff val="-9513"/>
                <a:lumOff val="-16343"/>
              </a:schemeClr>
            </a:solidFill>
            <a:miter lim="400000"/>
          </a:ln>
        </p:spPr>
        <p:txBody>
          <a:bodyPr/>
          <a:lstStyle/>
          <a:p>
            <a:pPr/>
          </a:p>
        </p:txBody>
      </p:sp>
      <p:sp>
        <p:nvSpPr>
          <p:cNvPr id="893" name="Connection Line"/>
          <p:cNvSpPr/>
          <p:nvPr/>
        </p:nvSpPr>
        <p:spPr>
          <a:xfrm>
            <a:off x="7161557" y="6462541"/>
            <a:ext cx="2707775" cy="349865"/>
          </a:xfrm>
          <a:custGeom>
            <a:avLst/>
            <a:gdLst/>
            <a:ahLst/>
            <a:cxnLst>
              <a:cxn ang="0">
                <a:pos x="wd2" y="hd2"/>
              </a:cxn>
              <a:cxn ang="5400000">
                <a:pos x="wd2" y="hd2"/>
              </a:cxn>
              <a:cxn ang="10800000">
                <a:pos x="wd2" y="hd2"/>
              </a:cxn>
              <a:cxn ang="16200000">
                <a:pos x="wd2" y="hd2"/>
              </a:cxn>
            </a:cxnLst>
            <a:rect l="0" t="0" r="r" b="b"/>
            <a:pathLst>
              <a:path w="21600" h="16210" fill="norm" stroke="1" extrusionOk="0">
                <a:moveTo>
                  <a:pt x="21600" y="1581"/>
                </a:moveTo>
                <a:cubicBezTo>
                  <a:pt x="14056" y="21600"/>
                  <a:pt x="6856" y="21073"/>
                  <a:pt x="0" y="0"/>
                </a:cubicBezTo>
              </a:path>
            </a:pathLst>
          </a:custGeom>
          <a:ln w="127000">
            <a:solidFill>
              <a:schemeClr val="accent5">
                <a:hueOff val="-82419"/>
                <a:satOff val="-9513"/>
                <a:lumOff val="-16343"/>
              </a:schemeClr>
            </a:solidFill>
            <a:miter lim="400000"/>
          </a:ln>
        </p:spPr>
        <p:txBody>
          <a:bodyPr/>
          <a:lstStyle/>
          <a:p>
            <a:pPr/>
          </a:p>
        </p:txBody>
      </p:sp>
      <p:sp>
        <p:nvSpPr>
          <p:cNvPr id="894" name="Connection Line"/>
          <p:cNvSpPr/>
          <p:nvPr/>
        </p:nvSpPr>
        <p:spPr>
          <a:xfrm>
            <a:off x="9868606" y="6462541"/>
            <a:ext cx="1580453" cy="363583"/>
          </a:xfrm>
          <a:custGeom>
            <a:avLst/>
            <a:gdLst/>
            <a:ahLst/>
            <a:cxnLst>
              <a:cxn ang="0">
                <a:pos x="wd2" y="hd2"/>
              </a:cxn>
              <a:cxn ang="5400000">
                <a:pos x="wd2" y="hd2"/>
              </a:cxn>
              <a:cxn ang="10800000">
                <a:pos x="wd2" y="hd2"/>
              </a:cxn>
              <a:cxn ang="16200000">
                <a:pos x="wd2" y="hd2"/>
              </a:cxn>
            </a:cxnLst>
            <a:rect l="0" t="0" r="r" b="b"/>
            <a:pathLst>
              <a:path w="21600" h="16232" fill="norm" stroke="1" extrusionOk="0">
                <a:moveTo>
                  <a:pt x="21600" y="2750"/>
                </a:moveTo>
                <a:cubicBezTo>
                  <a:pt x="13865" y="21600"/>
                  <a:pt x="6665" y="20683"/>
                  <a:pt x="0" y="0"/>
                </a:cubicBezTo>
              </a:path>
            </a:pathLst>
          </a:custGeom>
          <a:ln w="127000">
            <a:solidFill>
              <a:schemeClr val="accent4">
                <a:hueOff val="-1081314"/>
                <a:satOff val="4338"/>
                <a:lumOff val="-8931"/>
              </a:schemeClr>
            </a:solidFill>
            <a:miter lim="400000"/>
          </a:ln>
        </p:spPr>
        <p:txBody>
          <a:bodyPr/>
          <a:lstStyle/>
          <a:p>
            <a:pPr/>
          </a:p>
        </p:txBody>
      </p:sp>
      <p:sp>
        <p:nvSpPr>
          <p:cNvPr id="895" name="Connection Line"/>
          <p:cNvSpPr/>
          <p:nvPr/>
        </p:nvSpPr>
        <p:spPr>
          <a:xfrm>
            <a:off x="11605503" y="6474445"/>
            <a:ext cx="2427624" cy="350088"/>
          </a:xfrm>
          <a:custGeom>
            <a:avLst/>
            <a:gdLst/>
            <a:ahLst/>
            <a:cxnLst>
              <a:cxn ang="0">
                <a:pos x="wd2" y="hd2"/>
              </a:cxn>
              <a:cxn ang="5400000">
                <a:pos x="wd2" y="hd2"/>
              </a:cxn>
              <a:cxn ang="10800000">
                <a:pos x="wd2" y="hd2"/>
              </a:cxn>
              <a:cxn ang="16200000">
                <a:pos x="wd2" y="hd2"/>
              </a:cxn>
            </a:cxnLst>
            <a:rect l="0" t="0" r="r" b="b"/>
            <a:pathLst>
              <a:path w="21600" h="16210" fill="norm" stroke="1" extrusionOk="0">
                <a:moveTo>
                  <a:pt x="21600" y="1601"/>
                </a:moveTo>
                <a:cubicBezTo>
                  <a:pt x="14045" y="21600"/>
                  <a:pt x="6845" y="21066"/>
                  <a:pt x="0" y="0"/>
                </a:cubicBezTo>
              </a:path>
            </a:pathLst>
          </a:custGeom>
          <a:ln w="127000">
            <a:solidFill>
              <a:schemeClr val="accent5">
                <a:lumOff val="-29866"/>
              </a:schemeClr>
            </a:solidFill>
            <a:miter lim="400000"/>
          </a:ln>
        </p:spPr>
        <p:txBody>
          <a:bodyPr/>
          <a:lstStyle/>
          <a:p>
            <a:pPr/>
          </a:p>
        </p:txBody>
      </p:sp>
      <p:sp>
        <p:nvSpPr>
          <p:cNvPr id="896" name="Connection Line"/>
          <p:cNvSpPr/>
          <p:nvPr/>
        </p:nvSpPr>
        <p:spPr>
          <a:xfrm>
            <a:off x="14421635" y="6474445"/>
            <a:ext cx="2707776" cy="349864"/>
          </a:xfrm>
          <a:custGeom>
            <a:avLst/>
            <a:gdLst/>
            <a:ahLst/>
            <a:cxnLst>
              <a:cxn ang="0">
                <a:pos x="wd2" y="hd2"/>
              </a:cxn>
              <a:cxn ang="5400000">
                <a:pos x="wd2" y="hd2"/>
              </a:cxn>
              <a:cxn ang="10800000">
                <a:pos x="wd2" y="hd2"/>
              </a:cxn>
              <a:cxn ang="16200000">
                <a:pos x="wd2" y="hd2"/>
              </a:cxn>
            </a:cxnLst>
            <a:rect l="0" t="0" r="r" b="b"/>
            <a:pathLst>
              <a:path w="21600" h="16210" fill="norm" stroke="1" extrusionOk="0">
                <a:moveTo>
                  <a:pt x="21600" y="1581"/>
                </a:moveTo>
                <a:cubicBezTo>
                  <a:pt x="14056" y="21600"/>
                  <a:pt x="6856" y="21073"/>
                  <a:pt x="0" y="0"/>
                </a:cubicBezTo>
              </a:path>
            </a:pathLst>
          </a:custGeom>
          <a:ln w="127000">
            <a:solidFill>
              <a:schemeClr val="accent6">
                <a:hueOff val="-146070"/>
                <a:satOff val="-10048"/>
                <a:lumOff val="-30626"/>
              </a:schemeClr>
            </a:solidFill>
            <a:miter lim="400000"/>
          </a:ln>
        </p:spPr>
        <p:txBody>
          <a:bodyPr/>
          <a:lstStyle/>
          <a:p>
            <a:pPr/>
          </a:p>
        </p:txBody>
      </p:sp>
      <p:sp>
        <p:nvSpPr>
          <p:cNvPr id="897" name="Connection Line"/>
          <p:cNvSpPr/>
          <p:nvPr/>
        </p:nvSpPr>
        <p:spPr>
          <a:xfrm>
            <a:off x="8756670" y="8866056"/>
            <a:ext cx="2707776" cy="349864"/>
          </a:xfrm>
          <a:custGeom>
            <a:avLst/>
            <a:gdLst/>
            <a:ahLst/>
            <a:cxnLst>
              <a:cxn ang="0">
                <a:pos x="wd2" y="hd2"/>
              </a:cxn>
              <a:cxn ang="5400000">
                <a:pos x="wd2" y="hd2"/>
              </a:cxn>
              <a:cxn ang="10800000">
                <a:pos x="wd2" y="hd2"/>
              </a:cxn>
              <a:cxn ang="16200000">
                <a:pos x="wd2" y="hd2"/>
              </a:cxn>
            </a:cxnLst>
            <a:rect l="0" t="0" r="r" b="b"/>
            <a:pathLst>
              <a:path w="21600" h="16210" fill="norm" stroke="1" extrusionOk="0">
                <a:moveTo>
                  <a:pt x="21600" y="1581"/>
                </a:moveTo>
                <a:cubicBezTo>
                  <a:pt x="14056" y="21600"/>
                  <a:pt x="6856" y="21073"/>
                  <a:pt x="0" y="0"/>
                </a:cubicBezTo>
              </a:path>
            </a:pathLst>
          </a:custGeom>
          <a:ln w="127000">
            <a:solidFill>
              <a:schemeClr val="accent5">
                <a:hueOff val="-82419"/>
                <a:satOff val="-9513"/>
                <a:lumOff val="-16343"/>
              </a:schemeClr>
            </a:solidFill>
            <a:miter lim="400000"/>
          </a:ln>
        </p:spPr>
        <p:txBody>
          <a:bodyPr/>
          <a:lstStyle/>
          <a:p>
            <a:pPr/>
          </a:p>
        </p:txBody>
      </p:sp>
      <p:sp>
        <p:nvSpPr>
          <p:cNvPr id="898" name="Connection Line"/>
          <p:cNvSpPr/>
          <p:nvPr/>
        </p:nvSpPr>
        <p:spPr>
          <a:xfrm>
            <a:off x="11463720" y="8866056"/>
            <a:ext cx="1580453" cy="363582"/>
          </a:xfrm>
          <a:custGeom>
            <a:avLst/>
            <a:gdLst/>
            <a:ahLst/>
            <a:cxnLst>
              <a:cxn ang="0">
                <a:pos x="wd2" y="hd2"/>
              </a:cxn>
              <a:cxn ang="5400000">
                <a:pos x="wd2" y="hd2"/>
              </a:cxn>
              <a:cxn ang="10800000">
                <a:pos x="wd2" y="hd2"/>
              </a:cxn>
              <a:cxn ang="16200000">
                <a:pos x="wd2" y="hd2"/>
              </a:cxn>
            </a:cxnLst>
            <a:rect l="0" t="0" r="r" b="b"/>
            <a:pathLst>
              <a:path w="21600" h="16232" fill="norm" stroke="1" extrusionOk="0">
                <a:moveTo>
                  <a:pt x="21600" y="2750"/>
                </a:moveTo>
                <a:cubicBezTo>
                  <a:pt x="13865" y="21600"/>
                  <a:pt x="6665" y="20683"/>
                  <a:pt x="0" y="0"/>
                </a:cubicBezTo>
              </a:path>
            </a:pathLst>
          </a:custGeom>
          <a:ln w="127000">
            <a:solidFill>
              <a:schemeClr val="accent4">
                <a:hueOff val="-1081314"/>
                <a:satOff val="4338"/>
                <a:lumOff val="-8931"/>
              </a:schemeClr>
            </a:solidFill>
            <a:miter lim="400000"/>
          </a:ln>
        </p:spPr>
        <p:txBody>
          <a:bodyPr/>
          <a:lstStyle/>
          <a:p>
            <a:pPr/>
          </a:p>
        </p:txBody>
      </p:sp>
      <p:sp>
        <p:nvSpPr>
          <p:cNvPr id="899" name="Connection Line"/>
          <p:cNvSpPr/>
          <p:nvPr/>
        </p:nvSpPr>
        <p:spPr>
          <a:xfrm>
            <a:off x="13200615" y="8877959"/>
            <a:ext cx="2427625" cy="350089"/>
          </a:xfrm>
          <a:custGeom>
            <a:avLst/>
            <a:gdLst/>
            <a:ahLst/>
            <a:cxnLst>
              <a:cxn ang="0">
                <a:pos x="wd2" y="hd2"/>
              </a:cxn>
              <a:cxn ang="5400000">
                <a:pos x="wd2" y="hd2"/>
              </a:cxn>
              <a:cxn ang="10800000">
                <a:pos x="wd2" y="hd2"/>
              </a:cxn>
              <a:cxn ang="16200000">
                <a:pos x="wd2" y="hd2"/>
              </a:cxn>
            </a:cxnLst>
            <a:rect l="0" t="0" r="r" b="b"/>
            <a:pathLst>
              <a:path w="21600" h="16210" fill="norm" stroke="1" extrusionOk="0">
                <a:moveTo>
                  <a:pt x="21600" y="1601"/>
                </a:moveTo>
                <a:cubicBezTo>
                  <a:pt x="14045" y="21600"/>
                  <a:pt x="6845" y="21066"/>
                  <a:pt x="0" y="0"/>
                </a:cubicBezTo>
              </a:path>
            </a:pathLst>
          </a:custGeom>
          <a:ln w="127000">
            <a:solidFill>
              <a:schemeClr val="accent5">
                <a:lumOff val="-29866"/>
              </a:schemeClr>
            </a:solidFill>
            <a:miter lim="400000"/>
          </a:ln>
        </p:spPr>
        <p:txBody>
          <a:bodyPr/>
          <a:lstStyle/>
          <a:p>
            <a:pPr/>
          </a:p>
        </p:txBody>
      </p:sp>
      <p:sp>
        <p:nvSpPr>
          <p:cNvPr id="900" name="Connection Line"/>
          <p:cNvSpPr/>
          <p:nvPr/>
        </p:nvSpPr>
        <p:spPr>
          <a:xfrm>
            <a:off x="2391023" y="8846924"/>
            <a:ext cx="7793712" cy="4026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path>
            </a:pathLst>
          </a:custGeom>
          <a:ln w="127000">
            <a:solidFill>
              <a:schemeClr val="accent5">
                <a:hueOff val="-82419"/>
                <a:satOff val="-9513"/>
                <a:lumOff val="-16343"/>
              </a:schemeClr>
            </a:solidFill>
            <a:miter lim="400000"/>
          </a:ln>
        </p:spPr>
        <p:txBody>
          <a:bodyPr/>
          <a:lstStyle/>
          <a:p>
            <a:pPr/>
          </a:p>
        </p:txBody>
      </p:sp>
      <p:sp>
        <p:nvSpPr>
          <p:cNvPr id="881" name="Model…"/>
          <p:cNvSpPr txBox="1"/>
          <p:nvPr/>
        </p:nvSpPr>
        <p:spPr>
          <a:xfrm>
            <a:off x="1037343" y="8776984"/>
            <a:ext cx="2707361" cy="18954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defRPr b="1">
                <a:solidFill>
                  <a:schemeClr val="accent5">
                    <a:hueOff val="-82419"/>
                    <a:satOff val="-9513"/>
                    <a:lumOff val="-16343"/>
                  </a:schemeClr>
                </a:solidFill>
              </a:defRPr>
            </a:pPr>
            <a:r>
              <a:t>Model</a:t>
            </a:r>
          </a:p>
          <a:p>
            <a:pPr>
              <a:defRPr b="1">
                <a:solidFill>
                  <a:schemeClr val="accent5">
                    <a:hueOff val="-82419"/>
                    <a:satOff val="-9513"/>
                    <a:lumOff val="-16343"/>
                  </a:schemeClr>
                </a:solidFill>
              </a:defRPr>
            </a:pPr>
            <a:r>
              <a:t>Family</a:t>
            </a:r>
          </a:p>
        </p:txBody>
      </p:sp>
      <p:sp>
        <p:nvSpPr>
          <p:cNvPr id="901" name="Connection Line"/>
          <p:cNvSpPr/>
          <p:nvPr/>
        </p:nvSpPr>
        <p:spPr>
          <a:xfrm>
            <a:off x="5887017" y="6839429"/>
            <a:ext cx="4763527" cy="47992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path>
            </a:pathLst>
          </a:custGeom>
          <a:ln w="127000">
            <a:solidFill>
              <a:schemeClr val="accent4">
                <a:hueOff val="-1081314"/>
                <a:satOff val="4338"/>
                <a:lumOff val="-8931"/>
              </a:schemeClr>
            </a:solidFill>
            <a:miter lim="400000"/>
          </a:ln>
        </p:spPr>
        <p:txBody>
          <a:bodyPr/>
          <a:lstStyle/>
          <a:p>
            <a:pPr/>
          </a:p>
        </p:txBody>
      </p:sp>
      <p:sp>
        <p:nvSpPr>
          <p:cNvPr id="902" name="Connection Line"/>
          <p:cNvSpPr/>
          <p:nvPr/>
        </p:nvSpPr>
        <p:spPr>
          <a:xfrm>
            <a:off x="5877154" y="9229308"/>
            <a:ext cx="6441286" cy="239269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path>
            </a:pathLst>
          </a:custGeom>
          <a:ln w="127000">
            <a:solidFill>
              <a:schemeClr val="accent4">
                <a:hueOff val="-1081314"/>
                <a:satOff val="4338"/>
                <a:lumOff val="-8931"/>
              </a:schemeClr>
            </a:solidFill>
            <a:miter lim="400000"/>
          </a:ln>
        </p:spPr>
        <p:txBody>
          <a:bodyPr/>
          <a:lstStyle/>
          <a:p>
            <a:pPr/>
          </a:p>
        </p:txBody>
      </p:sp>
      <p:sp>
        <p:nvSpPr>
          <p:cNvPr id="884" name="Model…"/>
          <p:cNvSpPr txBox="1"/>
          <p:nvPr/>
        </p:nvSpPr>
        <p:spPr>
          <a:xfrm>
            <a:off x="2969946" y="11214224"/>
            <a:ext cx="2907209" cy="18954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defRPr b="1">
                <a:solidFill>
                  <a:schemeClr val="accent4">
                    <a:hueOff val="-1081314"/>
                    <a:satOff val="4338"/>
                    <a:lumOff val="-8931"/>
                  </a:schemeClr>
                </a:solidFill>
              </a:defRPr>
            </a:pPr>
            <a:r>
              <a:t>Model</a:t>
            </a:r>
          </a:p>
          <a:p>
            <a:pPr>
              <a:defRPr b="1">
                <a:solidFill>
                  <a:schemeClr val="accent4">
                    <a:hueOff val="-1081314"/>
                    <a:satOff val="4338"/>
                    <a:lumOff val="-8931"/>
                  </a:schemeClr>
                </a:solidFill>
              </a:defRPr>
            </a:pPr>
            <a:r>
              <a:t>Version</a:t>
            </a:r>
          </a:p>
        </p:txBody>
      </p:sp>
      <p:sp>
        <p:nvSpPr>
          <p:cNvPr id="903" name="Connection Line"/>
          <p:cNvSpPr/>
          <p:nvPr/>
        </p:nvSpPr>
        <p:spPr>
          <a:xfrm>
            <a:off x="12896362" y="6915693"/>
            <a:ext cx="5875556" cy="39903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0" y="0"/>
                </a:lnTo>
              </a:path>
            </a:pathLst>
          </a:custGeom>
          <a:ln w="127000">
            <a:solidFill>
              <a:schemeClr val="accent5">
                <a:lumOff val="-29866"/>
              </a:schemeClr>
            </a:solidFill>
            <a:miter lim="400000"/>
          </a:ln>
        </p:spPr>
        <p:txBody>
          <a:bodyPr/>
          <a:lstStyle/>
          <a:p>
            <a:pPr/>
          </a:p>
        </p:txBody>
      </p:sp>
      <p:sp>
        <p:nvSpPr>
          <p:cNvPr id="904" name="Connection Line"/>
          <p:cNvSpPr/>
          <p:nvPr/>
        </p:nvSpPr>
        <p:spPr>
          <a:xfrm>
            <a:off x="14406134" y="9234892"/>
            <a:ext cx="4467536" cy="171713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0" y="0"/>
                </a:lnTo>
              </a:path>
            </a:pathLst>
          </a:custGeom>
          <a:ln w="127000">
            <a:solidFill>
              <a:schemeClr val="accent5">
                <a:lumOff val="-29866"/>
              </a:schemeClr>
            </a:solidFill>
            <a:miter lim="400000"/>
          </a:ln>
        </p:spPr>
        <p:txBody>
          <a:bodyPr/>
          <a:lstStyle/>
          <a:p>
            <a:pPr/>
          </a:p>
        </p:txBody>
      </p:sp>
      <p:sp>
        <p:nvSpPr>
          <p:cNvPr id="887" name="Parameters"/>
          <p:cNvSpPr txBox="1"/>
          <p:nvPr/>
        </p:nvSpPr>
        <p:spPr>
          <a:xfrm>
            <a:off x="18034320" y="10952030"/>
            <a:ext cx="4330320" cy="10191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a:solidFill>
                  <a:schemeClr val="accent5">
                    <a:lumOff val="-29866"/>
                  </a:schemeClr>
                </a:solidFill>
              </a:defRPr>
            </a:lvl1pPr>
          </a:lstStyle>
          <a:p>
            <a:pPr/>
            <a:r>
              <a:t>Parameters</a:t>
            </a:r>
          </a:p>
        </p:txBody>
      </p:sp>
      <p:sp>
        <p:nvSpPr>
          <p:cNvPr id="888" name="Qwen3.8-27B"/>
          <p:cNvSpPr txBox="1"/>
          <p:nvPr/>
        </p:nvSpPr>
        <p:spPr>
          <a:xfrm>
            <a:off x="8847264" y="7728997"/>
            <a:ext cx="6689472" cy="13112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8000"/>
            </a:lvl1pPr>
          </a:lstStyle>
          <a:p>
            <a:pPr/>
            <a:r>
              <a:t>Qwen3.8-27B</a:t>
            </a:r>
          </a:p>
        </p:txBody>
      </p:sp>
      <p:sp>
        <p:nvSpPr>
          <p:cNvPr id="905" name="Connection Line"/>
          <p:cNvSpPr/>
          <p:nvPr/>
        </p:nvSpPr>
        <p:spPr>
          <a:xfrm>
            <a:off x="15765966" y="6853968"/>
            <a:ext cx="2967070" cy="9027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0" y="0"/>
                </a:lnTo>
              </a:path>
            </a:pathLst>
          </a:custGeom>
          <a:ln w="127000">
            <a:solidFill>
              <a:schemeClr val="accent6">
                <a:hueOff val="-146070"/>
                <a:satOff val="-10048"/>
                <a:lumOff val="-30626"/>
              </a:schemeClr>
            </a:solidFill>
            <a:miter lim="400000"/>
          </a:ln>
        </p:spPr>
        <p:txBody>
          <a:bodyPr/>
          <a:lstStyle/>
          <a:p>
            <a:pPr/>
          </a:p>
        </p:txBody>
      </p:sp>
      <p:sp>
        <p:nvSpPr>
          <p:cNvPr id="890" name="Active…"/>
          <p:cNvSpPr txBox="1"/>
          <p:nvPr/>
        </p:nvSpPr>
        <p:spPr>
          <a:xfrm>
            <a:off x="18034320" y="6914142"/>
            <a:ext cx="4330320" cy="18954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defRPr b="1">
                <a:solidFill>
                  <a:schemeClr val="accent6">
                    <a:hueOff val="-146070"/>
                    <a:satOff val="-10048"/>
                    <a:lumOff val="-30626"/>
                  </a:schemeClr>
                </a:solidFill>
              </a:defRPr>
            </a:pPr>
            <a:r>
              <a:t>Active</a:t>
            </a:r>
          </a:p>
          <a:p>
            <a:pPr>
              <a:defRPr b="1">
                <a:solidFill>
                  <a:schemeClr val="accent6">
                    <a:hueOff val="-146070"/>
                    <a:satOff val="-10048"/>
                    <a:lumOff val="-30626"/>
                  </a:schemeClr>
                </a:solidFill>
              </a:defRPr>
            </a:pPr>
            <a:r>
              <a:t>Parameters</a:t>
            </a:r>
          </a:p>
        </p:txBody>
      </p:sp>
      <p:sp>
        <p:nvSpPr>
          <p:cNvPr id="891" name="e.g., Millions…"/>
          <p:cNvSpPr txBox="1"/>
          <p:nvPr/>
        </p:nvSpPr>
        <p:spPr>
          <a:xfrm>
            <a:off x="19038916" y="11626422"/>
            <a:ext cx="1820191" cy="20986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algn="l">
              <a:defRPr sz="3200">
                <a:solidFill>
                  <a:schemeClr val="accent5">
                    <a:lumOff val="-29866"/>
                  </a:schemeClr>
                </a:solidFill>
              </a:defRPr>
            </a:pPr>
            <a:r>
              <a:t>e.g.,</a:t>
            </a:r>
            <a:br/>
            <a:r>
              <a:rPr b="1"/>
              <a:t>M</a:t>
            </a:r>
            <a:r>
              <a:t>illions</a:t>
            </a:r>
          </a:p>
          <a:p>
            <a:pPr algn="l">
              <a:defRPr sz="3200">
                <a:solidFill>
                  <a:schemeClr val="accent5">
                    <a:lumOff val="-29866"/>
                  </a:schemeClr>
                </a:solidFill>
              </a:defRPr>
            </a:pPr>
            <a:r>
              <a:rPr b="1"/>
              <a:t>B</a:t>
            </a:r>
            <a:r>
              <a:t>illions</a:t>
            </a:r>
          </a:p>
          <a:p>
            <a:pPr>
              <a:defRPr sz="3200">
                <a:solidFill>
                  <a:schemeClr val="accent5">
                    <a:lumOff val="-29866"/>
                  </a:schemeClr>
                </a:solidFill>
              </a:defRPr>
            </a:pPr>
            <a:r>
              <a:rPr b="1"/>
              <a:t>T</a:t>
            </a:r>
            <a:r>
              <a:t>rillions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871"/>
                                        </p:tgtEl>
                                        <p:attrNameLst>
                                          <p:attrName>style.visibility</p:attrName>
                                        </p:attrNameLst>
                                      </p:cBhvr>
                                      <p:to>
                                        <p:strVal val="visible"/>
                                      </p:to>
                                    </p:set>
                                    <p:animEffect filter="fade" transition="in">
                                      <p:cBhvr>
                                        <p:cTn id="7" dur="250"/>
                                        <p:tgtEl>
                                          <p:spTgt spid="871"/>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888"/>
                                        </p:tgtEl>
                                        <p:attrNameLst>
                                          <p:attrName>style.visibility</p:attrName>
                                        </p:attrNameLst>
                                      </p:cBhvr>
                                      <p:to>
                                        <p:strVal val="visible"/>
                                      </p:to>
                                    </p:set>
                                    <p:animEffect filter="fade" transition="in">
                                      <p:cBhvr>
                                        <p:cTn id="11" dur="250"/>
                                        <p:tgtEl>
                                          <p:spTgt spid="888"/>
                                        </p:tgtEl>
                                      </p:cBhvr>
                                    </p:animEffect>
                                  </p:childTnLst>
                                </p:cTn>
                              </p:par>
                            </p:childTnLst>
                          </p:cTn>
                        </p:par>
                      </p:childTnLst>
                    </p:cTn>
                  </p:par>
                  <p:par>
                    <p:cTn id="12" fill="hold">
                      <p:stCondLst>
                        <p:cond delay="indefinite"/>
                      </p:stCondLst>
                      <p:childTnLst>
                        <p:par>
                          <p:cTn id="13" fill="hold">
                            <p:stCondLst>
                              <p:cond delay="0"/>
                            </p:stCondLst>
                            <p:childTnLst>
                              <p:par>
                                <p:cTn id="14" presetClass="entr" nodeType="clickEffect" presetID="10" grpId="3" fill="hold">
                                  <p:stCondLst>
                                    <p:cond delay="0"/>
                                  </p:stCondLst>
                                  <p:iterate type="el" backwards="0">
                                    <p:tmAbs val="0"/>
                                  </p:iterate>
                                  <p:childTnLst>
                                    <p:set>
                                      <p:cBhvr>
                                        <p:cTn id="15" fill="hold"/>
                                        <p:tgtEl>
                                          <p:spTgt spid="893"/>
                                        </p:tgtEl>
                                        <p:attrNameLst>
                                          <p:attrName>style.visibility</p:attrName>
                                        </p:attrNameLst>
                                      </p:cBhvr>
                                      <p:to>
                                        <p:strVal val="visible"/>
                                      </p:to>
                                    </p:set>
                                    <p:animEffect filter="fade" transition="in">
                                      <p:cBhvr>
                                        <p:cTn id="16" dur="250"/>
                                        <p:tgtEl>
                                          <p:spTgt spid="893"/>
                                        </p:tgtEl>
                                      </p:cBhvr>
                                    </p:animEffect>
                                  </p:childTnLst>
                                </p:cTn>
                              </p:par>
                            </p:childTnLst>
                          </p:cTn>
                        </p:par>
                        <p:par>
                          <p:cTn id="17" fill="hold">
                            <p:stCondLst>
                              <p:cond delay="250"/>
                            </p:stCondLst>
                            <p:childTnLst>
                              <p:par>
                                <p:cTn id="18" presetClass="entr" nodeType="afterEffect" presetID="10" grpId="4" fill="hold">
                                  <p:stCondLst>
                                    <p:cond delay="0"/>
                                  </p:stCondLst>
                                  <p:iterate type="el" backwards="0">
                                    <p:tmAbs val="0"/>
                                  </p:iterate>
                                  <p:childTnLst>
                                    <p:set>
                                      <p:cBhvr>
                                        <p:cTn id="19" fill="hold"/>
                                        <p:tgtEl>
                                          <p:spTgt spid="892"/>
                                        </p:tgtEl>
                                        <p:attrNameLst>
                                          <p:attrName>style.visibility</p:attrName>
                                        </p:attrNameLst>
                                      </p:cBhvr>
                                      <p:to>
                                        <p:strVal val="visible"/>
                                      </p:to>
                                    </p:set>
                                    <p:animEffect filter="fade" transition="in">
                                      <p:cBhvr>
                                        <p:cTn id="20" dur="250"/>
                                        <p:tgtEl>
                                          <p:spTgt spid="892"/>
                                        </p:tgtEl>
                                      </p:cBhvr>
                                    </p:animEffect>
                                  </p:childTnLst>
                                </p:cTn>
                              </p:par>
                            </p:childTnLst>
                          </p:cTn>
                        </p:par>
                        <p:par>
                          <p:cTn id="21" fill="hold">
                            <p:stCondLst>
                              <p:cond delay="500"/>
                            </p:stCondLst>
                            <p:childTnLst>
                              <p:par>
                                <p:cTn id="22" presetClass="entr" nodeType="afterEffect" presetID="10" grpId="5" fill="hold">
                                  <p:stCondLst>
                                    <p:cond delay="0"/>
                                  </p:stCondLst>
                                  <p:iterate type="el" backwards="0">
                                    <p:tmAbs val="0"/>
                                  </p:iterate>
                                  <p:childTnLst>
                                    <p:set>
                                      <p:cBhvr>
                                        <p:cTn id="23" fill="hold"/>
                                        <p:tgtEl>
                                          <p:spTgt spid="897"/>
                                        </p:tgtEl>
                                        <p:attrNameLst>
                                          <p:attrName>style.visibility</p:attrName>
                                        </p:attrNameLst>
                                      </p:cBhvr>
                                      <p:to>
                                        <p:strVal val="visible"/>
                                      </p:to>
                                    </p:set>
                                    <p:animEffect filter="fade" transition="in">
                                      <p:cBhvr>
                                        <p:cTn id="24" dur="250"/>
                                        <p:tgtEl>
                                          <p:spTgt spid="897"/>
                                        </p:tgtEl>
                                      </p:cBhvr>
                                    </p:animEffect>
                                  </p:childTnLst>
                                </p:cTn>
                              </p:par>
                            </p:childTnLst>
                          </p:cTn>
                        </p:par>
                        <p:par>
                          <p:cTn id="25" fill="hold">
                            <p:stCondLst>
                              <p:cond delay="750"/>
                            </p:stCondLst>
                            <p:childTnLst>
                              <p:par>
                                <p:cTn id="26" presetClass="entr" nodeType="afterEffect" presetID="10" grpId="6" fill="hold">
                                  <p:stCondLst>
                                    <p:cond delay="0"/>
                                  </p:stCondLst>
                                  <p:iterate type="el" backwards="0">
                                    <p:tmAbs val="0"/>
                                  </p:iterate>
                                  <p:childTnLst>
                                    <p:set>
                                      <p:cBhvr>
                                        <p:cTn id="27" fill="hold"/>
                                        <p:tgtEl>
                                          <p:spTgt spid="900"/>
                                        </p:tgtEl>
                                        <p:attrNameLst>
                                          <p:attrName>style.visibility</p:attrName>
                                        </p:attrNameLst>
                                      </p:cBhvr>
                                      <p:to>
                                        <p:strVal val="visible"/>
                                      </p:to>
                                    </p:set>
                                    <p:animEffect filter="fade" transition="in">
                                      <p:cBhvr>
                                        <p:cTn id="28" dur="250"/>
                                        <p:tgtEl>
                                          <p:spTgt spid="900"/>
                                        </p:tgtEl>
                                      </p:cBhvr>
                                    </p:animEffect>
                                  </p:childTnLst>
                                </p:cTn>
                              </p:par>
                            </p:childTnLst>
                          </p:cTn>
                        </p:par>
                        <p:par>
                          <p:cTn id="29" fill="hold">
                            <p:stCondLst>
                              <p:cond delay="1000"/>
                            </p:stCondLst>
                            <p:childTnLst>
                              <p:par>
                                <p:cTn id="30" presetClass="entr" nodeType="afterEffect" presetID="10" grpId="7" fill="hold">
                                  <p:stCondLst>
                                    <p:cond delay="0"/>
                                  </p:stCondLst>
                                  <p:iterate type="el" backwards="0">
                                    <p:tmAbs val="0"/>
                                  </p:iterate>
                                  <p:childTnLst>
                                    <p:set>
                                      <p:cBhvr>
                                        <p:cTn id="31" fill="hold"/>
                                        <p:tgtEl>
                                          <p:spTgt spid="881"/>
                                        </p:tgtEl>
                                        <p:attrNameLst>
                                          <p:attrName>style.visibility</p:attrName>
                                        </p:attrNameLst>
                                      </p:cBhvr>
                                      <p:to>
                                        <p:strVal val="visible"/>
                                      </p:to>
                                    </p:set>
                                    <p:animEffect filter="fade" transition="in">
                                      <p:cBhvr>
                                        <p:cTn id="32" dur="250"/>
                                        <p:tgtEl>
                                          <p:spTgt spid="881"/>
                                        </p:tgtEl>
                                      </p:cBhvr>
                                    </p:animEffect>
                                  </p:childTnLst>
                                </p:cTn>
                              </p:par>
                            </p:childTnLst>
                          </p:cTn>
                        </p:par>
                      </p:childTnLst>
                    </p:cTn>
                  </p:par>
                  <p:par>
                    <p:cTn id="33" fill="hold">
                      <p:stCondLst>
                        <p:cond delay="indefinite"/>
                      </p:stCondLst>
                      <p:childTnLst>
                        <p:par>
                          <p:cTn id="34" fill="hold">
                            <p:stCondLst>
                              <p:cond delay="0"/>
                            </p:stCondLst>
                            <p:childTnLst>
                              <p:par>
                                <p:cTn id="35" presetClass="entr" nodeType="clickEffect" presetID="10" grpId="8" fill="hold">
                                  <p:stCondLst>
                                    <p:cond delay="0"/>
                                  </p:stCondLst>
                                  <p:iterate type="el" backwards="0">
                                    <p:tmAbs val="0"/>
                                  </p:iterate>
                                  <p:childTnLst>
                                    <p:set>
                                      <p:cBhvr>
                                        <p:cTn id="36" fill="hold"/>
                                        <p:tgtEl>
                                          <p:spTgt spid="894"/>
                                        </p:tgtEl>
                                        <p:attrNameLst>
                                          <p:attrName>style.visibility</p:attrName>
                                        </p:attrNameLst>
                                      </p:cBhvr>
                                      <p:to>
                                        <p:strVal val="visible"/>
                                      </p:to>
                                    </p:set>
                                    <p:animEffect filter="fade" transition="in">
                                      <p:cBhvr>
                                        <p:cTn id="37" dur="250"/>
                                        <p:tgtEl>
                                          <p:spTgt spid="894"/>
                                        </p:tgtEl>
                                      </p:cBhvr>
                                    </p:animEffect>
                                  </p:childTnLst>
                                </p:cTn>
                              </p:par>
                            </p:childTnLst>
                          </p:cTn>
                        </p:par>
                        <p:par>
                          <p:cTn id="38" fill="hold">
                            <p:stCondLst>
                              <p:cond delay="250"/>
                            </p:stCondLst>
                            <p:childTnLst>
                              <p:par>
                                <p:cTn id="39" presetClass="entr" nodeType="afterEffect" presetID="10" grpId="9" fill="hold">
                                  <p:stCondLst>
                                    <p:cond delay="0"/>
                                  </p:stCondLst>
                                  <p:iterate type="el" backwards="0">
                                    <p:tmAbs val="0"/>
                                  </p:iterate>
                                  <p:childTnLst>
                                    <p:set>
                                      <p:cBhvr>
                                        <p:cTn id="40" fill="hold"/>
                                        <p:tgtEl>
                                          <p:spTgt spid="901"/>
                                        </p:tgtEl>
                                        <p:attrNameLst>
                                          <p:attrName>style.visibility</p:attrName>
                                        </p:attrNameLst>
                                      </p:cBhvr>
                                      <p:to>
                                        <p:strVal val="visible"/>
                                      </p:to>
                                    </p:set>
                                    <p:animEffect filter="fade" transition="in">
                                      <p:cBhvr>
                                        <p:cTn id="41" dur="250"/>
                                        <p:tgtEl>
                                          <p:spTgt spid="901"/>
                                        </p:tgtEl>
                                      </p:cBhvr>
                                    </p:animEffect>
                                  </p:childTnLst>
                                </p:cTn>
                              </p:par>
                            </p:childTnLst>
                          </p:cTn>
                        </p:par>
                        <p:par>
                          <p:cTn id="42" fill="hold">
                            <p:stCondLst>
                              <p:cond delay="500"/>
                            </p:stCondLst>
                            <p:childTnLst>
                              <p:par>
                                <p:cTn id="43" presetClass="entr" nodeType="afterEffect" presetID="10" grpId="10" fill="hold">
                                  <p:stCondLst>
                                    <p:cond delay="0"/>
                                  </p:stCondLst>
                                  <p:iterate type="el" backwards="0">
                                    <p:tmAbs val="0"/>
                                  </p:iterate>
                                  <p:childTnLst>
                                    <p:set>
                                      <p:cBhvr>
                                        <p:cTn id="44" fill="hold"/>
                                        <p:tgtEl>
                                          <p:spTgt spid="898"/>
                                        </p:tgtEl>
                                        <p:attrNameLst>
                                          <p:attrName>style.visibility</p:attrName>
                                        </p:attrNameLst>
                                      </p:cBhvr>
                                      <p:to>
                                        <p:strVal val="visible"/>
                                      </p:to>
                                    </p:set>
                                    <p:animEffect filter="fade" transition="in">
                                      <p:cBhvr>
                                        <p:cTn id="45" dur="250"/>
                                        <p:tgtEl>
                                          <p:spTgt spid="898"/>
                                        </p:tgtEl>
                                      </p:cBhvr>
                                    </p:animEffect>
                                  </p:childTnLst>
                                </p:cTn>
                              </p:par>
                            </p:childTnLst>
                          </p:cTn>
                        </p:par>
                        <p:par>
                          <p:cTn id="46" fill="hold">
                            <p:stCondLst>
                              <p:cond delay="750"/>
                            </p:stCondLst>
                            <p:childTnLst>
                              <p:par>
                                <p:cTn id="47" presetClass="entr" nodeType="afterEffect" presetID="10" grpId="11" fill="hold">
                                  <p:stCondLst>
                                    <p:cond delay="0"/>
                                  </p:stCondLst>
                                  <p:iterate type="el" backwards="0">
                                    <p:tmAbs val="0"/>
                                  </p:iterate>
                                  <p:childTnLst>
                                    <p:set>
                                      <p:cBhvr>
                                        <p:cTn id="48" fill="hold"/>
                                        <p:tgtEl>
                                          <p:spTgt spid="902"/>
                                        </p:tgtEl>
                                        <p:attrNameLst>
                                          <p:attrName>style.visibility</p:attrName>
                                        </p:attrNameLst>
                                      </p:cBhvr>
                                      <p:to>
                                        <p:strVal val="visible"/>
                                      </p:to>
                                    </p:set>
                                    <p:animEffect filter="fade" transition="in">
                                      <p:cBhvr>
                                        <p:cTn id="49" dur="250"/>
                                        <p:tgtEl>
                                          <p:spTgt spid="902"/>
                                        </p:tgtEl>
                                      </p:cBhvr>
                                    </p:animEffect>
                                  </p:childTnLst>
                                </p:cTn>
                              </p:par>
                            </p:childTnLst>
                          </p:cTn>
                        </p:par>
                        <p:par>
                          <p:cTn id="50" fill="hold">
                            <p:stCondLst>
                              <p:cond delay="1000"/>
                            </p:stCondLst>
                            <p:childTnLst>
                              <p:par>
                                <p:cTn id="51" presetClass="entr" nodeType="afterEffect" presetID="10" grpId="12" fill="hold">
                                  <p:stCondLst>
                                    <p:cond delay="0"/>
                                  </p:stCondLst>
                                  <p:iterate type="el" backwards="0">
                                    <p:tmAbs val="0"/>
                                  </p:iterate>
                                  <p:childTnLst>
                                    <p:set>
                                      <p:cBhvr>
                                        <p:cTn id="52" fill="hold"/>
                                        <p:tgtEl>
                                          <p:spTgt spid="884"/>
                                        </p:tgtEl>
                                        <p:attrNameLst>
                                          <p:attrName>style.visibility</p:attrName>
                                        </p:attrNameLst>
                                      </p:cBhvr>
                                      <p:to>
                                        <p:strVal val="visible"/>
                                      </p:to>
                                    </p:set>
                                    <p:animEffect filter="fade" transition="in">
                                      <p:cBhvr>
                                        <p:cTn id="53" dur="250"/>
                                        <p:tgtEl>
                                          <p:spTgt spid="884"/>
                                        </p:tgtEl>
                                      </p:cBhvr>
                                    </p:animEffect>
                                  </p:childTnLst>
                                </p:cTn>
                              </p:par>
                            </p:childTnLst>
                          </p:cTn>
                        </p:par>
                      </p:childTnLst>
                    </p:cTn>
                  </p:par>
                  <p:par>
                    <p:cTn id="54" fill="hold">
                      <p:stCondLst>
                        <p:cond delay="indefinite"/>
                      </p:stCondLst>
                      <p:childTnLst>
                        <p:par>
                          <p:cTn id="55" fill="hold">
                            <p:stCondLst>
                              <p:cond delay="0"/>
                            </p:stCondLst>
                            <p:childTnLst>
                              <p:par>
                                <p:cTn id="56" presetClass="entr" nodeType="clickEffect" presetID="10" grpId="13" fill="hold">
                                  <p:stCondLst>
                                    <p:cond delay="0"/>
                                  </p:stCondLst>
                                  <p:iterate type="el" backwards="0">
                                    <p:tmAbs val="0"/>
                                  </p:iterate>
                                  <p:childTnLst>
                                    <p:set>
                                      <p:cBhvr>
                                        <p:cTn id="57" fill="hold"/>
                                        <p:tgtEl>
                                          <p:spTgt spid="895"/>
                                        </p:tgtEl>
                                        <p:attrNameLst>
                                          <p:attrName>style.visibility</p:attrName>
                                        </p:attrNameLst>
                                      </p:cBhvr>
                                      <p:to>
                                        <p:strVal val="visible"/>
                                      </p:to>
                                    </p:set>
                                    <p:animEffect filter="fade" transition="in">
                                      <p:cBhvr>
                                        <p:cTn id="58" dur="250"/>
                                        <p:tgtEl>
                                          <p:spTgt spid="895"/>
                                        </p:tgtEl>
                                      </p:cBhvr>
                                    </p:animEffect>
                                  </p:childTnLst>
                                </p:cTn>
                              </p:par>
                            </p:childTnLst>
                          </p:cTn>
                        </p:par>
                        <p:par>
                          <p:cTn id="59" fill="hold">
                            <p:stCondLst>
                              <p:cond delay="250"/>
                            </p:stCondLst>
                            <p:childTnLst>
                              <p:par>
                                <p:cTn id="60" presetClass="entr" nodeType="afterEffect" presetID="10" grpId="14" fill="hold">
                                  <p:stCondLst>
                                    <p:cond delay="0"/>
                                  </p:stCondLst>
                                  <p:iterate type="el" backwards="0">
                                    <p:tmAbs val="0"/>
                                  </p:iterate>
                                  <p:childTnLst>
                                    <p:set>
                                      <p:cBhvr>
                                        <p:cTn id="61" fill="hold"/>
                                        <p:tgtEl>
                                          <p:spTgt spid="903"/>
                                        </p:tgtEl>
                                        <p:attrNameLst>
                                          <p:attrName>style.visibility</p:attrName>
                                        </p:attrNameLst>
                                      </p:cBhvr>
                                      <p:to>
                                        <p:strVal val="visible"/>
                                      </p:to>
                                    </p:set>
                                    <p:animEffect filter="fade" transition="in">
                                      <p:cBhvr>
                                        <p:cTn id="62" dur="250"/>
                                        <p:tgtEl>
                                          <p:spTgt spid="903"/>
                                        </p:tgtEl>
                                      </p:cBhvr>
                                    </p:animEffect>
                                  </p:childTnLst>
                                </p:cTn>
                              </p:par>
                            </p:childTnLst>
                          </p:cTn>
                        </p:par>
                        <p:par>
                          <p:cTn id="63" fill="hold">
                            <p:stCondLst>
                              <p:cond delay="500"/>
                            </p:stCondLst>
                            <p:childTnLst>
                              <p:par>
                                <p:cTn id="64" presetClass="entr" nodeType="afterEffect" presetID="10" grpId="15" fill="hold">
                                  <p:stCondLst>
                                    <p:cond delay="0"/>
                                  </p:stCondLst>
                                  <p:iterate type="el" backwards="0">
                                    <p:tmAbs val="0"/>
                                  </p:iterate>
                                  <p:childTnLst>
                                    <p:set>
                                      <p:cBhvr>
                                        <p:cTn id="65" fill="hold"/>
                                        <p:tgtEl>
                                          <p:spTgt spid="899"/>
                                        </p:tgtEl>
                                        <p:attrNameLst>
                                          <p:attrName>style.visibility</p:attrName>
                                        </p:attrNameLst>
                                      </p:cBhvr>
                                      <p:to>
                                        <p:strVal val="visible"/>
                                      </p:to>
                                    </p:set>
                                    <p:animEffect filter="fade" transition="in">
                                      <p:cBhvr>
                                        <p:cTn id="66" dur="250"/>
                                        <p:tgtEl>
                                          <p:spTgt spid="899"/>
                                        </p:tgtEl>
                                      </p:cBhvr>
                                    </p:animEffect>
                                  </p:childTnLst>
                                </p:cTn>
                              </p:par>
                            </p:childTnLst>
                          </p:cTn>
                        </p:par>
                        <p:par>
                          <p:cTn id="67" fill="hold">
                            <p:stCondLst>
                              <p:cond delay="750"/>
                            </p:stCondLst>
                            <p:childTnLst>
                              <p:par>
                                <p:cTn id="68" presetClass="entr" nodeType="afterEffect" presetID="10" grpId="16" fill="hold">
                                  <p:stCondLst>
                                    <p:cond delay="0"/>
                                  </p:stCondLst>
                                  <p:iterate type="el" backwards="0">
                                    <p:tmAbs val="0"/>
                                  </p:iterate>
                                  <p:childTnLst>
                                    <p:set>
                                      <p:cBhvr>
                                        <p:cTn id="69" fill="hold"/>
                                        <p:tgtEl>
                                          <p:spTgt spid="904"/>
                                        </p:tgtEl>
                                        <p:attrNameLst>
                                          <p:attrName>style.visibility</p:attrName>
                                        </p:attrNameLst>
                                      </p:cBhvr>
                                      <p:to>
                                        <p:strVal val="visible"/>
                                      </p:to>
                                    </p:set>
                                    <p:animEffect filter="fade" transition="in">
                                      <p:cBhvr>
                                        <p:cTn id="70" dur="250"/>
                                        <p:tgtEl>
                                          <p:spTgt spid="904"/>
                                        </p:tgtEl>
                                      </p:cBhvr>
                                    </p:animEffect>
                                  </p:childTnLst>
                                </p:cTn>
                              </p:par>
                            </p:childTnLst>
                          </p:cTn>
                        </p:par>
                        <p:par>
                          <p:cTn id="71" fill="hold">
                            <p:stCondLst>
                              <p:cond delay="1000"/>
                            </p:stCondLst>
                            <p:childTnLst>
                              <p:par>
                                <p:cTn id="72" presetClass="entr" nodeType="afterEffect" presetID="10" grpId="17" fill="hold">
                                  <p:stCondLst>
                                    <p:cond delay="0"/>
                                  </p:stCondLst>
                                  <p:iterate type="el" backwards="0">
                                    <p:tmAbs val="0"/>
                                  </p:iterate>
                                  <p:childTnLst>
                                    <p:set>
                                      <p:cBhvr>
                                        <p:cTn id="73" fill="hold"/>
                                        <p:tgtEl>
                                          <p:spTgt spid="887"/>
                                        </p:tgtEl>
                                        <p:attrNameLst>
                                          <p:attrName>style.visibility</p:attrName>
                                        </p:attrNameLst>
                                      </p:cBhvr>
                                      <p:to>
                                        <p:strVal val="visible"/>
                                      </p:to>
                                    </p:set>
                                    <p:animEffect filter="fade" transition="in">
                                      <p:cBhvr>
                                        <p:cTn id="74" dur="250"/>
                                        <p:tgtEl>
                                          <p:spTgt spid="887"/>
                                        </p:tgtEl>
                                      </p:cBhvr>
                                    </p:animEffect>
                                  </p:childTnLst>
                                </p:cTn>
                              </p:par>
                            </p:childTnLst>
                          </p:cTn>
                        </p:par>
                        <p:par>
                          <p:cTn id="75" fill="hold">
                            <p:stCondLst>
                              <p:cond delay="1250"/>
                            </p:stCondLst>
                            <p:childTnLst>
                              <p:par>
                                <p:cTn id="76" presetClass="entr" nodeType="afterEffect" presetID="10" grpId="18" fill="hold">
                                  <p:stCondLst>
                                    <p:cond delay="0"/>
                                  </p:stCondLst>
                                  <p:iterate type="el" backwards="0">
                                    <p:tmAbs val="0"/>
                                  </p:iterate>
                                  <p:childTnLst>
                                    <p:set>
                                      <p:cBhvr>
                                        <p:cTn id="77" fill="hold"/>
                                        <p:tgtEl>
                                          <p:spTgt spid="891"/>
                                        </p:tgtEl>
                                        <p:attrNameLst>
                                          <p:attrName>style.visibility</p:attrName>
                                        </p:attrNameLst>
                                      </p:cBhvr>
                                      <p:to>
                                        <p:strVal val="visible"/>
                                      </p:to>
                                    </p:set>
                                    <p:animEffect filter="fade" transition="in">
                                      <p:cBhvr>
                                        <p:cTn id="78" dur="1000"/>
                                        <p:tgtEl>
                                          <p:spTgt spid="891"/>
                                        </p:tgtEl>
                                      </p:cBhvr>
                                    </p:animEffect>
                                  </p:childTnLst>
                                </p:cTn>
                              </p:par>
                            </p:childTnLst>
                          </p:cTn>
                        </p:par>
                      </p:childTnLst>
                    </p:cTn>
                  </p:par>
                  <p:par>
                    <p:cTn id="79" fill="hold">
                      <p:stCondLst>
                        <p:cond delay="indefinite"/>
                      </p:stCondLst>
                      <p:childTnLst>
                        <p:par>
                          <p:cTn id="80" fill="hold">
                            <p:stCondLst>
                              <p:cond delay="0"/>
                            </p:stCondLst>
                            <p:childTnLst>
                              <p:par>
                                <p:cTn id="81" presetClass="entr" nodeType="clickEffect" presetID="10" grpId="19" fill="hold">
                                  <p:stCondLst>
                                    <p:cond delay="0"/>
                                  </p:stCondLst>
                                  <p:iterate type="el" backwards="0">
                                    <p:tmAbs val="0"/>
                                  </p:iterate>
                                  <p:childTnLst>
                                    <p:set>
                                      <p:cBhvr>
                                        <p:cTn id="82" fill="hold"/>
                                        <p:tgtEl>
                                          <p:spTgt spid="896"/>
                                        </p:tgtEl>
                                        <p:attrNameLst>
                                          <p:attrName>style.visibility</p:attrName>
                                        </p:attrNameLst>
                                      </p:cBhvr>
                                      <p:to>
                                        <p:strVal val="visible"/>
                                      </p:to>
                                    </p:set>
                                    <p:animEffect filter="fade" transition="in">
                                      <p:cBhvr>
                                        <p:cTn id="83" dur="250"/>
                                        <p:tgtEl>
                                          <p:spTgt spid="896"/>
                                        </p:tgtEl>
                                      </p:cBhvr>
                                    </p:animEffect>
                                  </p:childTnLst>
                                </p:cTn>
                              </p:par>
                            </p:childTnLst>
                          </p:cTn>
                        </p:par>
                        <p:par>
                          <p:cTn id="84" fill="hold">
                            <p:stCondLst>
                              <p:cond delay="250"/>
                            </p:stCondLst>
                            <p:childTnLst>
                              <p:par>
                                <p:cTn id="85" presetClass="entr" nodeType="afterEffect" presetID="10" grpId="20" fill="hold">
                                  <p:stCondLst>
                                    <p:cond delay="0"/>
                                  </p:stCondLst>
                                  <p:iterate type="el" backwards="0">
                                    <p:tmAbs val="0"/>
                                  </p:iterate>
                                  <p:childTnLst>
                                    <p:set>
                                      <p:cBhvr>
                                        <p:cTn id="86" fill="hold"/>
                                        <p:tgtEl>
                                          <p:spTgt spid="905"/>
                                        </p:tgtEl>
                                        <p:attrNameLst>
                                          <p:attrName>style.visibility</p:attrName>
                                        </p:attrNameLst>
                                      </p:cBhvr>
                                      <p:to>
                                        <p:strVal val="visible"/>
                                      </p:to>
                                    </p:set>
                                    <p:animEffect filter="fade" transition="in">
                                      <p:cBhvr>
                                        <p:cTn id="87" dur="250"/>
                                        <p:tgtEl>
                                          <p:spTgt spid="905"/>
                                        </p:tgtEl>
                                      </p:cBhvr>
                                    </p:animEffect>
                                  </p:childTnLst>
                                </p:cTn>
                              </p:par>
                            </p:childTnLst>
                          </p:cTn>
                        </p:par>
                        <p:par>
                          <p:cTn id="88" fill="hold">
                            <p:stCondLst>
                              <p:cond delay="500"/>
                            </p:stCondLst>
                            <p:childTnLst>
                              <p:par>
                                <p:cTn id="89" presetClass="entr" nodeType="afterEffect" presetID="10" grpId="21" fill="hold">
                                  <p:stCondLst>
                                    <p:cond delay="0"/>
                                  </p:stCondLst>
                                  <p:iterate type="el" backwards="0">
                                    <p:tmAbs val="0"/>
                                  </p:iterate>
                                  <p:childTnLst>
                                    <p:set>
                                      <p:cBhvr>
                                        <p:cTn id="90" fill="hold"/>
                                        <p:tgtEl>
                                          <p:spTgt spid="890"/>
                                        </p:tgtEl>
                                        <p:attrNameLst>
                                          <p:attrName>style.visibility</p:attrName>
                                        </p:attrNameLst>
                                      </p:cBhvr>
                                      <p:to>
                                        <p:strVal val="visible"/>
                                      </p:to>
                                    </p:set>
                                    <p:animEffect filter="fade" transition="in">
                                      <p:cBhvr>
                                        <p:cTn id="91" dur="250"/>
                                        <p:tgtEl>
                                          <p:spTgt spid="89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887" grpId="17"/>
      <p:bldP build="whole" bldLvl="1" animBg="1" rev="0" advAuto="0" spid="893" grpId="3"/>
      <p:bldP build="whole" bldLvl="1" animBg="1" rev="0" advAuto="0" spid="899" grpId="15"/>
      <p:bldP build="whole" bldLvl="1" animBg="1" rev="0" advAuto="0" spid="904" grpId="16"/>
      <p:bldP build="whole" bldLvl="1" animBg="1" rev="0" advAuto="0" spid="881" grpId="7"/>
      <p:bldP build="whole" bldLvl="1" animBg="1" rev="0" advAuto="0" spid="901" grpId="9"/>
      <p:bldP build="whole" bldLvl="1" animBg="1" rev="0" advAuto="0" spid="898" grpId="10"/>
      <p:bldP build="whole" bldLvl="1" animBg="1" rev="0" advAuto="0" spid="900" grpId="6"/>
      <p:bldP build="whole" bldLvl="1" animBg="1" rev="0" advAuto="0" spid="895" grpId="13"/>
      <p:bldP build="whole" bldLvl="1" animBg="1" rev="0" advAuto="0" spid="905" grpId="20"/>
      <p:bldP build="whole" bldLvl="1" animBg="1" rev="0" advAuto="0" spid="884" grpId="12"/>
      <p:bldP build="whole" bldLvl="1" animBg="1" rev="0" advAuto="0" spid="892" grpId="4"/>
      <p:bldP build="whole" bldLvl="1" animBg="1" rev="0" advAuto="0" spid="903" grpId="14"/>
      <p:bldP build="whole" bldLvl="1" animBg="1" rev="0" advAuto="0" spid="891" grpId="18"/>
      <p:bldP build="whole" bldLvl="1" animBg="1" rev="0" advAuto="0" spid="894" grpId="8"/>
      <p:bldP build="whole" bldLvl="1" animBg="1" rev="0" advAuto="0" spid="902" grpId="11"/>
      <p:bldP build="whole" bldLvl="1" animBg="1" rev="0" advAuto="0" spid="871" grpId="1"/>
      <p:bldP build="whole" bldLvl="1" animBg="1" rev="0" advAuto="0" spid="896" grpId="19"/>
      <p:bldP build="whole" bldLvl="1" animBg="1" rev="0" advAuto="0" spid="890" grpId="21"/>
      <p:bldP build="whole" bldLvl="1" animBg="1" rev="0" advAuto="0" spid="897" grpId="5"/>
      <p:bldP build="whole" bldLvl="1" animBg="1" rev="0" advAuto="0" spid="888" grpId="2"/>
    </p:bldLst>
  </p:timing>
</p:sld>
</file>

<file path=ppt/slides/slide6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09" name="Dense vs. Mixture-of-Experts (MoE) Models"/>
          <p:cNvSpPr txBox="1"/>
          <p:nvPr>
            <p:ph type="title"/>
          </p:nvPr>
        </p:nvSpPr>
        <p:spPr>
          <a:prstGeom prst="rect">
            <a:avLst/>
          </a:prstGeom>
        </p:spPr>
        <p:txBody>
          <a:bodyPr>
            <a:normAutofit fontScale="100000" lnSpcReduction="0"/>
          </a:bodyPr>
          <a:lstStyle>
            <a:lvl1pPr defTabSz="649009">
              <a:defRPr sz="11850"/>
            </a:lvl1pPr>
          </a:lstStyle>
          <a:p>
            <a:pPr/>
            <a:r>
              <a:t>Dense vs. Mixture-of-Experts (MoE) Models</a:t>
            </a:r>
          </a:p>
        </p:txBody>
      </p:sp>
    </p:spTree>
  </p:cSld>
  <p:clrMapOvr>
    <a:masterClrMapping/>
  </p:clrMapOvr>
  <p:transition xmlns:p14="http://schemas.microsoft.com/office/powerpoint/2010/main" spd="med" advClick="1"/>
</p:sld>
</file>

<file path=ppt/slides/slide6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13" name="Dense Models…"/>
          <p:cNvSpPr txBox="1"/>
          <p:nvPr>
            <p:ph type="body" idx="1"/>
          </p:nvPr>
        </p:nvSpPr>
        <p:spPr>
          <a:xfrm>
            <a:off x="1468750" y="3554015"/>
            <a:ext cx="21446500" cy="9122595"/>
          </a:xfrm>
          <a:prstGeom prst="rect">
            <a:avLst/>
          </a:prstGeom>
        </p:spPr>
        <p:txBody>
          <a:bodyPr anchor="t"/>
          <a:lstStyle/>
          <a:p>
            <a:pPr marL="0" indent="0">
              <a:spcBef>
                <a:spcPts val="0"/>
              </a:spcBef>
              <a:buSzTx/>
              <a:buNone/>
              <a:defRPr b="1" sz="6500"/>
            </a:pPr>
            <a:r>
              <a:t>Dense Models</a:t>
            </a:r>
          </a:p>
          <a:p>
            <a:pPr marL="0" indent="0">
              <a:spcBef>
                <a:spcPts val="0"/>
              </a:spcBef>
              <a:buSzTx/>
              <a:buNone/>
              <a:defRPr sz="6500"/>
            </a:pPr>
            <a:r>
              <a:t>Fire 100% of the parameters on every forward pass (e.g., Gemma, Llama dense variants).</a:t>
            </a:r>
            <a:br/>
          </a:p>
          <a:p>
            <a:pPr marL="0" indent="0">
              <a:spcBef>
                <a:spcPts val="0"/>
              </a:spcBef>
              <a:buSzTx/>
              <a:buNone/>
              <a:defRPr b="1" sz="6500"/>
            </a:pPr>
            <a:r>
              <a:t>MoE (Mixture-of-Experts) Models</a:t>
            </a:r>
          </a:p>
          <a:p>
            <a:pPr marL="0" indent="0">
              <a:spcBef>
                <a:spcPts val="0"/>
              </a:spcBef>
              <a:buSzTx/>
              <a:buNone/>
              <a:defRPr sz="6500"/>
            </a:pPr>
            <a:r>
              <a:t>Fire only a fraction of the total parameters per token (e.g., a 30B model might only activate 3B parameters per token, like Nemotron 3.5 Lightning or Qwen3 MoE).</a:t>
            </a:r>
          </a:p>
        </p:txBody>
      </p:sp>
      <p:sp>
        <p:nvSpPr>
          <p:cNvPr id="914" name="Dense vs. Mixture-of-Experts (MoE) Models"/>
          <p:cNvSpPr txBox="1"/>
          <p:nvPr>
            <p:ph type="title"/>
          </p:nvPr>
        </p:nvSpPr>
        <p:spPr>
          <a:prstGeom prst="rect">
            <a:avLst/>
          </a:prstGeom>
        </p:spPr>
        <p:txBody>
          <a:bodyPr/>
          <a:lstStyle/>
          <a:p>
            <a:pPr/>
            <a:r>
              <a:t>Dense vs. Mixture-of-Experts (MoE) Models</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913">
                                            <p:bg/>
                                          </p:spTgt>
                                        </p:tgtEl>
                                        <p:attrNameLst>
                                          <p:attrName>style.visibility</p:attrName>
                                        </p:attrNameLst>
                                      </p:cBhvr>
                                      <p:to>
                                        <p:strVal val="visible"/>
                                      </p:to>
                                    </p:set>
                                    <p:animEffect filter="fade" transition="in">
                                      <p:cBhvr>
                                        <p:cTn id="7" dur="250"/>
                                        <p:tgtEl>
                                          <p:spTgt spid="913">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913">
                                            <p:txEl>
                                              <p:pRg st="0" end="0"/>
                                            </p:txEl>
                                          </p:spTgt>
                                        </p:tgtEl>
                                        <p:attrNameLst>
                                          <p:attrName>style.visibility</p:attrName>
                                        </p:attrNameLst>
                                      </p:cBhvr>
                                      <p:to>
                                        <p:strVal val="visible"/>
                                      </p:to>
                                    </p:set>
                                    <p:animEffect filter="fade" transition="in">
                                      <p:cBhvr>
                                        <p:cTn id="10" dur="250"/>
                                        <p:tgtEl>
                                          <p:spTgt spid="913">
                                            <p:txEl>
                                              <p:pRg st="0" end="0"/>
                                            </p:txEl>
                                          </p:spTgt>
                                        </p:tgtEl>
                                      </p:cBhvr>
                                    </p:animEffect>
                                  </p:childTnLst>
                                </p:cTn>
                              </p:par>
                            </p:childTnLst>
                          </p:cTn>
                        </p:par>
                        <p:par>
                          <p:cTn id="11" fill="hold">
                            <p:stCondLst>
                              <p:cond delay="250"/>
                            </p:stCondLst>
                            <p:childTnLst>
                              <p:par>
                                <p:cTn id="12" presetClass="entr" nodeType="afterEffect" presetID="10" grpId="1" fill="hold">
                                  <p:stCondLst>
                                    <p:cond delay="0"/>
                                  </p:stCondLst>
                                  <p:iterate type="el" backwards="0">
                                    <p:tmAbs val="0"/>
                                  </p:iterate>
                                  <p:childTnLst>
                                    <p:set>
                                      <p:cBhvr>
                                        <p:cTn id="13" fill="hold"/>
                                        <p:tgtEl>
                                          <p:spTgt spid="913">
                                            <p:txEl>
                                              <p:pRg st="1" end="1"/>
                                            </p:txEl>
                                          </p:spTgt>
                                        </p:tgtEl>
                                        <p:attrNameLst>
                                          <p:attrName>style.visibility</p:attrName>
                                        </p:attrNameLst>
                                      </p:cBhvr>
                                      <p:to>
                                        <p:strVal val="visible"/>
                                      </p:to>
                                    </p:set>
                                    <p:animEffect filter="fade" transition="in">
                                      <p:cBhvr>
                                        <p:cTn id="14" dur="250"/>
                                        <p:tgtEl>
                                          <p:spTgt spid="91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Class="entr" nodeType="clickEffect" presetID="10" grpId="1" fill="hold">
                                  <p:stCondLst>
                                    <p:cond delay="0"/>
                                  </p:stCondLst>
                                  <p:iterate type="el" backwards="0">
                                    <p:tmAbs val="0"/>
                                  </p:iterate>
                                  <p:childTnLst>
                                    <p:set>
                                      <p:cBhvr>
                                        <p:cTn id="18" fill="hold"/>
                                        <p:tgtEl>
                                          <p:spTgt spid="913">
                                            <p:txEl>
                                              <p:pRg st="2" end="2"/>
                                            </p:txEl>
                                          </p:spTgt>
                                        </p:tgtEl>
                                        <p:attrNameLst>
                                          <p:attrName>style.visibility</p:attrName>
                                        </p:attrNameLst>
                                      </p:cBhvr>
                                      <p:to>
                                        <p:strVal val="visible"/>
                                      </p:to>
                                    </p:set>
                                    <p:animEffect filter="fade" transition="in">
                                      <p:cBhvr>
                                        <p:cTn id="19" dur="250"/>
                                        <p:tgtEl>
                                          <p:spTgt spid="913">
                                            <p:txEl>
                                              <p:pRg st="2" end="2"/>
                                            </p:txEl>
                                          </p:spTgt>
                                        </p:tgtEl>
                                      </p:cBhvr>
                                    </p:animEffect>
                                  </p:childTnLst>
                                </p:cTn>
                              </p:par>
                            </p:childTnLst>
                          </p:cTn>
                        </p:par>
                        <p:par>
                          <p:cTn id="20" fill="hold">
                            <p:stCondLst>
                              <p:cond delay="250"/>
                            </p:stCondLst>
                            <p:childTnLst>
                              <p:par>
                                <p:cTn id="21" presetClass="entr" nodeType="afterEffect" presetID="10" grpId="1" fill="hold">
                                  <p:stCondLst>
                                    <p:cond delay="0"/>
                                  </p:stCondLst>
                                  <p:iterate type="el" backwards="0">
                                    <p:tmAbs val="0"/>
                                  </p:iterate>
                                  <p:childTnLst>
                                    <p:set>
                                      <p:cBhvr>
                                        <p:cTn id="22" fill="hold"/>
                                        <p:tgtEl>
                                          <p:spTgt spid="913">
                                            <p:txEl>
                                              <p:pRg st="3" end="3"/>
                                            </p:txEl>
                                          </p:spTgt>
                                        </p:tgtEl>
                                        <p:attrNameLst>
                                          <p:attrName>style.visibility</p:attrName>
                                        </p:attrNameLst>
                                      </p:cBhvr>
                                      <p:to>
                                        <p:strVal val="visible"/>
                                      </p:to>
                                    </p:set>
                                    <p:animEffect filter="fade" transition="in">
                                      <p:cBhvr>
                                        <p:cTn id="23" dur="250"/>
                                        <p:tgtEl>
                                          <p:spTgt spid="913">
                                            <p:txEl>
                                              <p:pRg st="3" end="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p" bldLvl="1" animBg="1" rev="0" advAuto="0" spid="913" grpId="1"/>
    </p:bldLst>
  </p:timing>
</p:sld>
</file>

<file path=ppt/slides/slide6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18" name="Quantization"/>
          <p:cNvSpPr txBox="1"/>
          <p:nvPr>
            <p:ph type="title"/>
          </p:nvPr>
        </p:nvSpPr>
        <p:spPr>
          <a:prstGeom prst="rect">
            <a:avLst/>
          </a:prstGeom>
        </p:spPr>
        <p:txBody>
          <a:bodyPr>
            <a:normAutofit fontScale="100000" lnSpcReduction="0"/>
          </a:bodyPr>
          <a:lstStyle>
            <a:lvl1pPr>
              <a:defRPr sz="15000"/>
            </a:lvl1pPr>
          </a:lstStyle>
          <a:p>
            <a:pPr/>
            <a:r>
              <a:t>Quantization</a:t>
            </a:r>
          </a:p>
        </p:txBody>
      </p:sp>
    </p:spTree>
  </p:cSld>
  <p:clrMapOvr>
    <a:masterClrMapping/>
  </p:clrMapOvr>
  <p:transition xmlns:p14="http://schemas.microsoft.com/office/powerpoint/2010/main" spd="med" advClick="1"/>
</p:sld>
</file>

<file path=ppt/slides/slide6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22" name="The process of shrinking the numerical precision of the weights (e.g., converting 16-bit floats down to 4-bit integers or 3-bit &quot;I-quants&quot;) so the massive model fits into consumer VRAM or system memory."/>
          <p:cNvSpPr txBox="1"/>
          <p:nvPr>
            <p:ph type="body" idx="1"/>
          </p:nvPr>
        </p:nvSpPr>
        <p:spPr>
          <a:xfrm>
            <a:off x="1468750" y="3554015"/>
            <a:ext cx="21446500" cy="9122595"/>
          </a:xfrm>
          <a:prstGeom prst="rect">
            <a:avLst/>
          </a:prstGeom>
        </p:spPr>
        <p:txBody>
          <a:bodyPr anchor="t"/>
          <a:lstStyle>
            <a:lvl1pPr marL="0" indent="0">
              <a:spcBef>
                <a:spcPts val="0"/>
              </a:spcBef>
              <a:buSzTx/>
              <a:buNone/>
              <a:defRPr sz="6500"/>
            </a:lvl1pPr>
          </a:lstStyle>
          <a:p>
            <a:pPr/>
            <a:r>
              <a:t>The process of shrinking the numerical precision of the weights (e.g., converting 16-bit floats down to 4-bit integers or 3-bit "I-quants") so the massive model fits into consumer VRAM or system memory.</a:t>
            </a:r>
          </a:p>
        </p:txBody>
      </p:sp>
      <p:sp>
        <p:nvSpPr>
          <p:cNvPr id="923" name="Quantization"/>
          <p:cNvSpPr txBox="1"/>
          <p:nvPr>
            <p:ph type="title"/>
          </p:nvPr>
        </p:nvSpPr>
        <p:spPr>
          <a:prstGeom prst="rect">
            <a:avLst/>
          </a:prstGeom>
        </p:spPr>
        <p:txBody>
          <a:bodyPr/>
          <a:lstStyle/>
          <a:p>
            <a:pPr/>
            <a:r>
              <a:t>Quantization</a:t>
            </a:r>
          </a:p>
        </p:txBody>
      </p:sp>
      <p:sp>
        <p:nvSpPr>
          <p:cNvPr id="924" name="32-bit floating point"/>
          <p:cNvSpPr/>
          <p:nvPr/>
        </p:nvSpPr>
        <p:spPr>
          <a:xfrm>
            <a:off x="1419132" y="7429723"/>
            <a:ext cx="20320001" cy="1270001"/>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32-bit floating point</a:t>
            </a:r>
          </a:p>
        </p:txBody>
      </p:sp>
      <p:sp>
        <p:nvSpPr>
          <p:cNvPr id="925" name="8-bit"/>
          <p:cNvSpPr/>
          <p:nvPr/>
        </p:nvSpPr>
        <p:spPr>
          <a:xfrm>
            <a:off x="1419132" y="8862597"/>
            <a:ext cx="5080001" cy="1270001"/>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8-bit</a:t>
            </a:r>
          </a:p>
        </p:txBody>
      </p:sp>
      <p:sp>
        <p:nvSpPr>
          <p:cNvPr id="926" name="4-bit"/>
          <p:cNvSpPr/>
          <p:nvPr/>
        </p:nvSpPr>
        <p:spPr>
          <a:xfrm>
            <a:off x="1419132" y="10295471"/>
            <a:ext cx="2540001" cy="1270001"/>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4-bit</a:t>
            </a:r>
          </a:p>
        </p:txBody>
      </p:sp>
      <p:sp>
        <p:nvSpPr>
          <p:cNvPr id="927" name="2-bit"/>
          <p:cNvSpPr/>
          <p:nvPr/>
        </p:nvSpPr>
        <p:spPr>
          <a:xfrm>
            <a:off x="1419132" y="11728345"/>
            <a:ext cx="1270001" cy="1270001"/>
          </a:xfrm>
          <a:prstGeom prst="roundRect">
            <a:avLst>
              <a:gd name="adj" fmla="val 1500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defTabSz="624363">
              <a:defRPr sz="3800"/>
            </a:lvl1pPr>
          </a:lstStyle>
          <a:p>
            <a:pPr/>
            <a:r>
              <a:t>2-bit</a:t>
            </a:r>
          </a:p>
        </p:txBody>
      </p:sp>
      <p:sp>
        <p:nvSpPr>
          <p:cNvPr id="928" name="FP32"/>
          <p:cNvSpPr txBox="1"/>
          <p:nvPr/>
        </p:nvSpPr>
        <p:spPr>
          <a:xfrm>
            <a:off x="22129123" y="7624985"/>
            <a:ext cx="176212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FP32</a:t>
            </a:r>
          </a:p>
        </p:txBody>
      </p:sp>
      <p:sp>
        <p:nvSpPr>
          <p:cNvPr id="929" name="INT8 (Q8)"/>
          <p:cNvSpPr txBox="1"/>
          <p:nvPr/>
        </p:nvSpPr>
        <p:spPr>
          <a:xfrm>
            <a:off x="20643563" y="9057859"/>
            <a:ext cx="324929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INT8 (Q8)</a:t>
            </a:r>
          </a:p>
        </p:txBody>
      </p:sp>
      <p:sp>
        <p:nvSpPr>
          <p:cNvPr id="930" name="INT4 (Q4)"/>
          <p:cNvSpPr txBox="1"/>
          <p:nvPr/>
        </p:nvSpPr>
        <p:spPr>
          <a:xfrm>
            <a:off x="20643563" y="10490734"/>
            <a:ext cx="324929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INT4 (Q4)</a:t>
            </a:r>
          </a:p>
        </p:txBody>
      </p:sp>
      <p:sp>
        <p:nvSpPr>
          <p:cNvPr id="931" name="INT2 (Q2)"/>
          <p:cNvSpPr txBox="1"/>
          <p:nvPr/>
        </p:nvSpPr>
        <p:spPr>
          <a:xfrm>
            <a:off x="20643563" y="11923607"/>
            <a:ext cx="324929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INT2 (Q2)</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924"/>
                                        </p:tgtEl>
                                        <p:attrNameLst>
                                          <p:attrName>style.visibility</p:attrName>
                                        </p:attrNameLst>
                                      </p:cBhvr>
                                      <p:to>
                                        <p:strVal val="visible"/>
                                      </p:to>
                                    </p:set>
                                    <p:animEffect filter="fade" transition="in">
                                      <p:cBhvr>
                                        <p:cTn id="7" dur="250"/>
                                        <p:tgtEl>
                                          <p:spTgt spid="924"/>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925"/>
                                        </p:tgtEl>
                                        <p:attrNameLst>
                                          <p:attrName>style.visibility</p:attrName>
                                        </p:attrNameLst>
                                      </p:cBhvr>
                                      <p:to>
                                        <p:strVal val="visible"/>
                                      </p:to>
                                    </p:set>
                                    <p:animEffect filter="fade" transition="in">
                                      <p:cBhvr>
                                        <p:cTn id="12" dur="250"/>
                                        <p:tgtEl>
                                          <p:spTgt spid="925"/>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ID="10" grpId="3" fill="hold">
                                  <p:stCondLst>
                                    <p:cond delay="0"/>
                                  </p:stCondLst>
                                  <p:iterate type="el" backwards="0">
                                    <p:tmAbs val="0"/>
                                  </p:iterate>
                                  <p:childTnLst>
                                    <p:set>
                                      <p:cBhvr>
                                        <p:cTn id="16" fill="hold"/>
                                        <p:tgtEl>
                                          <p:spTgt spid="926"/>
                                        </p:tgtEl>
                                        <p:attrNameLst>
                                          <p:attrName>style.visibility</p:attrName>
                                        </p:attrNameLst>
                                      </p:cBhvr>
                                      <p:to>
                                        <p:strVal val="visible"/>
                                      </p:to>
                                    </p:set>
                                    <p:animEffect filter="fade" transition="in">
                                      <p:cBhvr>
                                        <p:cTn id="17" dur="250"/>
                                        <p:tgtEl>
                                          <p:spTgt spid="926"/>
                                        </p:tgtEl>
                                      </p:cBhvr>
                                    </p:animEffect>
                                  </p:childTnLst>
                                </p:cTn>
                              </p:par>
                            </p:childTnLst>
                          </p:cTn>
                        </p:par>
                      </p:childTnLst>
                    </p:cTn>
                  </p:par>
                  <p:par>
                    <p:cTn id="18" fill="hold">
                      <p:stCondLst>
                        <p:cond delay="indefinite"/>
                      </p:stCondLst>
                      <p:childTnLst>
                        <p:par>
                          <p:cTn id="19" fill="hold">
                            <p:stCondLst>
                              <p:cond delay="0"/>
                            </p:stCondLst>
                            <p:childTnLst>
                              <p:par>
                                <p:cTn id="20" presetClass="entr" nodeType="clickEffect" presetID="10" grpId="4" fill="hold">
                                  <p:stCondLst>
                                    <p:cond delay="0"/>
                                  </p:stCondLst>
                                  <p:iterate type="el" backwards="0">
                                    <p:tmAbs val="0"/>
                                  </p:iterate>
                                  <p:childTnLst>
                                    <p:set>
                                      <p:cBhvr>
                                        <p:cTn id="21" fill="hold"/>
                                        <p:tgtEl>
                                          <p:spTgt spid="927"/>
                                        </p:tgtEl>
                                        <p:attrNameLst>
                                          <p:attrName>style.visibility</p:attrName>
                                        </p:attrNameLst>
                                      </p:cBhvr>
                                      <p:to>
                                        <p:strVal val="visible"/>
                                      </p:to>
                                    </p:set>
                                    <p:animEffect filter="fade" transition="in">
                                      <p:cBhvr>
                                        <p:cTn id="22" dur="250"/>
                                        <p:tgtEl>
                                          <p:spTgt spid="927"/>
                                        </p:tgtEl>
                                      </p:cBhvr>
                                    </p:animEffect>
                                  </p:childTnLst>
                                </p:cTn>
                              </p:par>
                            </p:childTnLst>
                          </p:cTn>
                        </p:par>
                      </p:childTnLst>
                    </p:cTn>
                  </p:par>
                  <p:par>
                    <p:cTn id="23" fill="hold">
                      <p:stCondLst>
                        <p:cond delay="indefinite"/>
                      </p:stCondLst>
                      <p:childTnLst>
                        <p:par>
                          <p:cTn id="24" fill="hold">
                            <p:stCondLst>
                              <p:cond delay="0"/>
                            </p:stCondLst>
                            <p:childTnLst>
                              <p:par>
                                <p:cTn id="25" presetClass="entr" nodeType="clickEffect" presetSubtype="16" presetID="23" grpId="5" fill="hold">
                                  <p:stCondLst>
                                    <p:cond delay="0"/>
                                  </p:stCondLst>
                                  <p:iterate type="el" backwards="0">
                                    <p:tmAbs val="0"/>
                                  </p:iterate>
                                  <p:childTnLst>
                                    <p:set>
                                      <p:cBhvr>
                                        <p:cTn id="26" fill="hold"/>
                                        <p:tgtEl>
                                          <p:spTgt spid="928"/>
                                        </p:tgtEl>
                                        <p:attrNameLst>
                                          <p:attrName>style.visibility</p:attrName>
                                        </p:attrNameLst>
                                      </p:cBhvr>
                                      <p:to>
                                        <p:strVal val="visible"/>
                                      </p:to>
                                    </p:set>
                                    <p:anim calcmode="lin" valueType="num">
                                      <p:cBhvr>
                                        <p:cTn id="27" dur="250" fill="hold"/>
                                        <p:tgtEl>
                                          <p:spTgt spid="928"/>
                                        </p:tgtEl>
                                        <p:attrNameLst>
                                          <p:attrName>ppt_w</p:attrName>
                                        </p:attrNameLst>
                                      </p:cBhvr>
                                      <p:tavLst>
                                        <p:tav tm="0">
                                          <p:val>
                                            <p:fltVal val="0"/>
                                          </p:val>
                                        </p:tav>
                                        <p:tav tm="100000">
                                          <p:val>
                                            <p:strVal val="#ppt_w"/>
                                          </p:val>
                                        </p:tav>
                                      </p:tavLst>
                                    </p:anim>
                                    <p:anim calcmode="lin" valueType="num">
                                      <p:cBhvr>
                                        <p:cTn id="28" dur="250" fill="hold"/>
                                        <p:tgtEl>
                                          <p:spTgt spid="928"/>
                                        </p:tgtEl>
                                        <p:attrNameLst>
                                          <p:attrName>ppt_h</p:attrName>
                                        </p:attrNameLst>
                                      </p:cBhvr>
                                      <p:tavLst>
                                        <p:tav tm="0">
                                          <p:val>
                                            <p:fltVal val="0"/>
                                          </p:val>
                                        </p:tav>
                                        <p:tav tm="100000">
                                          <p:val>
                                            <p:strVal val="#ppt_h"/>
                                          </p:val>
                                        </p:tav>
                                      </p:tavLst>
                                    </p:anim>
                                  </p:childTnLst>
                                </p:cTn>
                              </p:par>
                            </p:childTnLst>
                          </p:cTn>
                        </p:par>
                        <p:par>
                          <p:cTn id="29" fill="hold">
                            <p:stCondLst>
                              <p:cond delay="250"/>
                            </p:stCondLst>
                            <p:childTnLst>
                              <p:par>
                                <p:cTn id="30" presetClass="entr" nodeType="afterEffect" presetSubtype="16" presetID="23" grpId="6" fill="hold">
                                  <p:stCondLst>
                                    <p:cond delay="0"/>
                                  </p:stCondLst>
                                  <p:iterate type="el" backwards="0">
                                    <p:tmAbs val="0"/>
                                  </p:iterate>
                                  <p:childTnLst>
                                    <p:set>
                                      <p:cBhvr>
                                        <p:cTn id="31" fill="hold"/>
                                        <p:tgtEl>
                                          <p:spTgt spid="929"/>
                                        </p:tgtEl>
                                        <p:attrNameLst>
                                          <p:attrName>style.visibility</p:attrName>
                                        </p:attrNameLst>
                                      </p:cBhvr>
                                      <p:to>
                                        <p:strVal val="visible"/>
                                      </p:to>
                                    </p:set>
                                    <p:anim calcmode="lin" valueType="num">
                                      <p:cBhvr>
                                        <p:cTn id="32" dur="250" fill="hold"/>
                                        <p:tgtEl>
                                          <p:spTgt spid="929"/>
                                        </p:tgtEl>
                                        <p:attrNameLst>
                                          <p:attrName>ppt_w</p:attrName>
                                        </p:attrNameLst>
                                      </p:cBhvr>
                                      <p:tavLst>
                                        <p:tav tm="0">
                                          <p:val>
                                            <p:fltVal val="0"/>
                                          </p:val>
                                        </p:tav>
                                        <p:tav tm="100000">
                                          <p:val>
                                            <p:strVal val="#ppt_w"/>
                                          </p:val>
                                        </p:tav>
                                      </p:tavLst>
                                    </p:anim>
                                    <p:anim calcmode="lin" valueType="num">
                                      <p:cBhvr>
                                        <p:cTn id="33" dur="250" fill="hold"/>
                                        <p:tgtEl>
                                          <p:spTgt spid="929"/>
                                        </p:tgtEl>
                                        <p:attrNameLst>
                                          <p:attrName>ppt_h</p:attrName>
                                        </p:attrNameLst>
                                      </p:cBhvr>
                                      <p:tavLst>
                                        <p:tav tm="0">
                                          <p:val>
                                            <p:fltVal val="0"/>
                                          </p:val>
                                        </p:tav>
                                        <p:tav tm="100000">
                                          <p:val>
                                            <p:strVal val="#ppt_h"/>
                                          </p:val>
                                        </p:tav>
                                      </p:tavLst>
                                    </p:anim>
                                  </p:childTnLst>
                                </p:cTn>
                              </p:par>
                            </p:childTnLst>
                          </p:cTn>
                        </p:par>
                        <p:par>
                          <p:cTn id="34" fill="hold">
                            <p:stCondLst>
                              <p:cond delay="500"/>
                            </p:stCondLst>
                            <p:childTnLst>
                              <p:par>
                                <p:cTn id="35" presetClass="entr" nodeType="afterEffect" presetSubtype="16" presetID="23" grpId="7" fill="hold">
                                  <p:stCondLst>
                                    <p:cond delay="0"/>
                                  </p:stCondLst>
                                  <p:iterate type="el" backwards="0">
                                    <p:tmAbs val="0"/>
                                  </p:iterate>
                                  <p:childTnLst>
                                    <p:set>
                                      <p:cBhvr>
                                        <p:cTn id="36" fill="hold"/>
                                        <p:tgtEl>
                                          <p:spTgt spid="930"/>
                                        </p:tgtEl>
                                        <p:attrNameLst>
                                          <p:attrName>style.visibility</p:attrName>
                                        </p:attrNameLst>
                                      </p:cBhvr>
                                      <p:to>
                                        <p:strVal val="visible"/>
                                      </p:to>
                                    </p:set>
                                    <p:anim calcmode="lin" valueType="num">
                                      <p:cBhvr>
                                        <p:cTn id="37" dur="250" fill="hold"/>
                                        <p:tgtEl>
                                          <p:spTgt spid="930"/>
                                        </p:tgtEl>
                                        <p:attrNameLst>
                                          <p:attrName>ppt_w</p:attrName>
                                        </p:attrNameLst>
                                      </p:cBhvr>
                                      <p:tavLst>
                                        <p:tav tm="0">
                                          <p:val>
                                            <p:fltVal val="0"/>
                                          </p:val>
                                        </p:tav>
                                        <p:tav tm="100000">
                                          <p:val>
                                            <p:strVal val="#ppt_w"/>
                                          </p:val>
                                        </p:tav>
                                      </p:tavLst>
                                    </p:anim>
                                    <p:anim calcmode="lin" valueType="num">
                                      <p:cBhvr>
                                        <p:cTn id="38" dur="250" fill="hold"/>
                                        <p:tgtEl>
                                          <p:spTgt spid="930"/>
                                        </p:tgtEl>
                                        <p:attrNameLst>
                                          <p:attrName>ppt_h</p:attrName>
                                        </p:attrNameLst>
                                      </p:cBhvr>
                                      <p:tavLst>
                                        <p:tav tm="0">
                                          <p:val>
                                            <p:fltVal val="0"/>
                                          </p:val>
                                        </p:tav>
                                        <p:tav tm="100000">
                                          <p:val>
                                            <p:strVal val="#ppt_h"/>
                                          </p:val>
                                        </p:tav>
                                      </p:tavLst>
                                    </p:anim>
                                  </p:childTnLst>
                                </p:cTn>
                              </p:par>
                            </p:childTnLst>
                          </p:cTn>
                        </p:par>
                        <p:par>
                          <p:cTn id="39" fill="hold">
                            <p:stCondLst>
                              <p:cond delay="750"/>
                            </p:stCondLst>
                            <p:childTnLst>
                              <p:par>
                                <p:cTn id="40" presetClass="entr" nodeType="afterEffect" presetSubtype="16" presetID="23" grpId="8" fill="hold">
                                  <p:stCondLst>
                                    <p:cond delay="0"/>
                                  </p:stCondLst>
                                  <p:iterate type="el" backwards="0">
                                    <p:tmAbs val="0"/>
                                  </p:iterate>
                                  <p:childTnLst>
                                    <p:set>
                                      <p:cBhvr>
                                        <p:cTn id="41" fill="hold"/>
                                        <p:tgtEl>
                                          <p:spTgt spid="931"/>
                                        </p:tgtEl>
                                        <p:attrNameLst>
                                          <p:attrName>style.visibility</p:attrName>
                                        </p:attrNameLst>
                                      </p:cBhvr>
                                      <p:to>
                                        <p:strVal val="visible"/>
                                      </p:to>
                                    </p:set>
                                    <p:anim calcmode="lin" valueType="num">
                                      <p:cBhvr>
                                        <p:cTn id="42" dur="250" fill="hold"/>
                                        <p:tgtEl>
                                          <p:spTgt spid="931"/>
                                        </p:tgtEl>
                                        <p:attrNameLst>
                                          <p:attrName>ppt_w</p:attrName>
                                        </p:attrNameLst>
                                      </p:cBhvr>
                                      <p:tavLst>
                                        <p:tav tm="0">
                                          <p:val>
                                            <p:fltVal val="0"/>
                                          </p:val>
                                        </p:tav>
                                        <p:tav tm="100000">
                                          <p:val>
                                            <p:strVal val="#ppt_w"/>
                                          </p:val>
                                        </p:tav>
                                      </p:tavLst>
                                    </p:anim>
                                    <p:anim calcmode="lin" valueType="num">
                                      <p:cBhvr>
                                        <p:cTn id="43" dur="250" fill="hold"/>
                                        <p:tgtEl>
                                          <p:spTgt spid="93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930" grpId="7"/>
      <p:bldP build="whole" bldLvl="1" animBg="1" rev="0" advAuto="0" spid="924" grpId="1"/>
      <p:bldP build="whole" bldLvl="1" animBg="1" rev="0" advAuto="0" spid="927" grpId="4"/>
      <p:bldP build="whole" bldLvl="1" animBg="1" rev="0" advAuto="0" spid="925" grpId="2"/>
      <p:bldP build="whole" bldLvl="1" animBg="1" rev="0" advAuto="0" spid="926" grpId="3"/>
      <p:bldP build="whole" bldLvl="1" animBg="1" rev="0" advAuto="0" spid="928" grpId="5"/>
      <p:bldP build="whole" bldLvl="1" animBg="1" rev="0" advAuto="0" spid="931" grpId="8"/>
      <p:bldP build="whole" bldLvl="1" animBg="1" rev="0" advAuto="0" spid="929" grpId="6"/>
    </p:bldLst>
  </p:timing>
</p:sld>
</file>

<file path=ppt/slides/slide6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35" name="How the Pieces Fit Together"/>
          <p:cNvSpPr txBox="1"/>
          <p:nvPr>
            <p:ph type="title"/>
          </p:nvPr>
        </p:nvSpPr>
        <p:spPr>
          <a:prstGeom prst="rect">
            <a:avLst/>
          </a:prstGeom>
        </p:spPr>
        <p:txBody>
          <a:bodyPr/>
          <a:lstStyle/>
          <a:p>
            <a:pPr/>
            <a:r>
              <a:t>How the Pieces Fit Together</a:t>
            </a:r>
          </a:p>
        </p:txBody>
      </p:sp>
      <p:sp>
        <p:nvSpPr>
          <p:cNvPr id="936" name="vRAM"/>
          <p:cNvSpPr/>
          <p:nvPr/>
        </p:nvSpPr>
        <p:spPr>
          <a:xfrm>
            <a:off x="371350" y="3594930"/>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vRAM</a:t>
            </a:r>
          </a:p>
        </p:txBody>
      </p:sp>
      <p:sp>
        <p:nvSpPr>
          <p:cNvPr id="937" name="Context…"/>
          <p:cNvSpPr/>
          <p:nvPr/>
        </p:nvSpPr>
        <p:spPr>
          <a:xfrm>
            <a:off x="6565989" y="3664984"/>
            <a:ext cx="2112084" cy="1580510"/>
          </a:xfrm>
          <a:prstGeom prst="roundRect">
            <a:avLst>
              <a:gd name="adj" fmla="val 21073"/>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p>
            <a:pPr defTabSz="550425">
              <a:defRPr sz="3350"/>
            </a:pPr>
            <a:r>
              <a:t>Context</a:t>
            </a:r>
          </a:p>
          <a:p>
            <a:pPr defTabSz="550425">
              <a:defRPr sz="3350"/>
            </a:pPr>
            <a:r>
              <a:t>Window</a:t>
            </a:r>
          </a:p>
        </p:txBody>
      </p:sp>
      <p:sp>
        <p:nvSpPr>
          <p:cNvPr id="938" name="KV Cache"/>
          <p:cNvSpPr/>
          <p:nvPr/>
        </p:nvSpPr>
        <p:spPr>
          <a:xfrm>
            <a:off x="8666894" y="3631258"/>
            <a:ext cx="3193906" cy="1647962"/>
          </a:xfrm>
          <a:prstGeom prst="roundRect">
            <a:avLst>
              <a:gd name="adj" fmla="val 17662"/>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KV Cache</a:t>
            </a:r>
          </a:p>
        </p:txBody>
      </p:sp>
      <p:sp>
        <p:nvSpPr>
          <p:cNvPr id="939" name="inference library/engine…"/>
          <p:cNvSpPr/>
          <p:nvPr/>
        </p:nvSpPr>
        <p:spPr>
          <a:xfrm>
            <a:off x="316676" y="7286591"/>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p>
            <a:pPr defTabSz="805100">
              <a:defRPr sz="4900"/>
            </a:pPr>
            <a:r>
              <a:t>inference library/engine</a:t>
            </a:r>
          </a:p>
          <a:p>
            <a:pPr defTabSz="805100">
              <a:defRPr sz="4900"/>
            </a:pPr>
            <a:r>
              <a:t>&lt;FQDN/IP&gt;:&lt;port&gt;</a:t>
            </a:r>
          </a:p>
        </p:txBody>
      </p:sp>
      <p:sp>
        <p:nvSpPr>
          <p:cNvPr id="940" name="GPU"/>
          <p:cNvSpPr/>
          <p:nvPr/>
        </p:nvSpPr>
        <p:spPr>
          <a:xfrm>
            <a:off x="2650071"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GPU</a:t>
            </a:r>
          </a:p>
        </p:txBody>
      </p:sp>
      <p:sp>
        <p:nvSpPr>
          <p:cNvPr id="941" name="RAM"/>
          <p:cNvSpPr/>
          <p:nvPr/>
        </p:nvSpPr>
        <p:spPr>
          <a:xfrm>
            <a:off x="12504856" y="3594929"/>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RAM</a:t>
            </a:r>
          </a:p>
        </p:txBody>
      </p:sp>
      <p:sp>
        <p:nvSpPr>
          <p:cNvPr id="942" name="CPU"/>
          <p:cNvSpPr/>
          <p:nvPr/>
        </p:nvSpPr>
        <p:spPr>
          <a:xfrm>
            <a:off x="14783578"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CPU</a:t>
            </a:r>
          </a:p>
        </p:txBody>
      </p:sp>
      <p:sp>
        <p:nvSpPr>
          <p:cNvPr id="943" name="harness"/>
          <p:cNvSpPr/>
          <p:nvPr/>
        </p:nvSpPr>
        <p:spPr>
          <a:xfrm>
            <a:off x="316676" y="11024063"/>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lvl1pPr>
              <a:defRPr sz="5000"/>
            </a:lvl1pPr>
          </a:lstStyle>
          <a:p>
            <a:pPr/>
            <a:r>
              <a:t>harness</a:t>
            </a:r>
          </a:p>
        </p:txBody>
      </p:sp>
      <p:sp>
        <p:nvSpPr>
          <p:cNvPr id="944" name="Double Arrow"/>
          <p:cNvSpPr/>
          <p:nvPr/>
        </p:nvSpPr>
        <p:spPr>
          <a:xfrm rot="16200000">
            <a:off x="11105649" y="9310582"/>
            <a:ext cx="2172702" cy="1270001"/>
          </a:xfrm>
          <a:prstGeom prst="leftRightArrow">
            <a:avLst>
              <a:gd name="adj1" fmla="val 32000"/>
              <a:gd name="adj2" fmla="val 44000"/>
            </a:avLst>
          </a:prstGeom>
          <a:solidFill>
            <a:schemeClr val="accent4">
              <a:hueOff val="-1081314"/>
              <a:satOff val="4338"/>
              <a:lumOff val="-8931"/>
            </a:schemeClr>
          </a:solidFill>
          <a:ln w="12700">
            <a:miter lim="400000"/>
          </a:ln>
        </p:spPr>
        <p:txBody>
          <a:bodyPr lIns="71437" tIns="71437" rIns="71437" bIns="71437" anchor="ctr"/>
          <a:lstStyle/>
          <a:p>
            <a:pPr>
              <a:defRPr sz="5000"/>
            </a:pPr>
          </a:p>
        </p:txBody>
      </p:sp>
      <p:pic>
        <p:nvPicPr>
          <p:cNvPr id="945" name="Llama.cpp-logo.svg" descr="Llama.cpp-logo.svg"/>
          <p:cNvPicPr>
            <a:picLocks noChangeAspect="1"/>
          </p:cNvPicPr>
          <p:nvPr/>
        </p:nvPicPr>
        <p:blipFill>
          <a:blip r:embed="rId4">
            <a:extLst/>
          </a:blip>
          <a:stretch>
            <a:fillRect/>
          </a:stretch>
        </p:blipFill>
        <p:spPr>
          <a:xfrm>
            <a:off x="17836274" y="3686888"/>
            <a:ext cx="4610101" cy="1536701"/>
          </a:xfrm>
          <a:prstGeom prst="rect">
            <a:avLst/>
          </a:prstGeom>
          <a:ln w="12700">
            <a:miter lim="400000"/>
          </a:ln>
        </p:spPr>
      </p:pic>
      <p:grpSp>
        <p:nvGrpSpPr>
          <p:cNvPr id="948" name="Group"/>
          <p:cNvGrpSpPr/>
          <p:nvPr/>
        </p:nvGrpSpPr>
        <p:grpSpPr>
          <a:xfrm>
            <a:off x="15019187" y="11125260"/>
            <a:ext cx="5981944" cy="1378117"/>
            <a:chOff x="0" y="0"/>
            <a:chExt cx="5981943" cy="1378115"/>
          </a:xfrm>
        </p:grpSpPr>
        <p:sp>
          <p:nvSpPr>
            <p:cNvPr id="946" name="Rounded Rectangle"/>
            <p:cNvSpPr/>
            <p:nvPr/>
          </p:nvSpPr>
          <p:spPr>
            <a:xfrm>
              <a:off x="0" y="0"/>
              <a:ext cx="5981944" cy="1378116"/>
            </a:xfrm>
            <a:prstGeom prst="roundRect">
              <a:avLst>
                <a:gd name="adj" fmla="val 15258"/>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947" name="OpenCode_logo.png" descr="OpenCode_logo.png"/>
            <p:cNvPicPr>
              <a:picLocks noChangeAspect="1"/>
            </p:cNvPicPr>
            <p:nvPr/>
          </p:nvPicPr>
          <p:blipFill>
            <a:blip r:embed="rId5">
              <a:extLst/>
            </a:blip>
            <a:stretch>
              <a:fillRect/>
            </a:stretch>
          </p:blipFill>
          <p:spPr>
            <a:xfrm>
              <a:off x="251648" y="169199"/>
              <a:ext cx="5552194" cy="996620"/>
            </a:xfrm>
            <a:prstGeom prst="rect">
              <a:avLst/>
            </a:prstGeom>
            <a:ln w="12700" cap="flat">
              <a:noFill/>
              <a:miter lim="400000"/>
            </a:ln>
            <a:effectLst/>
          </p:spPr>
        </p:pic>
      </p:grpSp>
      <p:sp>
        <p:nvSpPr>
          <p:cNvPr id="949" name="OS"/>
          <p:cNvSpPr/>
          <p:nvPr/>
        </p:nvSpPr>
        <p:spPr>
          <a:xfrm>
            <a:off x="22534858" y="3686888"/>
            <a:ext cx="1448381" cy="1536701"/>
          </a:xfrm>
          <a:prstGeom prst="roundRect">
            <a:avLst>
              <a:gd name="adj" fmla="val 15000"/>
            </a:avLst>
          </a:prstGeom>
          <a:solidFill>
            <a:srgbClr val="929292"/>
          </a:solid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b="1" sz="5000"/>
            </a:lvl1pPr>
          </a:lstStyle>
          <a:p>
            <a:pPr/>
            <a:r>
              <a:t>OS</a:t>
            </a:r>
          </a:p>
        </p:txBody>
      </p:sp>
      <p:sp>
        <p:nvSpPr>
          <p:cNvPr id="950" name="SSD"/>
          <p:cNvSpPr/>
          <p:nvPr/>
        </p:nvSpPr>
        <p:spPr>
          <a:xfrm>
            <a:off x="17564419" y="9027307"/>
            <a:ext cx="1447887" cy="1911409"/>
          </a:xfrm>
          <a:custGeom>
            <a:avLst/>
            <a:gdLst/>
            <a:ahLst/>
            <a:cxnLst>
              <a:cxn ang="0">
                <a:pos x="wd2" y="hd2"/>
              </a:cxn>
              <a:cxn ang="5400000">
                <a:pos x="wd2" y="hd2"/>
              </a:cxn>
              <a:cxn ang="10800000">
                <a:pos x="wd2" y="hd2"/>
              </a:cxn>
              <a:cxn ang="16200000">
                <a:pos x="wd2" y="hd2"/>
              </a:cxn>
            </a:cxnLst>
            <a:rect l="0" t="0" r="r" b="b"/>
            <a:pathLst>
              <a:path w="19679" h="21600" fill="norm" stroke="1" extrusionOk="0">
                <a:moveTo>
                  <a:pt x="9839" y="0"/>
                </a:moveTo>
                <a:cubicBezTo>
                  <a:pt x="7321" y="0"/>
                  <a:pt x="4803" y="241"/>
                  <a:pt x="2882" y="724"/>
                </a:cubicBezTo>
                <a:cubicBezTo>
                  <a:pt x="-961" y="1689"/>
                  <a:pt x="-961" y="3255"/>
                  <a:pt x="2882" y="4221"/>
                </a:cubicBezTo>
                <a:cubicBezTo>
                  <a:pt x="6724" y="5186"/>
                  <a:pt x="12954" y="5186"/>
                  <a:pt x="16796" y="4221"/>
                </a:cubicBezTo>
                <a:cubicBezTo>
                  <a:pt x="20639" y="3255"/>
                  <a:pt x="20639" y="1689"/>
                  <a:pt x="16796" y="724"/>
                </a:cubicBezTo>
                <a:cubicBezTo>
                  <a:pt x="14875" y="241"/>
                  <a:pt x="12357" y="0"/>
                  <a:pt x="9839" y="0"/>
                </a:cubicBezTo>
                <a:close/>
                <a:moveTo>
                  <a:pt x="0" y="3593"/>
                </a:moveTo>
                <a:lnTo>
                  <a:pt x="0" y="18993"/>
                </a:lnTo>
                <a:cubicBezTo>
                  <a:pt x="0" y="20356"/>
                  <a:pt x="4405" y="21600"/>
                  <a:pt x="9839" y="21600"/>
                </a:cubicBezTo>
                <a:cubicBezTo>
                  <a:pt x="15273" y="21600"/>
                  <a:pt x="19678" y="20356"/>
                  <a:pt x="19678" y="18993"/>
                </a:cubicBezTo>
                <a:lnTo>
                  <a:pt x="19678" y="3593"/>
                </a:lnTo>
                <a:cubicBezTo>
                  <a:pt x="18279" y="4621"/>
                  <a:pt x="14401" y="5357"/>
                  <a:pt x="9839" y="5357"/>
                </a:cubicBezTo>
                <a:cubicBezTo>
                  <a:pt x="5277" y="5357"/>
                  <a:pt x="1399" y="4621"/>
                  <a:pt x="0" y="3593"/>
                </a:cubicBezTo>
                <a:close/>
              </a:path>
            </a:pathLst>
          </a:custGeom>
          <a:solidFill>
            <a:srgbClr val="000000"/>
          </a:solidFill>
          <a:ln w="12700">
            <a:miter lim="400000"/>
          </a:ln>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SSD</a:t>
            </a:r>
          </a:p>
        </p:txBody>
      </p:sp>
      <p:grpSp>
        <p:nvGrpSpPr>
          <p:cNvPr id="953" name="Group"/>
          <p:cNvGrpSpPr/>
          <p:nvPr/>
        </p:nvGrpSpPr>
        <p:grpSpPr>
          <a:xfrm>
            <a:off x="14689711" y="9027307"/>
            <a:ext cx="6125445" cy="1580511"/>
            <a:chOff x="0" y="0"/>
            <a:chExt cx="6125444" cy="1580509"/>
          </a:xfrm>
        </p:grpSpPr>
        <p:sp>
          <p:nvSpPr>
            <p:cNvPr id="951" name="Model"/>
            <p:cNvSpPr/>
            <p:nvPr/>
          </p:nvSpPr>
          <p:spPr>
            <a:xfrm>
              <a:off x="0" y="0"/>
              <a:ext cx="6125445" cy="1580510"/>
            </a:xfrm>
            <a:prstGeom prst="roundRect">
              <a:avLst>
                <a:gd name="adj" fmla="val 29167"/>
              </a:avLst>
            </a:prstGeom>
            <a:solidFill>
              <a:schemeClr val="accent5">
                <a:hueOff val="-82419"/>
                <a:satOff val="-9513"/>
                <a:lumOff val="-16343"/>
              </a:schemeClr>
            </a:solidFill>
            <a:ln w="12700" cap="flat">
              <a:noFill/>
              <a:miter lim="400000"/>
            </a:ln>
            <a:effectLst/>
            <a:extLst>
              <a:ext uri="{C572A759-6A51-4108-AA02-DFA0A04FC94B}">
                <ma14:wrappingTextBoxFlag xmlns:ma14="http://schemas.microsoft.com/office/mac/drawingml/2011/main" val="1"/>
              </a:ext>
            </a:extLst>
          </p:spPr>
          <p:txBody>
            <a:bodyPr wrap="square" lIns="71437" tIns="71437" rIns="71437" bIns="71437" numCol="1" anchor="ctr">
              <a:normAutofit fontScale="100000" lnSpcReduction="0"/>
            </a:bodyPr>
            <a:lstStyle>
              <a:lvl1pPr>
                <a:defRPr sz="5000"/>
              </a:lvl1pPr>
            </a:lstStyle>
            <a:p>
              <a:pPr/>
              <a:r>
                <a:t>Model</a:t>
              </a:r>
            </a:p>
          </p:txBody>
        </p:sp>
        <p:pic>
          <p:nvPicPr>
            <p:cNvPr id="952" name="DALL-E_3_-_advanced_artificial_intelligence.png" descr="DALL-E_3_-_advanced_artificial_intelligence.png"/>
            <p:cNvPicPr>
              <a:picLocks noChangeAspect="1"/>
            </p:cNvPicPr>
            <p:nvPr/>
          </p:nvPicPr>
          <p:blipFill>
            <a:blip r:embed="rId6">
              <a:extLst/>
            </a:blip>
            <a:srcRect l="26101" t="14385" r="25005" b="44365"/>
            <a:stretch>
              <a:fillRect/>
            </a:stretch>
          </p:blipFill>
          <p:spPr>
            <a:xfrm>
              <a:off x="389712" y="115863"/>
              <a:ext cx="1598725" cy="1348783"/>
            </a:xfrm>
            <a:prstGeom prst="rect">
              <a:avLst/>
            </a:prstGeom>
            <a:ln w="12700" cap="flat">
              <a:noFill/>
              <a:miter lim="400000"/>
            </a:ln>
            <a:effectLst/>
          </p:spPr>
        </p:pic>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942"/>
                                        </p:tgtEl>
                                        <p:attrNameLst>
                                          <p:attrName>style.visibility</p:attrName>
                                        </p:attrNameLst>
                                      </p:cBhvr>
                                      <p:to>
                                        <p:strVal val="visible"/>
                                      </p:to>
                                    </p:set>
                                    <p:animEffect filter="fade" transition="in">
                                      <p:cBhvr>
                                        <p:cTn id="7" dur="250"/>
                                        <p:tgtEl>
                                          <p:spTgt spid="942"/>
                                        </p:tgtEl>
                                      </p:cBhvr>
                                    </p:animEffect>
                                  </p:childTnLst>
                                </p:cTn>
                              </p:par>
                            </p:childTnLst>
                          </p:cTn>
                        </p:par>
                        <p:par>
                          <p:cTn id="8" fill="hold">
                            <p:stCondLst>
                              <p:cond delay="250"/>
                            </p:stCondLst>
                            <p:childTnLst>
                              <p:par>
                                <p:cTn id="9" presetClass="entr" nodeType="afterEffect" presetID="10" grpId="2" fill="hold">
                                  <p:stCondLst>
                                    <p:cond delay="0"/>
                                  </p:stCondLst>
                                  <p:iterate type="el" backwards="0">
                                    <p:tmAbs val="0"/>
                                  </p:iterate>
                                  <p:childTnLst>
                                    <p:set>
                                      <p:cBhvr>
                                        <p:cTn id="10" fill="hold"/>
                                        <p:tgtEl>
                                          <p:spTgt spid="941"/>
                                        </p:tgtEl>
                                        <p:attrNameLst>
                                          <p:attrName>style.visibility</p:attrName>
                                        </p:attrNameLst>
                                      </p:cBhvr>
                                      <p:to>
                                        <p:strVal val="visible"/>
                                      </p:to>
                                    </p:set>
                                    <p:animEffect filter="fade" transition="in">
                                      <p:cBhvr>
                                        <p:cTn id="11" dur="250"/>
                                        <p:tgtEl>
                                          <p:spTgt spid="941"/>
                                        </p:tgtEl>
                                      </p:cBhvr>
                                    </p:animEffect>
                                  </p:childTnLst>
                                </p:cTn>
                              </p:par>
                            </p:childTnLst>
                          </p:cTn>
                        </p:par>
                        <p:par>
                          <p:cTn id="12" fill="hold">
                            <p:stCondLst>
                              <p:cond delay="500"/>
                            </p:stCondLst>
                            <p:childTnLst>
                              <p:par>
                                <p:cTn id="13" presetClass="entr" nodeType="afterEffect" presetID="10" grpId="3" fill="hold">
                                  <p:stCondLst>
                                    <p:cond delay="0"/>
                                  </p:stCondLst>
                                  <p:iterate type="el" backwards="0">
                                    <p:tmAbs val="0"/>
                                  </p:iterate>
                                  <p:childTnLst>
                                    <p:set>
                                      <p:cBhvr>
                                        <p:cTn id="14" fill="hold"/>
                                        <p:tgtEl>
                                          <p:spTgt spid="950"/>
                                        </p:tgtEl>
                                        <p:attrNameLst>
                                          <p:attrName>style.visibility</p:attrName>
                                        </p:attrNameLst>
                                      </p:cBhvr>
                                      <p:to>
                                        <p:strVal val="visible"/>
                                      </p:to>
                                    </p:set>
                                    <p:animEffect filter="fade" transition="in">
                                      <p:cBhvr>
                                        <p:cTn id="15" dur="250"/>
                                        <p:tgtEl>
                                          <p:spTgt spid="950"/>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4" fill="hold">
                                  <p:stCondLst>
                                    <p:cond delay="0"/>
                                  </p:stCondLst>
                                  <p:iterate type="el" backwards="0">
                                    <p:tmAbs val="0"/>
                                  </p:iterate>
                                  <p:childTnLst>
                                    <p:set>
                                      <p:cBhvr>
                                        <p:cTn id="19" fill="hold"/>
                                        <p:tgtEl>
                                          <p:spTgt spid="940"/>
                                        </p:tgtEl>
                                        <p:attrNameLst>
                                          <p:attrName>style.visibility</p:attrName>
                                        </p:attrNameLst>
                                      </p:cBhvr>
                                      <p:to>
                                        <p:strVal val="visible"/>
                                      </p:to>
                                    </p:set>
                                    <p:animEffect filter="fade" transition="in">
                                      <p:cBhvr>
                                        <p:cTn id="20" dur="250"/>
                                        <p:tgtEl>
                                          <p:spTgt spid="940"/>
                                        </p:tgtEl>
                                      </p:cBhvr>
                                    </p:animEffect>
                                  </p:childTnLst>
                                </p:cTn>
                              </p:par>
                            </p:childTnLst>
                          </p:cTn>
                        </p:par>
                        <p:par>
                          <p:cTn id="21" fill="hold">
                            <p:stCondLst>
                              <p:cond delay="250"/>
                            </p:stCondLst>
                            <p:childTnLst>
                              <p:par>
                                <p:cTn id="22" presetClass="entr" nodeType="afterEffect" presetID="10" grpId="5" fill="hold">
                                  <p:stCondLst>
                                    <p:cond delay="0"/>
                                  </p:stCondLst>
                                  <p:iterate type="el" backwards="0">
                                    <p:tmAbs val="0"/>
                                  </p:iterate>
                                  <p:childTnLst>
                                    <p:set>
                                      <p:cBhvr>
                                        <p:cTn id="23" fill="hold"/>
                                        <p:tgtEl>
                                          <p:spTgt spid="936"/>
                                        </p:tgtEl>
                                        <p:attrNameLst>
                                          <p:attrName>style.visibility</p:attrName>
                                        </p:attrNameLst>
                                      </p:cBhvr>
                                      <p:to>
                                        <p:strVal val="visible"/>
                                      </p:to>
                                    </p:set>
                                    <p:animEffect filter="fade" transition="in">
                                      <p:cBhvr>
                                        <p:cTn id="24" dur="250"/>
                                        <p:tgtEl>
                                          <p:spTgt spid="936"/>
                                        </p:tgtEl>
                                      </p:cBhvr>
                                    </p:animEffect>
                                  </p:childTnLst>
                                </p:cTn>
                              </p:par>
                            </p:childTnLst>
                          </p:cTn>
                        </p:par>
                      </p:childTnLst>
                    </p:cTn>
                  </p:par>
                  <p:par>
                    <p:cTn id="25" fill="hold">
                      <p:stCondLst>
                        <p:cond delay="indefinite"/>
                      </p:stCondLst>
                      <p:childTnLst>
                        <p:par>
                          <p:cTn id="26" fill="hold">
                            <p:stCondLst>
                              <p:cond delay="0"/>
                            </p:stCondLst>
                            <p:childTnLst>
                              <p:par>
                                <p:cTn id="27" presetClass="entr" nodeType="clickEffect" presetID="10" grpId="6" fill="hold">
                                  <p:stCondLst>
                                    <p:cond delay="0"/>
                                  </p:stCondLst>
                                  <p:iterate type="el" backwards="0">
                                    <p:tmAbs val="0"/>
                                  </p:iterate>
                                  <p:childTnLst>
                                    <p:set>
                                      <p:cBhvr>
                                        <p:cTn id="28" fill="hold"/>
                                        <p:tgtEl>
                                          <p:spTgt spid="949"/>
                                        </p:tgtEl>
                                        <p:attrNameLst>
                                          <p:attrName>style.visibility</p:attrName>
                                        </p:attrNameLst>
                                      </p:cBhvr>
                                      <p:to>
                                        <p:strVal val="visible"/>
                                      </p:to>
                                    </p:set>
                                    <p:animEffect filter="fade" transition="in">
                                      <p:cBhvr>
                                        <p:cTn id="29" dur="250"/>
                                        <p:tgtEl>
                                          <p:spTgt spid="949"/>
                                        </p:tgtEl>
                                      </p:cBhvr>
                                    </p:animEffect>
                                  </p:childTnLst>
                                </p:cTn>
                              </p:par>
                            </p:childTnLst>
                          </p:cTn>
                        </p:par>
                      </p:childTnLst>
                    </p:cTn>
                  </p:par>
                  <p:par>
                    <p:cTn id="30" fill="hold">
                      <p:stCondLst>
                        <p:cond delay="indefinite"/>
                      </p:stCondLst>
                      <p:childTnLst>
                        <p:par>
                          <p:cTn id="31" fill="hold">
                            <p:stCondLst>
                              <p:cond delay="0"/>
                            </p:stCondLst>
                            <p:childTnLst>
                              <p:par>
                                <p:cTn id="32" presetClass="entr" nodeType="clickEffect" presetID="10" grpId="7" fill="hold">
                                  <p:stCondLst>
                                    <p:cond delay="0"/>
                                  </p:stCondLst>
                                  <p:iterate type="el" backwards="0">
                                    <p:tmAbs val="0"/>
                                  </p:iterate>
                                  <p:childTnLst>
                                    <p:set>
                                      <p:cBhvr>
                                        <p:cTn id="33" fill="hold"/>
                                        <p:tgtEl>
                                          <p:spTgt spid="945"/>
                                        </p:tgtEl>
                                        <p:attrNameLst>
                                          <p:attrName>style.visibility</p:attrName>
                                        </p:attrNameLst>
                                      </p:cBhvr>
                                      <p:to>
                                        <p:strVal val="visible"/>
                                      </p:to>
                                    </p:set>
                                    <p:animEffect filter="fade" transition="in">
                                      <p:cBhvr>
                                        <p:cTn id="34" dur="250"/>
                                        <p:tgtEl>
                                          <p:spTgt spid="945"/>
                                        </p:tgtEl>
                                      </p:cBhvr>
                                    </p:animEffect>
                                  </p:childTnLst>
                                </p:cTn>
                              </p:par>
                            </p:childTnLst>
                          </p:cTn>
                        </p:par>
                        <p:par>
                          <p:cTn id="35" fill="hold">
                            <p:stCondLst>
                              <p:cond delay="250"/>
                            </p:stCondLst>
                            <p:childTnLst>
                              <p:par>
                                <p:cTn id="36" presetClass="entr" nodeType="afterEffect" presetID="10" grpId="8" fill="hold">
                                  <p:stCondLst>
                                    <p:cond delay="0"/>
                                  </p:stCondLst>
                                  <p:iterate type="el" backwards="0">
                                    <p:tmAbs val="0"/>
                                  </p:iterate>
                                  <p:childTnLst>
                                    <p:set>
                                      <p:cBhvr>
                                        <p:cTn id="37" fill="hold"/>
                                        <p:tgtEl>
                                          <p:spTgt spid="953"/>
                                        </p:tgtEl>
                                        <p:attrNameLst>
                                          <p:attrName>style.visibility</p:attrName>
                                        </p:attrNameLst>
                                      </p:cBhvr>
                                      <p:to>
                                        <p:strVal val="visible"/>
                                      </p:to>
                                    </p:set>
                                    <p:animEffect filter="fade" transition="in">
                                      <p:cBhvr>
                                        <p:cTn id="38" dur="1000"/>
                                        <p:tgtEl>
                                          <p:spTgt spid="953"/>
                                        </p:tgtEl>
                                      </p:cBhvr>
                                    </p:animEffect>
                                  </p:childTnLst>
                                </p:cTn>
                              </p:par>
                            </p:childTnLst>
                          </p:cTn>
                        </p:par>
                        <p:par>
                          <p:cTn id="39" fill="hold">
                            <p:stCondLst>
                              <p:cond delay="0"/>
                            </p:stCondLst>
                            <p:childTnLst>
                              <p:par>
                                <p:cTn id="40" presetClass="path" nodeType="afterEffect" presetSubtype="0" presetID="-1" grpId="9" accel="50000" decel="50000" fill="hold">
                                  <p:stCondLst>
                                    <p:cond delay="0"/>
                                  </p:stCondLst>
                                  <p:childTnLst>
                                    <p:animMotion path="M 0.000000 0.000000 L -0.586056 -0.390954" origin="layout" pathEditMode="relative">
                                      <p:cBhvr>
                                        <p:cTn id="41" dur="1000" fill="hold"/>
                                        <p:tgtEl>
                                          <p:spTgt spid="953"/>
                                        </p:tgtEl>
                                        <p:attrNameLst>
                                          <p:attrName>ppt_x</p:attrName>
                                          <p:attrName>ppt_y</p:attrName>
                                        </p:attrNameLst>
                                      </p:cBhvr>
                                    </p:animMotion>
                                  </p:childTnLst>
                                </p:cTn>
                              </p:par>
                            </p:childTnLst>
                          </p:cTn>
                        </p:par>
                      </p:childTnLst>
                    </p:cTn>
                  </p:par>
                  <p:par>
                    <p:cTn id="42" fill="hold">
                      <p:stCondLst>
                        <p:cond delay="indefinite"/>
                      </p:stCondLst>
                      <p:childTnLst>
                        <p:par>
                          <p:cTn id="43" fill="hold">
                            <p:stCondLst>
                              <p:cond delay="0"/>
                            </p:stCondLst>
                            <p:childTnLst>
                              <p:par>
                                <p:cTn id="44" presetClass="entr" nodeType="clickEffect" presetID="10" grpId="10" fill="hold">
                                  <p:stCondLst>
                                    <p:cond delay="0"/>
                                  </p:stCondLst>
                                  <p:iterate type="el" backwards="0">
                                    <p:tmAbs val="0"/>
                                  </p:iterate>
                                  <p:childTnLst>
                                    <p:set>
                                      <p:cBhvr>
                                        <p:cTn id="45" fill="hold"/>
                                        <p:tgtEl>
                                          <p:spTgt spid="937"/>
                                        </p:tgtEl>
                                        <p:attrNameLst>
                                          <p:attrName>style.visibility</p:attrName>
                                        </p:attrNameLst>
                                      </p:cBhvr>
                                      <p:to>
                                        <p:strVal val="visible"/>
                                      </p:to>
                                    </p:set>
                                    <p:animEffect filter="fade" transition="in">
                                      <p:cBhvr>
                                        <p:cTn id="46" dur="250"/>
                                        <p:tgtEl>
                                          <p:spTgt spid="937"/>
                                        </p:tgtEl>
                                      </p:cBhvr>
                                    </p:animEffect>
                                  </p:childTnLst>
                                </p:cTn>
                              </p:par>
                            </p:childTnLst>
                          </p:cTn>
                        </p:par>
                      </p:childTnLst>
                    </p:cTn>
                  </p:par>
                  <p:par>
                    <p:cTn id="47" fill="hold">
                      <p:stCondLst>
                        <p:cond delay="indefinite"/>
                      </p:stCondLst>
                      <p:childTnLst>
                        <p:par>
                          <p:cTn id="48" fill="hold">
                            <p:stCondLst>
                              <p:cond delay="0"/>
                            </p:stCondLst>
                            <p:childTnLst>
                              <p:par>
                                <p:cTn id="49" presetClass="entr" nodeType="clickEffect" presetID="10" grpId="11" fill="hold">
                                  <p:stCondLst>
                                    <p:cond delay="0"/>
                                  </p:stCondLst>
                                  <p:iterate type="el" backwards="0">
                                    <p:tmAbs val="0"/>
                                  </p:iterate>
                                  <p:childTnLst>
                                    <p:set>
                                      <p:cBhvr>
                                        <p:cTn id="50" fill="hold"/>
                                        <p:tgtEl>
                                          <p:spTgt spid="938"/>
                                        </p:tgtEl>
                                        <p:attrNameLst>
                                          <p:attrName>style.visibility</p:attrName>
                                        </p:attrNameLst>
                                      </p:cBhvr>
                                      <p:to>
                                        <p:strVal val="visible"/>
                                      </p:to>
                                    </p:set>
                                    <p:animEffect filter="fade" transition="in">
                                      <p:cBhvr>
                                        <p:cTn id="51" dur="250"/>
                                        <p:tgtEl>
                                          <p:spTgt spid="938"/>
                                        </p:tgtEl>
                                      </p:cBhvr>
                                    </p:animEffect>
                                  </p:childTnLst>
                                </p:cTn>
                              </p:par>
                            </p:childTnLst>
                          </p:cTn>
                        </p:par>
                      </p:childTnLst>
                    </p:cTn>
                  </p:par>
                  <p:par>
                    <p:cTn id="52" fill="hold">
                      <p:stCondLst>
                        <p:cond delay="indefinite"/>
                      </p:stCondLst>
                      <p:childTnLst>
                        <p:par>
                          <p:cTn id="53" fill="hold">
                            <p:stCondLst>
                              <p:cond delay="0"/>
                            </p:stCondLst>
                            <p:childTnLst>
                              <p:par>
                                <p:cTn id="54" presetClass="entr" nodeType="clickEffect" presetID="10" grpId="12" fill="hold">
                                  <p:stCondLst>
                                    <p:cond delay="0"/>
                                  </p:stCondLst>
                                  <p:iterate type="el" backwards="0">
                                    <p:tmAbs val="0"/>
                                  </p:iterate>
                                  <p:childTnLst>
                                    <p:set>
                                      <p:cBhvr>
                                        <p:cTn id="55" fill="hold"/>
                                        <p:tgtEl>
                                          <p:spTgt spid="939"/>
                                        </p:tgtEl>
                                        <p:attrNameLst>
                                          <p:attrName>style.visibility</p:attrName>
                                        </p:attrNameLst>
                                      </p:cBhvr>
                                      <p:to>
                                        <p:strVal val="visible"/>
                                      </p:to>
                                    </p:set>
                                    <p:animEffect filter="fade" transition="in">
                                      <p:cBhvr>
                                        <p:cTn id="56" dur="250"/>
                                        <p:tgtEl>
                                          <p:spTgt spid="939"/>
                                        </p:tgtEl>
                                      </p:cBhvr>
                                    </p:animEffect>
                                  </p:childTnLst>
                                </p:cTn>
                              </p:par>
                            </p:childTnLst>
                          </p:cTn>
                        </p:par>
                      </p:childTnLst>
                    </p:cTn>
                  </p:par>
                  <p:par>
                    <p:cTn id="57" fill="hold">
                      <p:stCondLst>
                        <p:cond delay="indefinite"/>
                      </p:stCondLst>
                      <p:childTnLst>
                        <p:par>
                          <p:cTn id="58" fill="hold">
                            <p:stCondLst>
                              <p:cond delay="0"/>
                            </p:stCondLst>
                            <p:childTnLst>
                              <p:par>
                                <p:cTn id="59" presetClass="entr" nodeType="clickEffect" presetID="10" grpId="13" fill="hold">
                                  <p:stCondLst>
                                    <p:cond delay="0"/>
                                  </p:stCondLst>
                                  <p:iterate type="el" backwards="0">
                                    <p:tmAbs val="0"/>
                                  </p:iterate>
                                  <p:childTnLst>
                                    <p:set>
                                      <p:cBhvr>
                                        <p:cTn id="60" fill="hold"/>
                                        <p:tgtEl>
                                          <p:spTgt spid="944"/>
                                        </p:tgtEl>
                                        <p:attrNameLst>
                                          <p:attrName>style.visibility</p:attrName>
                                        </p:attrNameLst>
                                      </p:cBhvr>
                                      <p:to>
                                        <p:strVal val="visible"/>
                                      </p:to>
                                    </p:set>
                                    <p:animEffect filter="fade" transition="in">
                                      <p:cBhvr>
                                        <p:cTn id="61" dur="250"/>
                                        <p:tgtEl>
                                          <p:spTgt spid="944"/>
                                        </p:tgtEl>
                                      </p:cBhvr>
                                    </p:animEffect>
                                  </p:childTnLst>
                                </p:cTn>
                              </p:par>
                            </p:childTnLst>
                          </p:cTn>
                        </p:par>
                        <p:par>
                          <p:cTn id="62" fill="hold">
                            <p:stCondLst>
                              <p:cond delay="250"/>
                            </p:stCondLst>
                            <p:childTnLst>
                              <p:par>
                                <p:cTn id="63" presetClass="entr" nodeType="afterEffect" presetID="10" grpId="14" fill="hold">
                                  <p:stCondLst>
                                    <p:cond delay="0"/>
                                  </p:stCondLst>
                                  <p:iterate type="el" backwards="0">
                                    <p:tmAbs val="0"/>
                                  </p:iterate>
                                  <p:childTnLst>
                                    <p:set>
                                      <p:cBhvr>
                                        <p:cTn id="64" fill="hold"/>
                                        <p:tgtEl>
                                          <p:spTgt spid="943"/>
                                        </p:tgtEl>
                                        <p:attrNameLst>
                                          <p:attrName>style.visibility</p:attrName>
                                        </p:attrNameLst>
                                      </p:cBhvr>
                                      <p:to>
                                        <p:strVal val="visible"/>
                                      </p:to>
                                    </p:set>
                                    <p:animEffect filter="fade" transition="in">
                                      <p:cBhvr>
                                        <p:cTn id="65" dur="250"/>
                                        <p:tgtEl>
                                          <p:spTgt spid="943"/>
                                        </p:tgtEl>
                                      </p:cBhvr>
                                    </p:animEffect>
                                  </p:childTnLst>
                                </p:cTn>
                              </p:par>
                            </p:childTnLst>
                          </p:cTn>
                        </p:par>
                        <p:par>
                          <p:cTn id="66" fill="hold">
                            <p:stCondLst>
                              <p:cond delay="500"/>
                            </p:stCondLst>
                            <p:childTnLst>
                              <p:par>
                                <p:cTn id="67" presetClass="entr" nodeType="afterEffect" presetID="10" grpId="15" fill="hold">
                                  <p:stCondLst>
                                    <p:cond delay="0"/>
                                  </p:stCondLst>
                                  <p:iterate type="el" backwards="0">
                                    <p:tmAbs val="0"/>
                                  </p:iterate>
                                  <p:childTnLst>
                                    <p:set>
                                      <p:cBhvr>
                                        <p:cTn id="68" fill="hold"/>
                                        <p:tgtEl>
                                          <p:spTgt spid="948"/>
                                        </p:tgtEl>
                                        <p:attrNameLst>
                                          <p:attrName>style.visibility</p:attrName>
                                        </p:attrNameLst>
                                      </p:cBhvr>
                                      <p:to>
                                        <p:strVal val="visible"/>
                                      </p:to>
                                    </p:set>
                                    <p:animEffect filter="fade" transition="in">
                                      <p:cBhvr>
                                        <p:cTn id="69" dur="250"/>
                                        <p:tgtEl>
                                          <p:spTgt spid="94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944" grpId="13"/>
      <p:bldP build="whole" bldLvl="1" animBg="1" rev="0" advAuto="0" spid="942" grpId="1"/>
      <p:bldP build="whole" bldLvl="1" animBg="1" rev="0" advAuto="0" spid="943" grpId="14"/>
      <p:bldP build="whole" bldLvl="1" animBg="1" rev="0" advAuto="0" spid="939" grpId="12"/>
      <p:bldP build="whole" bldLvl="1" animBg="1" rev="0" advAuto="0" spid="945" grpId="7"/>
      <p:bldP build="whole" bldLvl="1" animBg="1" rev="0" advAuto="0" spid="950" grpId="3"/>
      <p:bldP build="whole" bldLvl="1" animBg="1" rev="0" advAuto="0" spid="948" grpId="15"/>
      <p:bldP build="whole" bldLvl="1" animBg="1" rev="0" advAuto="0" spid="938" grpId="11"/>
      <p:bldP build="whole" bldLvl="1" animBg="1" rev="0" advAuto="0" spid="941" grpId="2"/>
      <p:bldP build="whole" bldLvl="1" animBg="1" rev="0" advAuto="0" spid="953" grpId="8"/>
      <p:bldP build="whole" bldLvl="1" animBg="1" rev="0" advAuto="0" spid="949" grpId="6"/>
      <p:bldP build="whole" bldLvl="1" animBg="1" rev="0" advAuto="0" spid="937" grpId="10"/>
      <p:bldP build="whole" bldLvl="1" animBg="1" rev="0" advAuto="0" spid="940" grpId="4"/>
      <p:bldP build="whole" bldLvl="1" animBg="1" rev="0" advAuto="0" spid="936" grpId="5"/>
    </p:bldLst>
  </p:timing>
</p:sld>
</file>

<file path=ppt/slides/slide6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57" name="Unified Memory"/>
          <p:cNvSpPr/>
          <p:nvPr/>
        </p:nvSpPr>
        <p:spPr>
          <a:xfrm>
            <a:off x="371350" y="3594930"/>
            <a:ext cx="23750647"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Unified Memory</a:t>
            </a:r>
          </a:p>
        </p:txBody>
      </p:sp>
      <p:sp>
        <p:nvSpPr>
          <p:cNvPr id="958" name="Apple Silicon /…"/>
          <p:cNvSpPr txBox="1"/>
          <p:nvPr>
            <p:ph type="title"/>
          </p:nvPr>
        </p:nvSpPr>
        <p:spPr>
          <a:prstGeom prst="rect">
            <a:avLst/>
          </a:prstGeom>
        </p:spPr>
        <p:txBody>
          <a:bodyPr/>
          <a:lstStyle/>
          <a:p>
            <a:pPr/>
            <a:r>
              <a:t>Apple Silicon /</a:t>
            </a:r>
          </a:p>
          <a:p>
            <a:pPr/>
            <a:r>
              <a:t>AMD Strix Halo / etc.</a:t>
            </a:r>
          </a:p>
        </p:txBody>
      </p:sp>
      <p:sp>
        <p:nvSpPr>
          <p:cNvPr id="959" name="vRAM"/>
          <p:cNvSpPr/>
          <p:nvPr/>
        </p:nvSpPr>
        <p:spPr>
          <a:xfrm>
            <a:off x="371350" y="3594930"/>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vRAM</a:t>
            </a:r>
          </a:p>
        </p:txBody>
      </p:sp>
      <p:sp>
        <p:nvSpPr>
          <p:cNvPr id="960" name="Model"/>
          <p:cNvSpPr/>
          <p:nvPr/>
        </p:nvSpPr>
        <p:spPr>
          <a:xfrm>
            <a:off x="440416" y="3664984"/>
            <a:ext cx="6125445" cy="1580510"/>
          </a:xfrm>
          <a:prstGeom prst="roundRect">
            <a:avLst>
              <a:gd name="adj" fmla="val 29167"/>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Model</a:t>
            </a:r>
          </a:p>
        </p:txBody>
      </p:sp>
      <p:sp>
        <p:nvSpPr>
          <p:cNvPr id="961" name="Context…"/>
          <p:cNvSpPr/>
          <p:nvPr/>
        </p:nvSpPr>
        <p:spPr>
          <a:xfrm>
            <a:off x="6565989" y="3664984"/>
            <a:ext cx="2112084" cy="1580510"/>
          </a:xfrm>
          <a:prstGeom prst="roundRect">
            <a:avLst>
              <a:gd name="adj" fmla="val 21073"/>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p>
            <a:pPr defTabSz="550425">
              <a:defRPr sz="3350"/>
            </a:pPr>
            <a:r>
              <a:t>Context</a:t>
            </a:r>
          </a:p>
          <a:p>
            <a:pPr defTabSz="550425">
              <a:defRPr sz="3350"/>
            </a:pPr>
            <a:r>
              <a:t>Window</a:t>
            </a:r>
          </a:p>
        </p:txBody>
      </p:sp>
      <p:sp>
        <p:nvSpPr>
          <p:cNvPr id="962" name="KV Cache"/>
          <p:cNvSpPr/>
          <p:nvPr/>
        </p:nvSpPr>
        <p:spPr>
          <a:xfrm>
            <a:off x="8666894" y="3631258"/>
            <a:ext cx="3193906" cy="1647962"/>
          </a:xfrm>
          <a:prstGeom prst="roundRect">
            <a:avLst>
              <a:gd name="adj" fmla="val 17662"/>
            </a:avLst>
          </a:prstGeom>
          <a:solidFill>
            <a:schemeClr val="accent3"/>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KV Cache</a:t>
            </a:r>
          </a:p>
        </p:txBody>
      </p:sp>
      <p:sp>
        <p:nvSpPr>
          <p:cNvPr id="963" name="Model"/>
          <p:cNvSpPr/>
          <p:nvPr/>
        </p:nvSpPr>
        <p:spPr>
          <a:xfrm>
            <a:off x="440416" y="3664984"/>
            <a:ext cx="11713708" cy="1580510"/>
          </a:xfrm>
          <a:prstGeom prst="roundRect">
            <a:avLst>
              <a:gd name="adj" fmla="val 29167"/>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sz="5000"/>
            </a:lvl1pPr>
          </a:lstStyle>
          <a:p>
            <a:pPr/>
            <a:r>
              <a:t>Model</a:t>
            </a:r>
          </a:p>
        </p:txBody>
      </p:sp>
      <p:pic>
        <p:nvPicPr>
          <p:cNvPr id="964"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830129" y="3780847"/>
            <a:ext cx="1598724" cy="1348783"/>
          </a:xfrm>
          <a:prstGeom prst="rect">
            <a:avLst/>
          </a:prstGeom>
          <a:ln w="12700">
            <a:miter lim="400000"/>
          </a:ln>
        </p:spPr>
      </p:pic>
      <p:sp>
        <p:nvSpPr>
          <p:cNvPr id="965" name="inference library/engine…"/>
          <p:cNvSpPr/>
          <p:nvPr/>
        </p:nvSpPr>
        <p:spPr>
          <a:xfrm>
            <a:off x="316676" y="7286591"/>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p>
            <a:pPr defTabSz="805100">
              <a:defRPr sz="4900"/>
            </a:pPr>
            <a:r>
              <a:t>inference library/engine</a:t>
            </a:r>
          </a:p>
          <a:p>
            <a:pPr defTabSz="805100">
              <a:defRPr sz="4900"/>
            </a:pPr>
            <a:r>
              <a:t>&lt;FQDN/IP&gt;:&lt;port&gt;</a:t>
            </a:r>
          </a:p>
        </p:txBody>
      </p:sp>
      <p:sp>
        <p:nvSpPr>
          <p:cNvPr id="966" name="GPU"/>
          <p:cNvSpPr/>
          <p:nvPr/>
        </p:nvSpPr>
        <p:spPr>
          <a:xfrm>
            <a:off x="2650071"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GPU</a:t>
            </a:r>
          </a:p>
        </p:txBody>
      </p:sp>
      <p:sp>
        <p:nvSpPr>
          <p:cNvPr id="967" name="RAM"/>
          <p:cNvSpPr/>
          <p:nvPr/>
        </p:nvSpPr>
        <p:spPr>
          <a:xfrm>
            <a:off x="12504856" y="3594929"/>
            <a:ext cx="11567013" cy="2343902"/>
          </a:xfrm>
          <a:prstGeom prst="roundRect">
            <a:avLst>
              <a:gd name="adj" fmla="val 5590"/>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b"/>
          <a:lstStyle>
            <a:lvl1pPr>
              <a:defRPr b="1" sz="5000"/>
            </a:lvl1pPr>
          </a:lstStyle>
          <a:p>
            <a:pPr/>
            <a:r>
              <a:t>RAM</a:t>
            </a:r>
          </a:p>
        </p:txBody>
      </p:sp>
      <p:sp>
        <p:nvSpPr>
          <p:cNvPr id="968" name="CPU"/>
          <p:cNvSpPr/>
          <p:nvPr/>
        </p:nvSpPr>
        <p:spPr>
          <a:xfrm>
            <a:off x="14783578" y="6117902"/>
            <a:ext cx="7009571" cy="1008483"/>
          </a:xfrm>
          <a:prstGeom prst="roundRect">
            <a:avLst>
              <a:gd name="adj" fmla="val 45712"/>
            </a:avLst>
          </a:prstGeom>
          <a:solidFill>
            <a:schemeClr val="accent4">
              <a:hueOff val="-461056"/>
              <a:satOff val="4338"/>
              <a:lumOff val="-10225"/>
            </a:schemeClr>
          </a:solidFill>
          <a:ln w="12700">
            <a:miter lim="400000"/>
          </a:ln>
          <a:extLst>
            <a:ext uri="{C572A759-6A51-4108-AA02-DFA0A04FC94B}">
              <ma14:wrappingTextBoxFlag xmlns:ma14="http://schemas.microsoft.com/office/mac/drawingml/2011/main" val="1"/>
            </a:ext>
          </a:extLst>
        </p:spPr>
        <p:txBody>
          <a:bodyPr lIns="71437" tIns="71437" rIns="71437" bIns="71437" anchor="ctr">
            <a:normAutofit fontScale="100000" lnSpcReduction="0"/>
          </a:bodyPr>
          <a:lstStyle>
            <a:lvl1pPr>
              <a:defRPr b="1" sz="5000">
                <a:solidFill>
                  <a:srgbClr val="000000"/>
                </a:solidFill>
              </a:defRPr>
            </a:lvl1pPr>
          </a:lstStyle>
          <a:p>
            <a:pPr/>
            <a:r>
              <a:t>CPU</a:t>
            </a:r>
          </a:p>
        </p:txBody>
      </p:sp>
      <p:sp>
        <p:nvSpPr>
          <p:cNvPr id="969" name="harness"/>
          <p:cNvSpPr/>
          <p:nvPr/>
        </p:nvSpPr>
        <p:spPr>
          <a:xfrm>
            <a:off x="316676" y="11024063"/>
            <a:ext cx="23750648" cy="1580510"/>
          </a:xfrm>
          <a:prstGeom prst="roundRect">
            <a:avLst>
              <a:gd name="adj" fmla="val 12053"/>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ormAutofit fontScale="100000" lnSpcReduction="0"/>
          </a:bodyPr>
          <a:lstStyle>
            <a:lvl1pPr>
              <a:defRPr sz="5000"/>
            </a:lvl1pPr>
          </a:lstStyle>
          <a:p>
            <a:pPr/>
            <a:r>
              <a:t>harness</a:t>
            </a:r>
          </a:p>
        </p:txBody>
      </p:sp>
      <p:sp>
        <p:nvSpPr>
          <p:cNvPr id="970" name="Double Arrow"/>
          <p:cNvSpPr/>
          <p:nvPr/>
        </p:nvSpPr>
        <p:spPr>
          <a:xfrm rot="16200000">
            <a:off x="11105649" y="9310582"/>
            <a:ext cx="2172702" cy="1270001"/>
          </a:xfrm>
          <a:prstGeom prst="leftRightArrow">
            <a:avLst>
              <a:gd name="adj1" fmla="val 32000"/>
              <a:gd name="adj2" fmla="val 44000"/>
            </a:avLst>
          </a:prstGeom>
          <a:solidFill>
            <a:schemeClr val="accent4">
              <a:hueOff val="-1081314"/>
              <a:satOff val="4338"/>
              <a:lumOff val="-8931"/>
            </a:schemeClr>
          </a:solidFill>
          <a:ln w="12700">
            <a:miter lim="400000"/>
          </a:ln>
        </p:spPr>
        <p:txBody>
          <a:bodyPr lIns="71437" tIns="71437" rIns="71437" bIns="71437" anchor="ctr"/>
          <a:lstStyle/>
          <a:p>
            <a:pPr>
              <a:defRPr sz="5000"/>
            </a:pPr>
          </a:p>
        </p:txBody>
      </p:sp>
      <p:grpSp>
        <p:nvGrpSpPr>
          <p:cNvPr id="973" name="Group"/>
          <p:cNvGrpSpPr/>
          <p:nvPr/>
        </p:nvGrpSpPr>
        <p:grpSpPr>
          <a:xfrm>
            <a:off x="15019187" y="11125260"/>
            <a:ext cx="5981944" cy="1378117"/>
            <a:chOff x="0" y="0"/>
            <a:chExt cx="5981943" cy="1378115"/>
          </a:xfrm>
        </p:grpSpPr>
        <p:sp>
          <p:nvSpPr>
            <p:cNvPr id="971" name="Rounded Rectangle"/>
            <p:cNvSpPr/>
            <p:nvPr/>
          </p:nvSpPr>
          <p:spPr>
            <a:xfrm>
              <a:off x="0" y="0"/>
              <a:ext cx="5981944" cy="1378116"/>
            </a:xfrm>
            <a:prstGeom prst="roundRect">
              <a:avLst>
                <a:gd name="adj" fmla="val 15258"/>
              </a:avLst>
            </a:prstGeom>
            <a:solidFill>
              <a:srgbClr val="FFFFFF"/>
            </a:solidFill>
            <a:ln w="12700" cap="flat">
              <a:noFill/>
              <a:miter lim="400000"/>
            </a:ln>
            <a:effectLst>
              <a:outerShdw sx="100000" sy="100000" kx="0" ky="0" algn="b" rotWithShape="0" blurRad="241300" dist="571500" dir="5400000">
                <a:srgbClr val="000000">
                  <a:alpha val="68000"/>
                </a:srgbClr>
              </a:outerShdw>
            </a:effectLst>
          </p:spPr>
          <p:txBody>
            <a:bodyPr wrap="square" lIns="71437" tIns="71437" rIns="71437" bIns="71437" numCol="1" anchor="ctr">
              <a:noAutofit/>
            </a:bodyPr>
            <a:lstStyle/>
            <a:p>
              <a:pPr>
                <a:defRPr sz="5000"/>
              </a:pPr>
            </a:p>
          </p:txBody>
        </p:sp>
        <p:pic>
          <p:nvPicPr>
            <p:cNvPr id="972" name="OpenCode_logo.png" descr="OpenCode_logo.png"/>
            <p:cNvPicPr>
              <a:picLocks noChangeAspect="1"/>
            </p:cNvPicPr>
            <p:nvPr/>
          </p:nvPicPr>
          <p:blipFill>
            <a:blip r:embed="rId5">
              <a:extLst/>
            </a:blip>
            <a:stretch>
              <a:fillRect/>
            </a:stretch>
          </p:blipFill>
          <p:spPr>
            <a:xfrm>
              <a:off x="251648" y="169199"/>
              <a:ext cx="5552194" cy="996620"/>
            </a:xfrm>
            <a:prstGeom prst="rect">
              <a:avLst/>
            </a:prstGeom>
            <a:ln w="12700" cap="flat">
              <a:noFill/>
              <a:miter lim="400000"/>
            </a:ln>
            <a:effectLst/>
          </p:spPr>
        </p:pic>
      </p:grpSp>
      <p:pic>
        <p:nvPicPr>
          <p:cNvPr id="974" name="Llama.cpp-logo.svg" descr="Llama.cpp-logo.svg"/>
          <p:cNvPicPr>
            <a:picLocks noChangeAspect="1"/>
          </p:cNvPicPr>
          <p:nvPr/>
        </p:nvPicPr>
        <p:blipFill>
          <a:blip r:embed="rId6">
            <a:extLst/>
          </a:blip>
          <a:stretch>
            <a:fillRect/>
          </a:stretch>
        </p:blipFill>
        <p:spPr>
          <a:xfrm>
            <a:off x="17836274" y="3686888"/>
            <a:ext cx="4610101" cy="1536701"/>
          </a:xfrm>
          <a:prstGeom prst="rect">
            <a:avLst/>
          </a:prstGeom>
          <a:ln w="12700">
            <a:miter lim="400000"/>
          </a:ln>
        </p:spPr>
      </p:pic>
      <p:sp>
        <p:nvSpPr>
          <p:cNvPr id="975" name="OS"/>
          <p:cNvSpPr/>
          <p:nvPr/>
        </p:nvSpPr>
        <p:spPr>
          <a:xfrm>
            <a:off x="22534858" y="3686888"/>
            <a:ext cx="1448381" cy="1536701"/>
          </a:xfrm>
          <a:prstGeom prst="roundRect">
            <a:avLst>
              <a:gd name="adj" fmla="val 15000"/>
            </a:avLst>
          </a:prstGeom>
          <a:solidFill>
            <a:srgbClr val="929292"/>
          </a:solid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lstStyle>
            <a:lvl1pPr>
              <a:defRPr b="1" sz="5000"/>
            </a:lvl1pPr>
          </a:lstStyle>
          <a:p>
            <a:pPr/>
            <a:r>
              <a:t>OS</a:t>
            </a:r>
          </a:p>
        </p:txBody>
      </p:sp>
      <p:sp>
        <p:nvSpPr>
          <p:cNvPr id="976" name="SSD"/>
          <p:cNvSpPr/>
          <p:nvPr/>
        </p:nvSpPr>
        <p:spPr>
          <a:xfrm>
            <a:off x="17564419" y="9027307"/>
            <a:ext cx="1447887" cy="1911409"/>
          </a:xfrm>
          <a:custGeom>
            <a:avLst/>
            <a:gdLst/>
            <a:ahLst/>
            <a:cxnLst>
              <a:cxn ang="0">
                <a:pos x="wd2" y="hd2"/>
              </a:cxn>
              <a:cxn ang="5400000">
                <a:pos x="wd2" y="hd2"/>
              </a:cxn>
              <a:cxn ang="10800000">
                <a:pos x="wd2" y="hd2"/>
              </a:cxn>
              <a:cxn ang="16200000">
                <a:pos x="wd2" y="hd2"/>
              </a:cxn>
            </a:cxnLst>
            <a:rect l="0" t="0" r="r" b="b"/>
            <a:pathLst>
              <a:path w="19679" h="21600" fill="norm" stroke="1" extrusionOk="0">
                <a:moveTo>
                  <a:pt x="9839" y="0"/>
                </a:moveTo>
                <a:cubicBezTo>
                  <a:pt x="7321" y="0"/>
                  <a:pt x="4803" y="241"/>
                  <a:pt x="2882" y="724"/>
                </a:cubicBezTo>
                <a:cubicBezTo>
                  <a:pt x="-961" y="1689"/>
                  <a:pt x="-961" y="3255"/>
                  <a:pt x="2882" y="4221"/>
                </a:cubicBezTo>
                <a:cubicBezTo>
                  <a:pt x="6724" y="5186"/>
                  <a:pt x="12954" y="5186"/>
                  <a:pt x="16796" y="4221"/>
                </a:cubicBezTo>
                <a:cubicBezTo>
                  <a:pt x="20639" y="3255"/>
                  <a:pt x="20639" y="1689"/>
                  <a:pt x="16796" y="724"/>
                </a:cubicBezTo>
                <a:cubicBezTo>
                  <a:pt x="14875" y="241"/>
                  <a:pt x="12357" y="0"/>
                  <a:pt x="9839" y="0"/>
                </a:cubicBezTo>
                <a:close/>
                <a:moveTo>
                  <a:pt x="0" y="3593"/>
                </a:moveTo>
                <a:lnTo>
                  <a:pt x="0" y="18993"/>
                </a:lnTo>
                <a:cubicBezTo>
                  <a:pt x="0" y="20356"/>
                  <a:pt x="4405" y="21600"/>
                  <a:pt x="9839" y="21600"/>
                </a:cubicBezTo>
                <a:cubicBezTo>
                  <a:pt x="15273" y="21600"/>
                  <a:pt x="19678" y="20356"/>
                  <a:pt x="19678" y="18993"/>
                </a:cubicBezTo>
                <a:lnTo>
                  <a:pt x="19678" y="3593"/>
                </a:lnTo>
                <a:cubicBezTo>
                  <a:pt x="18279" y="4621"/>
                  <a:pt x="14401" y="5357"/>
                  <a:pt x="9839" y="5357"/>
                </a:cubicBezTo>
                <a:cubicBezTo>
                  <a:pt x="5277" y="5357"/>
                  <a:pt x="1399" y="4621"/>
                  <a:pt x="0" y="3593"/>
                </a:cubicBezTo>
                <a:close/>
              </a:path>
            </a:pathLst>
          </a:custGeom>
          <a:solidFill>
            <a:srgbClr val="000000"/>
          </a:solidFill>
          <a:ln w="12700">
            <a:miter lim="400000"/>
          </a:ln>
          <a:extLst>
            <a:ext uri="{C572A759-6A51-4108-AA02-DFA0A04FC94B}">
              <ma14:wrappingTextBoxFlag xmlns:ma14="http://schemas.microsoft.com/office/mac/drawingml/2011/main" val="1"/>
            </a:ext>
          </a:extLst>
        </p:spPr>
        <p:txBody>
          <a:bodyPr lIns="71437" tIns="71437" rIns="71437" bIns="71437" anchor="ctr"/>
          <a:lstStyle>
            <a:lvl1pPr>
              <a:defRPr sz="5000"/>
            </a:lvl1pPr>
          </a:lstStyle>
          <a:p>
            <a:pPr/>
            <a:r>
              <a:t>SSD</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xit" nodeType="clickEffect" presetID="10" grpId="1" fill="hold">
                                  <p:stCondLst>
                                    <p:cond delay="0"/>
                                  </p:stCondLst>
                                  <p:iterate type="el" backwards="0">
                                    <p:tmAbs val="0"/>
                                  </p:iterate>
                                  <p:childTnLst>
                                    <p:animEffect filter="fade" transition="out">
                                      <p:cBhvr>
                                        <p:cTn id="6" dur="1000" fill="hold"/>
                                        <p:tgtEl>
                                          <p:spTgt spid="967"/>
                                        </p:tgtEl>
                                      </p:cBhvr>
                                    </p:animEffect>
                                    <p:set>
                                      <p:cBhvr>
                                        <p:cTn id="7" fill="hold">
                                          <p:stCondLst>
                                            <p:cond delay="999"/>
                                          </p:stCondLst>
                                        </p:cTn>
                                        <p:tgtEl>
                                          <p:spTgt spid="967"/>
                                        </p:tgtEl>
                                        <p:attrNameLst>
                                          <p:attrName>style.visibility</p:attrName>
                                        </p:attrNameLst>
                                      </p:cBhvr>
                                      <p:to>
                                        <p:strVal val="hidden"/>
                                      </p:to>
                                    </p:set>
                                  </p:childTnLst>
                                </p:cTn>
                              </p:par>
                            </p:childTnLst>
                          </p:cTn>
                        </p:par>
                        <p:par>
                          <p:cTn id="8" fill="hold">
                            <p:stCondLst>
                              <p:cond delay="1000"/>
                            </p:stCondLst>
                            <p:childTnLst>
                              <p:par>
                                <p:cTn id="9" presetClass="exit" nodeType="afterEffect" presetID="10" grpId="2" fill="hold">
                                  <p:stCondLst>
                                    <p:cond delay="0"/>
                                  </p:stCondLst>
                                  <p:iterate type="el" backwards="0">
                                    <p:tmAbs val="0"/>
                                  </p:iterate>
                                  <p:childTnLst>
                                    <p:animEffect filter="fade" transition="out">
                                      <p:cBhvr>
                                        <p:cTn id="10" dur="1000" fill="hold"/>
                                        <p:tgtEl>
                                          <p:spTgt spid="959"/>
                                        </p:tgtEl>
                                      </p:cBhvr>
                                    </p:animEffect>
                                    <p:set>
                                      <p:cBhvr>
                                        <p:cTn id="11" fill="hold">
                                          <p:stCondLst>
                                            <p:cond delay="999"/>
                                          </p:stCondLst>
                                        </p:cTn>
                                        <p:tgtEl>
                                          <p:spTgt spid="959"/>
                                        </p:tgtEl>
                                        <p:attrNameLst>
                                          <p:attrName>style.visibility</p:attrName>
                                        </p:attrNameLst>
                                      </p:cBhvr>
                                      <p:to>
                                        <p:strVal val="hidden"/>
                                      </p:to>
                                    </p:set>
                                  </p:childTnLst>
                                </p:cTn>
                              </p:par>
                            </p:childTnLst>
                          </p:cTn>
                        </p:par>
                        <p:par>
                          <p:cTn id="12" fill="hold">
                            <p:stCondLst>
                              <p:cond delay="2000"/>
                            </p:stCondLst>
                            <p:childTnLst>
                              <p:par>
                                <p:cTn id="13" presetClass="entr" nodeType="afterEffect" presetID="10" grpId="3" fill="hold">
                                  <p:stCondLst>
                                    <p:cond delay="0"/>
                                  </p:stCondLst>
                                  <p:iterate type="el" backwards="0">
                                    <p:tmAbs val="0"/>
                                  </p:iterate>
                                  <p:childTnLst>
                                    <p:set>
                                      <p:cBhvr>
                                        <p:cTn id="14" fill="hold"/>
                                        <p:tgtEl>
                                          <p:spTgt spid="957"/>
                                        </p:tgtEl>
                                        <p:attrNameLst>
                                          <p:attrName>style.visibility</p:attrName>
                                        </p:attrNameLst>
                                      </p:cBhvr>
                                      <p:to>
                                        <p:strVal val="visible"/>
                                      </p:to>
                                    </p:set>
                                    <p:animEffect filter="fade" transition="in">
                                      <p:cBhvr>
                                        <p:cTn id="15" dur="1000"/>
                                        <p:tgtEl>
                                          <p:spTgt spid="957"/>
                                        </p:tgtEl>
                                      </p:cBhvr>
                                    </p:animEffect>
                                  </p:childTnLst>
                                </p:cTn>
                              </p:par>
                            </p:childTnLst>
                          </p:cTn>
                        </p:par>
                      </p:childTnLst>
                    </p:cTn>
                  </p:par>
                  <p:par>
                    <p:cTn id="16" fill="hold">
                      <p:stCondLst>
                        <p:cond delay="indefinite"/>
                      </p:stCondLst>
                      <p:childTnLst>
                        <p:par>
                          <p:cTn id="17" fill="hold">
                            <p:stCondLst>
                              <p:cond delay="0"/>
                            </p:stCondLst>
                            <p:childTnLst>
                              <p:par>
                                <p:cTn id="18" presetClass="path" nodeType="clickEffect" presetSubtype="0" presetID="-1" grpId="4" accel="50000" decel="50000" fill="hold">
                                  <p:stCondLst>
                                    <p:cond delay="0"/>
                                  </p:stCondLst>
                                  <p:childTnLst>
                                    <p:animMotion path="M 0.000000 0.000000 L 0.234480 -0.000000" origin="layout" pathEditMode="relative">
                                      <p:cBhvr>
                                        <p:cTn id="19" dur="1000" fill="hold"/>
                                        <p:tgtEl>
                                          <p:spTgt spid="962"/>
                                        </p:tgtEl>
                                        <p:attrNameLst>
                                          <p:attrName>ppt_x</p:attrName>
                                          <p:attrName>ppt_y</p:attrName>
                                        </p:attrNameLst>
                                      </p:cBhvr>
                                    </p:animMotion>
                                  </p:childTnLst>
                                </p:cTn>
                              </p:par>
                            </p:childTnLst>
                          </p:cTn>
                        </p:par>
                        <p:par>
                          <p:cTn id="20" fill="hold">
                            <p:stCondLst>
                              <p:cond delay="0"/>
                            </p:stCondLst>
                            <p:childTnLst>
                              <p:par>
                                <p:cTn id="21" presetClass="path" nodeType="withEffect" presetSubtype="0" presetID="-1" grpId="5" accel="50000" decel="50000" fill="hold">
                                  <p:stCondLst>
                                    <p:cond delay="0"/>
                                  </p:stCondLst>
                                  <p:childTnLst>
                                    <p:animMotion path="M 0.000000 0.000000 L 0.232991 -0.000000" origin="layout" pathEditMode="relative">
                                      <p:cBhvr>
                                        <p:cTn id="22" dur="1000" fill="hold"/>
                                        <p:tgtEl>
                                          <p:spTgt spid="961"/>
                                        </p:tgtEl>
                                        <p:attrNameLst>
                                          <p:attrName>ppt_x</p:attrName>
                                          <p:attrName>ppt_y</p:attrName>
                                        </p:attrNameLst>
                                      </p:cBhvr>
                                    </p:animMotion>
                                  </p:childTnLst>
                                </p:cTn>
                              </p:par>
                            </p:childTnLst>
                          </p:cTn>
                        </p:par>
                        <p:par>
                          <p:cTn id="23" fill="hold">
                            <p:stCondLst>
                              <p:cond delay="1000"/>
                            </p:stCondLst>
                            <p:childTnLst>
                              <p:par>
                                <p:cTn id="24" presetClass="entr" nodeType="afterEffect" presetID="10" grpId="6" fill="hold">
                                  <p:stCondLst>
                                    <p:cond delay="0"/>
                                  </p:stCondLst>
                                  <p:iterate type="el" backwards="0">
                                    <p:tmAbs val="0"/>
                                  </p:iterate>
                                  <p:childTnLst>
                                    <p:set>
                                      <p:cBhvr>
                                        <p:cTn id="25" fill="hold"/>
                                        <p:tgtEl>
                                          <p:spTgt spid="963"/>
                                        </p:tgtEl>
                                        <p:attrNameLst>
                                          <p:attrName>style.visibility</p:attrName>
                                        </p:attrNameLst>
                                      </p:cBhvr>
                                      <p:to>
                                        <p:strVal val="visible"/>
                                      </p:to>
                                    </p:set>
                                    <p:animEffect filter="fade" transition="in">
                                      <p:cBhvr>
                                        <p:cTn id="26" dur="1000"/>
                                        <p:tgtEl>
                                          <p:spTgt spid="96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959" grpId="2"/>
      <p:bldP build="whole" bldLvl="1" animBg="1" rev="0" advAuto="0" spid="957" grpId="3"/>
      <p:bldP build="whole" bldLvl="1" animBg="1" rev="0" advAuto="0" spid="963" grpId="6"/>
      <p:bldP build="whole" bldLvl="1" animBg="1" rev="0" advAuto="0" spid="967" grpId="1"/>
    </p:bldLst>
  </p:timing>
</p:sld>
</file>

<file path=ppt/slides/slide6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80" name="LLMs"/>
          <p:cNvSpPr txBox="1"/>
          <p:nvPr>
            <p:ph type="title"/>
          </p:nvPr>
        </p:nvSpPr>
        <p:spPr>
          <a:prstGeom prst="rect">
            <a:avLst/>
          </a:prstGeom>
        </p:spPr>
        <p:txBody>
          <a:bodyPr/>
          <a:lstStyle/>
          <a:p>
            <a:pPr/>
            <a:r>
              <a:t>LLMs</a:t>
            </a:r>
          </a:p>
        </p:txBody>
      </p:sp>
      <p:pic>
        <p:nvPicPr>
          <p:cNvPr id="981" name="AI_logo_by_United_Blasters.png" descr="AI_logo_by_United_Blasters.png"/>
          <p:cNvPicPr>
            <a:picLocks noChangeAspect="1"/>
          </p:cNvPicPr>
          <p:nvPr/>
        </p:nvPicPr>
        <p:blipFill>
          <a:blip r:embed="rId3">
            <a:extLst/>
          </a:blip>
          <a:stretch>
            <a:fillRect/>
          </a:stretch>
        </p:blipFill>
        <p:spPr>
          <a:xfrm>
            <a:off x="8256560" y="4925676"/>
            <a:ext cx="7870880" cy="7870880"/>
          </a:xfrm>
          <a:prstGeom prst="rect">
            <a:avLst/>
          </a:prstGeom>
          <a:ln w="12700">
            <a:miter lim="400000"/>
          </a:ln>
        </p:spPr>
      </p:pic>
      <p:sp>
        <p:nvSpPr>
          <p:cNvPr id="982" name="Model"/>
          <p:cNvSpPr txBox="1"/>
          <p:nvPr/>
        </p:nvSpPr>
        <p:spPr>
          <a:xfrm>
            <a:off x="3763215" y="4645641"/>
            <a:ext cx="2016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Model</a:t>
            </a:r>
          </a:p>
        </p:txBody>
      </p:sp>
      <p:sp>
        <p:nvSpPr>
          <p:cNvPr id="983" name="Parameter"/>
          <p:cNvSpPr txBox="1"/>
          <p:nvPr/>
        </p:nvSpPr>
        <p:spPr>
          <a:xfrm>
            <a:off x="1247967" y="6071987"/>
            <a:ext cx="340614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Parameter</a:t>
            </a:r>
          </a:p>
        </p:txBody>
      </p:sp>
      <p:sp>
        <p:nvSpPr>
          <p:cNvPr id="984" name="Weight"/>
          <p:cNvSpPr txBox="1"/>
          <p:nvPr/>
        </p:nvSpPr>
        <p:spPr>
          <a:xfrm>
            <a:off x="682621" y="7675574"/>
            <a:ext cx="22434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Weight</a:t>
            </a:r>
          </a:p>
        </p:txBody>
      </p:sp>
      <p:sp>
        <p:nvSpPr>
          <p:cNvPr id="985" name="Context Window"/>
          <p:cNvSpPr txBox="1"/>
          <p:nvPr/>
        </p:nvSpPr>
        <p:spPr>
          <a:xfrm>
            <a:off x="16173690" y="3722596"/>
            <a:ext cx="513778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Context Window</a:t>
            </a:r>
          </a:p>
        </p:txBody>
      </p:sp>
      <p:sp>
        <p:nvSpPr>
          <p:cNvPr id="986" name="Temperature"/>
          <p:cNvSpPr txBox="1"/>
          <p:nvPr/>
        </p:nvSpPr>
        <p:spPr>
          <a:xfrm>
            <a:off x="18799112" y="5220811"/>
            <a:ext cx="413893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Temperature</a:t>
            </a:r>
          </a:p>
        </p:txBody>
      </p:sp>
      <p:sp>
        <p:nvSpPr>
          <p:cNvPr id="987" name="Quantization"/>
          <p:cNvSpPr txBox="1"/>
          <p:nvPr/>
        </p:nvSpPr>
        <p:spPr>
          <a:xfrm>
            <a:off x="19851503" y="7300240"/>
            <a:ext cx="40735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Quantization</a:t>
            </a:r>
          </a:p>
        </p:txBody>
      </p:sp>
      <p:sp>
        <p:nvSpPr>
          <p:cNvPr id="988" name="Prefill"/>
          <p:cNvSpPr txBox="1"/>
          <p:nvPr/>
        </p:nvSpPr>
        <p:spPr>
          <a:xfrm>
            <a:off x="6682414" y="895155"/>
            <a:ext cx="198056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Prefill</a:t>
            </a:r>
          </a:p>
        </p:txBody>
      </p:sp>
      <p:sp>
        <p:nvSpPr>
          <p:cNvPr id="989" name="Decode"/>
          <p:cNvSpPr txBox="1"/>
          <p:nvPr/>
        </p:nvSpPr>
        <p:spPr>
          <a:xfrm>
            <a:off x="5086211" y="2478087"/>
            <a:ext cx="233997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Decode</a:t>
            </a:r>
          </a:p>
        </p:txBody>
      </p:sp>
      <p:sp>
        <p:nvSpPr>
          <p:cNvPr id="990" name="BF8"/>
          <p:cNvSpPr txBox="1"/>
          <p:nvPr/>
        </p:nvSpPr>
        <p:spPr>
          <a:xfrm>
            <a:off x="6496349" y="12492590"/>
            <a:ext cx="139255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BF8</a:t>
            </a:r>
          </a:p>
        </p:txBody>
      </p:sp>
      <p:sp>
        <p:nvSpPr>
          <p:cNvPr id="991" name="INT8 (Q8)"/>
          <p:cNvSpPr txBox="1"/>
          <p:nvPr/>
        </p:nvSpPr>
        <p:spPr>
          <a:xfrm>
            <a:off x="17996061" y="863081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INT8 (Q8)</a:t>
            </a:r>
          </a:p>
        </p:txBody>
      </p:sp>
      <p:sp>
        <p:nvSpPr>
          <p:cNvPr id="992" name="INT4 (Q4)"/>
          <p:cNvSpPr txBox="1"/>
          <p:nvPr/>
        </p:nvSpPr>
        <p:spPr>
          <a:xfrm>
            <a:off x="20499701" y="996138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INT4 (Q4)</a:t>
            </a:r>
          </a:p>
        </p:txBody>
      </p:sp>
      <p:sp>
        <p:nvSpPr>
          <p:cNvPr id="993" name="INT3 (Q3)"/>
          <p:cNvSpPr txBox="1"/>
          <p:nvPr/>
        </p:nvSpPr>
        <p:spPr>
          <a:xfrm>
            <a:off x="17346306" y="11227860"/>
            <a:ext cx="32492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INT3 (Q3)</a:t>
            </a:r>
          </a:p>
        </p:txBody>
      </p:sp>
      <p:sp>
        <p:nvSpPr>
          <p:cNvPr id="994" name="FP32"/>
          <p:cNvSpPr txBox="1"/>
          <p:nvPr/>
        </p:nvSpPr>
        <p:spPr>
          <a:xfrm>
            <a:off x="4203680" y="9961380"/>
            <a:ext cx="1762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FP32</a:t>
            </a:r>
          </a:p>
        </p:txBody>
      </p:sp>
      <p:sp>
        <p:nvSpPr>
          <p:cNvPr id="995" name="FP16/BF16"/>
          <p:cNvSpPr txBox="1"/>
          <p:nvPr/>
        </p:nvSpPr>
        <p:spPr>
          <a:xfrm>
            <a:off x="2039128" y="11617263"/>
            <a:ext cx="35521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FP16/BF16</a:t>
            </a:r>
          </a:p>
        </p:txBody>
      </p:sp>
      <p:sp>
        <p:nvSpPr>
          <p:cNvPr id="996" name="INT2/Q2"/>
          <p:cNvSpPr txBox="1"/>
          <p:nvPr/>
        </p:nvSpPr>
        <p:spPr>
          <a:xfrm>
            <a:off x="20345245" y="12307485"/>
            <a:ext cx="276669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INT2/Q2</a:t>
            </a:r>
          </a:p>
        </p:txBody>
      </p:sp>
      <p:sp>
        <p:nvSpPr>
          <p:cNvPr id="997" name="GGUF"/>
          <p:cNvSpPr txBox="1"/>
          <p:nvPr/>
        </p:nvSpPr>
        <p:spPr>
          <a:xfrm>
            <a:off x="15642666" y="486473"/>
            <a:ext cx="19011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GGUF</a:t>
            </a:r>
          </a:p>
        </p:txBody>
      </p:sp>
      <p:sp>
        <p:nvSpPr>
          <p:cNvPr id="998" name="MLX"/>
          <p:cNvSpPr txBox="1"/>
          <p:nvPr/>
        </p:nvSpPr>
        <p:spPr>
          <a:xfrm>
            <a:off x="15957156" y="2224382"/>
            <a:ext cx="165862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MLX</a:t>
            </a:r>
          </a:p>
        </p:txBody>
      </p:sp>
      <p:sp>
        <p:nvSpPr>
          <p:cNvPr id="999" name="RAG"/>
          <p:cNvSpPr txBox="1"/>
          <p:nvPr/>
        </p:nvSpPr>
        <p:spPr>
          <a:xfrm>
            <a:off x="16916565" y="6418262"/>
            <a:ext cx="154559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RAG</a:t>
            </a:r>
          </a:p>
        </p:txBody>
      </p:sp>
      <p:sp>
        <p:nvSpPr>
          <p:cNvPr id="1000" name="Token"/>
          <p:cNvSpPr txBox="1"/>
          <p:nvPr/>
        </p:nvSpPr>
        <p:spPr>
          <a:xfrm>
            <a:off x="1511954" y="9165024"/>
            <a:ext cx="202057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Token</a:t>
            </a:r>
          </a:p>
        </p:txBody>
      </p:sp>
      <p:sp>
        <p:nvSpPr>
          <p:cNvPr id="1001" name="Dense model"/>
          <p:cNvSpPr txBox="1"/>
          <p:nvPr/>
        </p:nvSpPr>
        <p:spPr>
          <a:xfrm>
            <a:off x="1270627" y="1065453"/>
            <a:ext cx="2005331"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Dense</a:t>
            </a:r>
            <a:br/>
            <a:r>
              <a:t>model</a:t>
            </a:r>
          </a:p>
        </p:txBody>
      </p:sp>
      <p:sp>
        <p:nvSpPr>
          <p:cNvPr id="1002" name="Mixture-of-Experts (MoE)"/>
          <p:cNvSpPr txBox="1"/>
          <p:nvPr/>
        </p:nvSpPr>
        <p:spPr>
          <a:xfrm>
            <a:off x="18340687" y="398462"/>
            <a:ext cx="6049646"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Mixture-of-Experts</a:t>
            </a:r>
            <a:br/>
            <a:r>
              <a:t>(MoE)</a:t>
            </a:r>
          </a:p>
        </p:txBody>
      </p:sp>
      <p:sp>
        <p:nvSpPr>
          <p:cNvPr id="1003" name="Training…"/>
          <p:cNvSpPr txBox="1"/>
          <p:nvPr/>
        </p:nvSpPr>
        <p:spPr>
          <a:xfrm>
            <a:off x="4404265" y="7487413"/>
            <a:ext cx="2787651"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Training</a:t>
            </a:r>
          </a:p>
          <a:p>
            <a:pPr>
              <a:defRPr sz="5000"/>
            </a:pPr>
            <a:r>
              <a:t>a model</a:t>
            </a:r>
          </a:p>
        </p:txBody>
      </p:sp>
      <p:sp>
        <p:nvSpPr>
          <p:cNvPr id="1004" name="TTFT"/>
          <p:cNvSpPr txBox="1"/>
          <p:nvPr/>
        </p:nvSpPr>
        <p:spPr>
          <a:xfrm>
            <a:off x="16619582" y="9929335"/>
            <a:ext cx="1762126"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TTFT</a:t>
            </a:r>
          </a:p>
        </p:txBody>
      </p:sp>
    </p:spTree>
  </p:cSld>
  <p:clrMapOvr>
    <a:masterClrMapping/>
  </p:clrMapOvr>
  <p:transition xmlns:p14="http://schemas.microsoft.com/office/powerpoint/2010/main" spd="med" advClick="1"/>
</p:sld>
</file>

<file path=ppt/slides/slide6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1008" name="Pop Quiz!"/>
          <p:cNvSpPr txBox="1"/>
          <p:nvPr>
            <p:ph type="title"/>
          </p:nvPr>
        </p:nvSpPr>
        <p:spPr>
          <a:prstGeom prst="rect">
            <a:avLst/>
          </a:prstGeom>
        </p:spPr>
        <p:txBody>
          <a:bodyPr>
            <a:normAutofit fontScale="100000" lnSpcReduction="0"/>
          </a:bodyPr>
          <a:lstStyle>
            <a:lvl1pPr>
              <a:defRPr sz="15000"/>
            </a:lvl1pPr>
          </a:lstStyle>
          <a:p>
            <a:pPr/>
            <a:r>
              <a:t>Pop Quiz!</a:t>
            </a:r>
          </a:p>
        </p:txBody>
      </p:sp>
    </p:spTree>
  </p:cSld>
  <p:clrMapOvr>
    <a:masterClrMapping/>
  </p:clrMapOvr>
  <p:transition xmlns:p14="http://schemas.microsoft.com/office/powerpoint/2010/main" spd="med" advClick="1"/>
</p:sld>
</file>

<file path=ppt/slides/slide7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1012" name="Model Names"/>
          <p:cNvSpPr txBox="1"/>
          <p:nvPr>
            <p:ph type="title"/>
          </p:nvPr>
        </p:nvSpPr>
        <p:spPr>
          <a:prstGeom prst="rect">
            <a:avLst/>
          </a:prstGeom>
        </p:spPr>
        <p:txBody>
          <a:bodyPr/>
          <a:lstStyle/>
          <a:p>
            <a:pPr/>
            <a:r>
              <a:t>Model Names</a:t>
            </a:r>
          </a:p>
        </p:txBody>
      </p:sp>
      <p:sp>
        <p:nvSpPr>
          <p:cNvPr id="1013" name="Which Frontier AI lab did this model come from?…"/>
          <p:cNvSpPr txBox="1"/>
          <p:nvPr>
            <p:ph type="body" idx="1"/>
          </p:nvPr>
        </p:nvSpPr>
        <p:spPr>
          <a:xfrm>
            <a:off x="1468750" y="3554015"/>
            <a:ext cx="21446500" cy="9122595"/>
          </a:xfrm>
          <a:prstGeom prst="rect">
            <a:avLst/>
          </a:prstGeom>
        </p:spPr>
        <p:txBody>
          <a:bodyPr anchor="b"/>
          <a:lstStyle/>
          <a:p>
            <a:pPr marL="1211873" indent="-868973">
              <a:spcBef>
                <a:spcPts val="0"/>
              </a:spcBef>
              <a:defRPr sz="6500"/>
            </a:pPr>
            <a:r>
              <a:t>Which Frontier AI lab did this model come from?</a:t>
            </a:r>
          </a:p>
          <a:p>
            <a:pPr marL="1211873" indent="-868973">
              <a:spcBef>
                <a:spcPts val="0"/>
              </a:spcBef>
              <a:defRPr sz="6500"/>
            </a:pPr>
            <a:r>
              <a:t>How many total parameters does this model have?</a:t>
            </a:r>
          </a:p>
          <a:p>
            <a:pPr marL="1211873" indent="-868973">
              <a:spcBef>
                <a:spcPts val="0"/>
              </a:spcBef>
              <a:defRPr sz="6500"/>
            </a:pPr>
            <a:r>
              <a:t>Is this a dense model or a MoE?</a:t>
            </a:r>
          </a:p>
          <a:p>
            <a:pPr marL="1211873" indent="-868973">
              <a:spcBef>
                <a:spcPts val="0"/>
              </a:spcBef>
              <a:defRPr sz="6500"/>
            </a:pPr>
            <a:r>
              <a:t>If this is an MoE model, how many parameters activate for each forward pass?</a:t>
            </a:r>
          </a:p>
          <a:p>
            <a:pPr marL="1211873" indent="-868973">
              <a:spcBef>
                <a:spcPts val="0"/>
              </a:spcBef>
              <a:defRPr sz="6500"/>
            </a:pPr>
            <a:r>
              <a:t>Is this model tuned for Apple Silicon?</a:t>
            </a:r>
          </a:p>
          <a:p>
            <a:pPr marL="1211873" indent="-868973">
              <a:spcBef>
                <a:spcPts val="0"/>
              </a:spcBef>
              <a:defRPr sz="6500"/>
            </a:pPr>
            <a:r>
              <a:t>Is this model quantized, and if so, down to how many bits?</a:t>
            </a:r>
          </a:p>
        </p:txBody>
      </p:sp>
      <p:sp>
        <p:nvSpPr>
          <p:cNvPr id="1014" name="Qwen3-235B-A22B-MLX-4bit"/>
          <p:cNvSpPr txBox="1"/>
          <p:nvPr/>
        </p:nvSpPr>
        <p:spPr>
          <a:xfrm>
            <a:off x="4964112" y="3099557"/>
            <a:ext cx="14455776" cy="1311276"/>
          </a:xfrm>
          <a:prstGeom prst="rect">
            <a:avLst/>
          </a:prstGeom>
          <a:solidFill>
            <a:schemeClr val="accent5">
              <a:hueOff val="-82419"/>
              <a:satOff val="-9513"/>
              <a:lumOff val="-16343"/>
            </a:schemeClr>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8000"/>
            </a:lvl1pPr>
          </a:lstStyle>
          <a:p>
            <a:pPr/>
            <a:r>
              <a:t>Qwen3-235B-A22B-MLX-4bit</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ID="10" grpId="1" fill="hold">
                                  <p:stCondLst>
                                    <p:cond delay="0"/>
                                  </p:stCondLst>
                                  <p:iterate type="el" backwards="0">
                                    <p:tmAbs val="0"/>
                                  </p:iterate>
                                  <p:childTnLst>
                                    <p:set>
                                      <p:cBhvr>
                                        <p:cTn id="6" fill="hold"/>
                                        <p:tgtEl>
                                          <p:spTgt spid="1014"/>
                                        </p:tgtEl>
                                        <p:attrNameLst>
                                          <p:attrName>style.visibility</p:attrName>
                                        </p:attrNameLst>
                                      </p:cBhvr>
                                      <p:to>
                                        <p:strVal val="visible"/>
                                      </p:to>
                                    </p:set>
                                    <p:animEffect filter="fade" transition="in">
                                      <p:cBhvr>
                                        <p:cTn id="7" dur="250"/>
                                        <p:tgtEl>
                                          <p:spTgt spid="1014"/>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1013">
                                            <p:bg/>
                                          </p:spTgt>
                                        </p:tgtEl>
                                        <p:attrNameLst>
                                          <p:attrName>style.visibility</p:attrName>
                                        </p:attrNameLst>
                                      </p:cBhvr>
                                      <p:to>
                                        <p:strVal val="visible"/>
                                      </p:to>
                                    </p:set>
                                    <p:animEffect filter="fade" transition="in">
                                      <p:cBhvr>
                                        <p:cTn id="12" dur="250"/>
                                        <p:tgtEl>
                                          <p:spTgt spid="1013">
                                            <p:bg/>
                                          </p:spTgt>
                                        </p:tgtEl>
                                      </p:cBhvr>
                                    </p:animEffect>
                                  </p:childTnLst>
                                </p:cTn>
                              </p:par>
                              <p:par>
                                <p:cTn id="13" presetClass="entr" nodeType="withEffect" presetSubtype="0" presetID="10" grpId="2" fill="hold">
                                  <p:stCondLst>
                                    <p:cond delay="0"/>
                                  </p:stCondLst>
                                  <p:iterate type="el" backwards="0">
                                    <p:tmAbs val="0"/>
                                  </p:iterate>
                                  <p:childTnLst>
                                    <p:set>
                                      <p:cBhvr>
                                        <p:cTn id="14" fill="hold"/>
                                        <p:tgtEl>
                                          <p:spTgt spid="1013">
                                            <p:txEl>
                                              <p:pRg st="0" end="0"/>
                                            </p:txEl>
                                          </p:spTgt>
                                        </p:tgtEl>
                                        <p:attrNameLst>
                                          <p:attrName>style.visibility</p:attrName>
                                        </p:attrNameLst>
                                      </p:cBhvr>
                                      <p:to>
                                        <p:strVal val="visible"/>
                                      </p:to>
                                    </p:set>
                                    <p:animEffect filter="fade" transition="in">
                                      <p:cBhvr>
                                        <p:cTn id="15" dur="250"/>
                                        <p:tgtEl>
                                          <p:spTgt spid="101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Class="entr" nodeType="clickEffect" presetID="10" grpId="2" fill="hold">
                                  <p:stCondLst>
                                    <p:cond delay="0"/>
                                  </p:stCondLst>
                                  <p:iterate type="el" backwards="0">
                                    <p:tmAbs val="0"/>
                                  </p:iterate>
                                  <p:childTnLst>
                                    <p:set>
                                      <p:cBhvr>
                                        <p:cTn id="19" fill="hold"/>
                                        <p:tgtEl>
                                          <p:spTgt spid="1013">
                                            <p:txEl>
                                              <p:pRg st="1" end="1"/>
                                            </p:txEl>
                                          </p:spTgt>
                                        </p:tgtEl>
                                        <p:attrNameLst>
                                          <p:attrName>style.visibility</p:attrName>
                                        </p:attrNameLst>
                                      </p:cBhvr>
                                      <p:to>
                                        <p:strVal val="visible"/>
                                      </p:to>
                                    </p:set>
                                    <p:animEffect filter="fade" transition="in">
                                      <p:cBhvr>
                                        <p:cTn id="20" dur="250"/>
                                        <p:tgtEl>
                                          <p:spTgt spid="101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Class="entr" nodeType="clickEffect" presetID="10" grpId="2" fill="hold">
                                  <p:stCondLst>
                                    <p:cond delay="0"/>
                                  </p:stCondLst>
                                  <p:iterate type="el" backwards="0">
                                    <p:tmAbs val="0"/>
                                  </p:iterate>
                                  <p:childTnLst>
                                    <p:set>
                                      <p:cBhvr>
                                        <p:cTn id="24" fill="hold"/>
                                        <p:tgtEl>
                                          <p:spTgt spid="1013">
                                            <p:txEl>
                                              <p:pRg st="2" end="2"/>
                                            </p:txEl>
                                          </p:spTgt>
                                        </p:tgtEl>
                                        <p:attrNameLst>
                                          <p:attrName>style.visibility</p:attrName>
                                        </p:attrNameLst>
                                      </p:cBhvr>
                                      <p:to>
                                        <p:strVal val="visible"/>
                                      </p:to>
                                    </p:set>
                                    <p:animEffect filter="fade" transition="in">
                                      <p:cBhvr>
                                        <p:cTn id="25" dur="250"/>
                                        <p:tgtEl>
                                          <p:spTgt spid="101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Class="entr" nodeType="clickEffect" presetID="10" grpId="2" fill="hold">
                                  <p:stCondLst>
                                    <p:cond delay="0"/>
                                  </p:stCondLst>
                                  <p:iterate type="el" backwards="0">
                                    <p:tmAbs val="0"/>
                                  </p:iterate>
                                  <p:childTnLst>
                                    <p:set>
                                      <p:cBhvr>
                                        <p:cTn id="29" fill="hold"/>
                                        <p:tgtEl>
                                          <p:spTgt spid="1013">
                                            <p:txEl>
                                              <p:pRg st="3" end="3"/>
                                            </p:txEl>
                                          </p:spTgt>
                                        </p:tgtEl>
                                        <p:attrNameLst>
                                          <p:attrName>style.visibility</p:attrName>
                                        </p:attrNameLst>
                                      </p:cBhvr>
                                      <p:to>
                                        <p:strVal val="visible"/>
                                      </p:to>
                                    </p:set>
                                    <p:animEffect filter="fade" transition="in">
                                      <p:cBhvr>
                                        <p:cTn id="30" dur="250"/>
                                        <p:tgtEl>
                                          <p:spTgt spid="101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Class="entr" nodeType="clickEffect" presetID="10" grpId="2" fill="hold">
                                  <p:stCondLst>
                                    <p:cond delay="0"/>
                                  </p:stCondLst>
                                  <p:iterate type="el" backwards="0">
                                    <p:tmAbs val="0"/>
                                  </p:iterate>
                                  <p:childTnLst>
                                    <p:set>
                                      <p:cBhvr>
                                        <p:cTn id="34" fill="hold"/>
                                        <p:tgtEl>
                                          <p:spTgt spid="1013">
                                            <p:txEl>
                                              <p:pRg st="4" end="4"/>
                                            </p:txEl>
                                          </p:spTgt>
                                        </p:tgtEl>
                                        <p:attrNameLst>
                                          <p:attrName>style.visibility</p:attrName>
                                        </p:attrNameLst>
                                      </p:cBhvr>
                                      <p:to>
                                        <p:strVal val="visible"/>
                                      </p:to>
                                    </p:set>
                                    <p:animEffect filter="fade" transition="in">
                                      <p:cBhvr>
                                        <p:cTn id="35" dur="250"/>
                                        <p:tgtEl>
                                          <p:spTgt spid="1013">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Class="entr" nodeType="clickEffect" presetID="10" grpId="2" fill="hold">
                                  <p:stCondLst>
                                    <p:cond delay="0"/>
                                  </p:stCondLst>
                                  <p:iterate type="el" backwards="0">
                                    <p:tmAbs val="0"/>
                                  </p:iterate>
                                  <p:childTnLst>
                                    <p:set>
                                      <p:cBhvr>
                                        <p:cTn id="39" fill="hold"/>
                                        <p:tgtEl>
                                          <p:spTgt spid="1013">
                                            <p:txEl>
                                              <p:pRg st="5" end="5"/>
                                            </p:txEl>
                                          </p:spTgt>
                                        </p:tgtEl>
                                        <p:attrNameLst>
                                          <p:attrName>style.visibility</p:attrName>
                                        </p:attrNameLst>
                                      </p:cBhvr>
                                      <p:to>
                                        <p:strVal val="visible"/>
                                      </p:to>
                                    </p:set>
                                    <p:animEffect filter="fade" transition="in">
                                      <p:cBhvr>
                                        <p:cTn id="40" dur="250"/>
                                        <p:tgtEl>
                                          <p:spTgt spid="1013">
                                            <p:txEl>
                                              <p:pRg st="5" end="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014" grpId="1"/>
      <p:bldP build="p" bldLvl="5" animBg="1" rev="0" advAuto="0" spid="1013" grpId="2"/>
    </p:bldLst>
  </p:timing>
</p:sld>
</file>

<file path=ppt/slides/slide7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1018" name="?"/>
          <p:cNvSpPr txBox="1"/>
          <p:nvPr/>
        </p:nvSpPr>
        <p:spPr>
          <a:xfrm>
            <a:off x="10417716" y="9721308"/>
            <a:ext cx="4545381"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spAutoFit/>
          </a:bodyPr>
          <a:lstStyle>
            <a:lvl1pPr>
              <a:defRPr sz="5000"/>
            </a:lvl1pPr>
          </a:lstStyle>
          <a:p>
            <a:pPr/>
            <a:r>
              <a:t>?</a:t>
            </a:r>
          </a:p>
        </p:txBody>
      </p:sp>
      <p:grpSp>
        <p:nvGrpSpPr>
          <p:cNvPr id="1027" name="Group"/>
          <p:cNvGrpSpPr/>
          <p:nvPr/>
        </p:nvGrpSpPr>
        <p:grpSpPr>
          <a:xfrm>
            <a:off x="278069" y="7856222"/>
            <a:ext cx="8951657" cy="1377159"/>
            <a:chOff x="0" y="0"/>
            <a:chExt cx="8951655" cy="1377157"/>
          </a:xfrm>
        </p:grpSpPr>
        <p:grpSp>
          <p:nvGrpSpPr>
            <p:cNvPr id="1023" name="Group"/>
            <p:cNvGrpSpPr/>
            <p:nvPr/>
          </p:nvGrpSpPr>
          <p:grpSpPr>
            <a:xfrm>
              <a:off x="0" y="52613"/>
              <a:ext cx="8951656" cy="1270001"/>
              <a:chOff x="0" y="0"/>
              <a:chExt cx="8951655" cy="1270000"/>
            </a:xfrm>
          </p:grpSpPr>
          <p:sp>
            <p:nvSpPr>
              <p:cNvPr id="1019"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20"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21"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1022"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1024"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25"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26"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1036" name="Group"/>
          <p:cNvGrpSpPr/>
          <p:nvPr/>
        </p:nvGrpSpPr>
        <p:grpSpPr>
          <a:xfrm>
            <a:off x="15218779" y="7856222"/>
            <a:ext cx="8951657" cy="1377159"/>
            <a:chOff x="0" y="0"/>
            <a:chExt cx="8951655" cy="1377157"/>
          </a:xfrm>
        </p:grpSpPr>
        <p:grpSp>
          <p:nvGrpSpPr>
            <p:cNvPr id="1032" name="Group"/>
            <p:cNvGrpSpPr/>
            <p:nvPr/>
          </p:nvGrpSpPr>
          <p:grpSpPr>
            <a:xfrm>
              <a:off x="0" y="52613"/>
              <a:ext cx="8951656" cy="1270001"/>
              <a:chOff x="0" y="0"/>
              <a:chExt cx="8951655" cy="1270000"/>
            </a:xfrm>
          </p:grpSpPr>
          <p:sp>
            <p:nvSpPr>
              <p:cNvPr id="1028"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29"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30"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1031"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1033"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34"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35"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1037" name="LLM Terminology"/>
          <p:cNvSpPr txBox="1"/>
          <p:nvPr>
            <p:ph type="title"/>
          </p:nvPr>
        </p:nvSpPr>
        <p:spPr>
          <a:prstGeom prst="rect">
            <a:avLst/>
          </a:prstGeom>
        </p:spPr>
        <p:txBody>
          <a:bodyPr/>
          <a:lstStyle/>
          <a:p>
            <a:pPr/>
            <a:r>
              <a:t>LLM Terminology</a:t>
            </a:r>
          </a:p>
        </p:txBody>
      </p:sp>
      <p:pic>
        <p:nvPicPr>
          <p:cNvPr id="1038" name="DALL-E_3_-_advanced_artificial_intelligence.png" descr="DALL-E_3_-_advanced_artificial_intelligence.png"/>
          <p:cNvPicPr>
            <a:picLocks noChangeAspect="1"/>
          </p:cNvPicPr>
          <p:nvPr/>
        </p:nvPicPr>
        <p:blipFill>
          <a:blip r:embed="rId4">
            <a:extLst/>
          </a:blip>
          <a:srcRect l="26101" t="14385" r="25005" b="44365"/>
          <a:stretch>
            <a:fillRect/>
          </a:stretch>
        </p:blipFill>
        <p:spPr>
          <a:xfrm>
            <a:off x="10433645" y="5823450"/>
            <a:ext cx="4610101" cy="3889368"/>
          </a:xfrm>
          <a:prstGeom prst="rect">
            <a:avLst/>
          </a:prstGeom>
          <a:ln w="12700">
            <a:miter lim="400000"/>
          </a:ln>
        </p:spPr>
      </p:pic>
      <p:sp>
        <p:nvSpPr>
          <p:cNvPr id="1039"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1040"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1041"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042"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1043"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1044"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1045"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1046"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1047" name="the"/>
          <p:cNvSpPr txBox="1"/>
          <p:nvPr/>
        </p:nvSpPr>
        <p:spPr>
          <a:xfrm>
            <a:off x="15665780" y="6679403"/>
            <a:ext cx="1149351"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048" name="worst"/>
          <p:cNvSpPr txBox="1"/>
          <p:nvPr/>
        </p:nvSpPr>
        <p:spPr>
          <a:xfrm>
            <a:off x="15573069" y="6679404"/>
            <a:ext cx="188912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worst</a:t>
            </a:r>
          </a:p>
        </p:txBody>
      </p:sp>
      <p:sp>
        <p:nvSpPr>
          <p:cNvPr id="1049" name="Bold Arrow"/>
          <p:cNvSpPr/>
          <p:nvPr/>
        </p:nvSpPr>
        <p:spPr>
          <a:xfrm rot="16200000">
            <a:off x="3801068" y="4818352"/>
            <a:ext cx="1287804" cy="6521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1050" name="Prefill"/>
          <p:cNvSpPr txBox="1"/>
          <p:nvPr/>
        </p:nvSpPr>
        <p:spPr>
          <a:xfrm>
            <a:off x="3454687" y="3042478"/>
            <a:ext cx="198056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Prefill</a:t>
            </a:r>
          </a:p>
        </p:txBody>
      </p:sp>
      <p:sp>
        <p:nvSpPr>
          <p:cNvPr id="1051" name="Bold Arrow"/>
          <p:cNvSpPr/>
          <p:nvPr/>
        </p:nvSpPr>
        <p:spPr>
          <a:xfrm rot="16200000">
            <a:off x="15873731" y="4894762"/>
            <a:ext cx="1287804" cy="6521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blipFill>
            <a:blip r:embed="rId3"/>
          </a:blipFill>
          <a:ln w="12700">
            <a:miter lim="400000"/>
          </a:ln>
          <a:effectLst>
            <a:outerShdw sx="100000" sy="100000" kx="0" ky="0" algn="b" rotWithShape="0" blurRad="241300" dist="571500" dir="5400000">
              <a:srgbClr val="000000">
                <a:alpha val="68000"/>
              </a:srgbClr>
            </a:outerShdw>
          </a:effectLst>
        </p:spPr>
        <p:txBody>
          <a:bodyPr lIns="71437" tIns="71437" rIns="71437" bIns="71437" anchor="ctr"/>
          <a:lstStyle/>
          <a:p>
            <a:pPr>
              <a:defRPr sz="5000"/>
            </a:pPr>
          </a:p>
        </p:txBody>
      </p:sp>
      <p:sp>
        <p:nvSpPr>
          <p:cNvPr id="1052" name="Decode / Token Generation"/>
          <p:cNvSpPr txBox="1"/>
          <p:nvPr/>
        </p:nvSpPr>
        <p:spPr>
          <a:xfrm>
            <a:off x="12351079" y="3118889"/>
            <a:ext cx="833310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Decode / Token Generation</a:t>
            </a:r>
          </a:p>
        </p:txBody>
      </p:sp>
      <p:sp>
        <p:nvSpPr>
          <p:cNvPr id="1053" name="the"/>
          <p:cNvSpPr txBox="1"/>
          <p:nvPr/>
        </p:nvSpPr>
        <p:spPr>
          <a:xfrm>
            <a:off x="9937522"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054" name="KV cache"/>
          <p:cNvSpPr txBox="1"/>
          <p:nvPr/>
        </p:nvSpPr>
        <p:spPr>
          <a:xfrm>
            <a:off x="10417716" y="9721308"/>
            <a:ext cx="4545381"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spAutoFit/>
          </a:bodyPr>
          <a:lstStyle>
            <a:lvl1pPr>
              <a:defRPr sz="5000"/>
            </a:lvl1pPr>
          </a:lstStyle>
          <a:p>
            <a:pPr/>
            <a:r>
              <a:t>KV cache</a:t>
            </a:r>
          </a:p>
        </p:txBody>
      </p:sp>
      <p:sp>
        <p:nvSpPr>
          <p:cNvPr id="1055" name="Calculator"/>
          <p:cNvSpPr/>
          <p:nvPr/>
        </p:nvSpPr>
        <p:spPr>
          <a:xfrm>
            <a:off x="12228023" y="7045298"/>
            <a:ext cx="1021345" cy="14456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22" y="0"/>
                </a:moveTo>
                <a:cubicBezTo>
                  <a:pt x="681" y="0"/>
                  <a:pt x="0" y="481"/>
                  <a:pt x="0" y="1075"/>
                </a:cubicBezTo>
                <a:lnTo>
                  <a:pt x="0" y="20525"/>
                </a:lnTo>
                <a:cubicBezTo>
                  <a:pt x="0" y="21119"/>
                  <a:pt x="681" y="21600"/>
                  <a:pt x="1522" y="21600"/>
                </a:cubicBezTo>
                <a:lnTo>
                  <a:pt x="20081" y="21600"/>
                </a:lnTo>
                <a:cubicBezTo>
                  <a:pt x="20922" y="21600"/>
                  <a:pt x="21600" y="21119"/>
                  <a:pt x="21600" y="20525"/>
                </a:cubicBezTo>
                <a:lnTo>
                  <a:pt x="21600" y="1075"/>
                </a:lnTo>
                <a:cubicBezTo>
                  <a:pt x="21592" y="481"/>
                  <a:pt x="20912" y="0"/>
                  <a:pt x="20071" y="0"/>
                </a:cubicBezTo>
                <a:lnTo>
                  <a:pt x="1522" y="0"/>
                </a:lnTo>
                <a:close/>
                <a:moveTo>
                  <a:pt x="2866" y="1696"/>
                </a:moveTo>
                <a:lnTo>
                  <a:pt x="18734" y="1696"/>
                </a:lnTo>
                <a:cubicBezTo>
                  <a:pt x="19017" y="1696"/>
                  <a:pt x="19254" y="1857"/>
                  <a:pt x="19254" y="2062"/>
                </a:cubicBezTo>
                <a:lnTo>
                  <a:pt x="19254" y="4985"/>
                </a:lnTo>
                <a:cubicBezTo>
                  <a:pt x="19254" y="5185"/>
                  <a:pt x="19024" y="5351"/>
                  <a:pt x="18734" y="5351"/>
                </a:cubicBezTo>
                <a:lnTo>
                  <a:pt x="2866" y="5351"/>
                </a:lnTo>
                <a:cubicBezTo>
                  <a:pt x="2583" y="5351"/>
                  <a:pt x="2348" y="5190"/>
                  <a:pt x="2348" y="4985"/>
                </a:cubicBezTo>
                <a:lnTo>
                  <a:pt x="2348" y="2062"/>
                </a:lnTo>
                <a:cubicBezTo>
                  <a:pt x="2348" y="1862"/>
                  <a:pt x="2576" y="1696"/>
                  <a:pt x="2866" y="1696"/>
                </a:cubicBezTo>
                <a:close/>
                <a:moveTo>
                  <a:pt x="17580" y="6615"/>
                </a:moveTo>
                <a:cubicBezTo>
                  <a:pt x="17771" y="6615"/>
                  <a:pt x="17924" y="6723"/>
                  <a:pt x="17924" y="6858"/>
                </a:cubicBezTo>
                <a:cubicBezTo>
                  <a:pt x="17924" y="6993"/>
                  <a:pt x="17771" y="7101"/>
                  <a:pt x="17580" y="7101"/>
                </a:cubicBezTo>
                <a:cubicBezTo>
                  <a:pt x="17389" y="7106"/>
                  <a:pt x="17236" y="6993"/>
                  <a:pt x="17236" y="6858"/>
                </a:cubicBezTo>
                <a:cubicBezTo>
                  <a:pt x="17236" y="6723"/>
                  <a:pt x="17389" y="6615"/>
                  <a:pt x="17580" y="6615"/>
                </a:cubicBezTo>
                <a:close/>
                <a:moveTo>
                  <a:pt x="2890" y="6674"/>
                </a:moveTo>
                <a:lnTo>
                  <a:pt x="5121" y="6674"/>
                </a:lnTo>
                <a:cubicBezTo>
                  <a:pt x="5419" y="6674"/>
                  <a:pt x="5663" y="6847"/>
                  <a:pt x="5663" y="7057"/>
                </a:cubicBezTo>
                <a:lnTo>
                  <a:pt x="5663" y="8073"/>
                </a:lnTo>
                <a:cubicBezTo>
                  <a:pt x="5663" y="8284"/>
                  <a:pt x="5419" y="8456"/>
                  <a:pt x="5121" y="8456"/>
                </a:cubicBezTo>
                <a:lnTo>
                  <a:pt x="2890" y="8456"/>
                </a:lnTo>
                <a:cubicBezTo>
                  <a:pt x="2592" y="8456"/>
                  <a:pt x="2348" y="8284"/>
                  <a:pt x="2348" y="8073"/>
                </a:cubicBezTo>
                <a:lnTo>
                  <a:pt x="2348" y="7057"/>
                </a:lnTo>
                <a:cubicBezTo>
                  <a:pt x="2348" y="6847"/>
                  <a:pt x="2592" y="6674"/>
                  <a:pt x="2890" y="6674"/>
                </a:cubicBezTo>
                <a:close/>
                <a:moveTo>
                  <a:pt x="7400" y="6674"/>
                </a:moveTo>
                <a:lnTo>
                  <a:pt x="9669" y="6674"/>
                </a:lnTo>
                <a:cubicBezTo>
                  <a:pt x="9967" y="6674"/>
                  <a:pt x="10211" y="6847"/>
                  <a:pt x="10211" y="7057"/>
                </a:cubicBezTo>
                <a:lnTo>
                  <a:pt x="10211" y="8073"/>
                </a:lnTo>
                <a:cubicBezTo>
                  <a:pt x="10211" y="8284"/>
                  <a:pt x="9967" y="8456"/>
                  <a:pt x="9669" y="8456"/>
                </a:cubicBezTo>
                <a:lnTo>
                  <a:pt x="7400" y="8456"/>
                </a:lnTo>
                <a:cubicBezTo>
                  <a:pt x="7102" y="8456"/>
                  <a:pt x="6858" y="8284"/>
                  <a:pt x="6858" y="8073"/>
                </a:cubicBezTo>
                <a:lnTo>
                  <a:pt x="6858" y="7057"/>
                </a:lnTo>
                <a:cubicBezTo>
                  <a:pt x="6858" y="6847"/>
                  <a:pt x="7102" y="6674"/>
                  <a:pt x="7400" y="6674"/>
                </a:cubicBezTo>
                <a:close/>
                <a:moveTo>
                  <a:pt x="11924" y="6674"/>
                </a:moveTo>
                <a:lnTo>
                  <a:pt x="14195" y="6674"/>
                </a:lnTo>
                <a:cubicBezTo>
                  <a:pt x="14493" y="6674"/>
                  <a:pt x="14738" y="6847"/>
                  <a:pt x="14738" y="7057"/>
                </a:cubicBezTo>
                <a:lnTo>
                  <a:pt x="14738" y="8073"/>
                </a:lnTo>
                <a:cubicBezTo>
                  <a:pt x="14738" y="8284"/>
                  <a:pt x="14493" y="8456"/>
                  <a:pt x="14195" y="8456"/>
                </a:cubicBezTo>
                <a:lnTo>
                  <a:pt x="11924" y="8456"/>
                </a:lnTo>
                <a:cubicBezTo>
                  <a:pt x="11626" y="8456"/>
                  <a:pt x="11382" y="8284"/>
                  <a:pt x="11382" y="8073"/>
                </a:cubicBezTo>
                <a:lnTo>
                  <a:pt x="11382" y="7057"/>
                </a:lnTo>
                <a:cubicBezTo>
                  <a:pt x="11382" y="6847"/>
                  <a:pt x="11626" y="6674"/>
                  <a:pt x="11924" y="6674"/>
                </a:cubicBezTo>
                <a:close/>
                <a:moveTo>
                  <a:pt x="16433" y="7290"/>
                </a:moveTo>
                <a:lnTo>
                  <a:pt x="18743" y="7290"/>
                </a:lnTo>
                <a:lnTo>
                  <a:pt x="18743" y="7685"/>
                </a:lnTo>
                <a:lnTo>
                  <a:pt x="16433" y="7685"/>
                </a:lnTo>
                <a:lnTo>
                  <a:pt x="16433" y="7290"/>
                </a:lnTo>
                <a:close/>
                <a:moveTo>
                  <a:pt x="17580" y="7867"/>
                </a:moveTo>
                <a:cubicBezTo>
                  <a:pt x="17771" y="7867"/>
                  <a:pt x="17924" y="7975"/>
                  <a:pt x="17924" y="8110"/>
                </a:cubicBezTo>
                <a:cubicBezTo>
                  <a:pt x="17924" y="8245"/>
                  <a:pt x="17771" y="8353"/>
                  <a:pt x="17580" y="8353"/>
                </a:cubicBezTo>
                <a:cubicBezTo>
                  <a:pt x="17389" y="8353"/>
                  <a:pt x="17236" y="8245"/>
                  <a:pt x="17236" y="8110"/>
                </a:cubicBezTo>
                <a:cubicBezTo>
                  <a:pt x="17236" y="7975"/>
                  <a:pt x="17389" y="7867"/>
                  <a:pt x="17580" y="7867"/>
                </a:cubicBezTo>
                <a:close/>
                <a:moveTo>
                  <a:pt x="2890" y="9580"/>
                </a:moveTo>
                <a:lnTo>
                  <a:pt x="5121" y="9580"/>
                </a:lnTo>
                <a:cubicBezTo>
                  <a:pt x="5419" y="9580"/>
                  <a:pt x="5663" y="9752"/>
                  <a:pt x="5663" y="9963"/>
                </a:cubicBezTo>
                <a:lnTo>
                  <a:pt x="5663" y="10979"/>
                </a:lnTo>
                <a:cubicBezTo>
                  <a:pt x="5663" y="11189"/>
                  <a:pt x="5419" y="11362"/>
                  <a:pt x="5121" y="11362"/>
                </a:cubicBezTo>
                <a:lnTo>
                  <a:pt x="2890" y="11362"/>
                </a:lnTo>
                <a:cubicBezTo>
                  <a:pt x="2592" y="11362"/>
                  <a:pt x="2348" y="11189"/>
                  <a:pt x="2348" y="10979"/>
                </a:cubicBezTo>
                <a:lnTo>
                  <a:pt x="2348" y="9963"/>
                </a:lnTo>
                <a:cubicBezTo>
                  <a:pt x="2348" y="9752"/>
                  <a:pt x="2592" y="9580"/>
                  <a:pt x="2890" y="9580"/>
                </a:cubicBezTo>
                <a:close/>
                <a:moveTo>
                  <a:pt x="7400" y="9580"/>
                </a:moveTo>
                <a:lnTo>
                  <a:pt x="9669" y="9580"/>
                </a:lnTo>
                <a:cubicBezTo>
                  <a:pt x="9967" y="9580"/>
                  <a:pt x="10211" y="9752"/>
                  <a:pt x="10211" y="9963"/>
                </a:cubicBezTo>
                <a:lnTo>
                  <a:pt x="10211" y="10979"/>
                </a:lnTo>
                <a:cubicBezTo>
                  <a:pt x="10211" y="11189"/>
                  <a:pt x="9967" y="11362"/>
                  <a:pt x="9669" y="11362"/>
                </a:cubicBezTo>
                <a:lnTo>
                  <a:pt x="7400" y="11362"/>
                </a:lnTo>
                <a:cubicBezTo>
                  <a:pt x="7102" y="11362"/>
                  <a:pt x="6858" y="11189"/>
                  <a:pt x="6858" y="10979"/>
                </a:cubicBezTo>
                <a:lnTo>
                  <a:pt x="6858" y="9963"/>
                </a:lnTo>
                <a:cubicBezTo>
                  <a:pt x="6858" y="9752"/>
                  <a:pt x="7102" y="9580"/>
                  <a:pt x="7400" y="9580"/>
                </a:cubicBezTo>
                <a:close/>
                <a:moveTo>
                  <a:pt x="11924" y="9580"/>
                </a:moveTo>
                <a:lnTo>
                  <a:pt x="14195" y="9580"/>
                </a:lnTo>
                <a:cubicBezTo>
                  <a:pt x="14493" y="9580"/>
                  <a:pt x="14738" y="9752"/>
                  <a:pt x="14738" y="9963"/>
                </a:cubicBezTo>
                <a:lnTo>
                  <a:pt x="14738" y="10979"/>
                </a:lnTo>
                <a:cubicBezTo>
                  <a:pt x="14738" y="11189"/>
                  <a:pt x="14493" y="11362"/>
                  <a:pt x="14195" y="11362"/>
                </a:cubicBezTo>
                <a:lnTo>
                  <a:pt x="11924" y="11362"/>
                </a:lnTo>
                <a:cubicBezTo>
                  <a:pt x="11626" y="11362"/>
                  <a:pt x="11382" y="11189"/>
                  <a:pt x="11382" y="10979"/>
                </a:cubicBezTo>
                <a:lnTo>
                  <a:pt x="11382" y="9963"/>
                </a:lnTo>
                <a:cubicBezTo>
                  <a:pt x="11382" y="9752"/>
                  <a:pt x="11626" y="9580"/>
                  <a:pt x="11924" y="9580"/>
                </a:cubicBezTo>
                <a:close/>
                <a:moveTo>
                  <a:pt x="16969" y="9752"/>
                </a:moveTo>
                <a:lnTo>
                  <a:pt x="17587" y="10189"/>
                </a:lnTo>
                <a:lnTo>
                  <a:pt x="18208" y="9752"/>
                </a:lnTo>
                <a:lnTo>
                  <a:pt x="18598" y="10027"/>
                </a:lnTo>
                <a:lnTo>
                  <a:pt x="17979" y="10466"/>
                </a:lnTo>
                <a:lnTo>
                  <a:pt x="18598" y="10903"/>
                </a:lnTo>
                <a:lnTo>
                  <a:pt x="18199" y="11183"/>
                </a:lnTo>
                <a:lnTo>
                  <a:pt x="17580" y="10746"/>
                </a:lnTo>
                <a:lnTo>
                  <a:pt x="16961" y="11183"/>
                </a:lnTo>
                <a:lnTo>
                  <a:pt x="16572" y="10908"/>
                </a:lnTo>
                <a:lnTo>
                  <a:pt x="17191" y="10471"/>
                </a:lnTo>
                <a:lnTo>
                  <a:pt x="16572" y="10034"/>
                </a:lnTo>
                <a:lnTo>
                  <a:pt x="16969" y="9752"/>
                </a:lnTo>
                <a:close/>
                <a:moveTo>
                  <a:pt x="2890" y="12437"/>
                </a:moveTo>
                <a:lnTo>
                  <a:pt x="5121" y="12437"/>
                </a:lnTo>
                <a:cubicBezTo>
                  <a:pt x="5419" y="12437"/>
                  <a:pt x="5663" y="12609"/>
                  <a:pt x="5663" y="12820"/>
                </a:cubicBezTo>
                <a:lnTo>
                  <a:pt x="5663" y="13834"/>
                </a:lnTo>
                <a:cubicBezTo>
                  <a:pt x="5663" y="14045"/>
                  <a:pt x="5419" y="14219"/>
                  <a:pt x="5121" y="14219"/>
                </a:cubicBezTo>
                <a:lnTo>
                  <a:pt x="2890" y="14219"/>
                </a:lnTo>
                <a:cubicBezTo>
                  <a:pt x="2592" y="14219"/>
                  <a:pt x="2348" y="14045"/>
                  <a:pt x="2348" y="13834"/>
                </a:cubicBezTo>
                <a:lnTo>
                  <a:pt x="2348" y="12820"/>
                </a:lnTo>
                <a:cubicBezTo>
                  <a:pt x="2348" y="12609"/>
                  <a:pt x="2592" y="12437"/>
                  <a:pt x="2890" y="12437"/>
                </a:cubicBezTo>
                <a:close/>
                <a:moveTo>
                  <a:pt x="7400" y="12437"/>
                </a:moveTo>
                <a:lnTo>
                  <a:pt x="9669" y="12437"/>
                </a:lnTo>
                <a:cubicBezTo>
                  <a:pt x="9967" y="12437"/>
                  <a:pt x="10211" y="12609"/>
                  <a:pt x="10211" y="12820"/>
                </a:cubicBezTo>
                <a:lnTo>
                  <a:pt x="10211" y="13834"/>
                </a:lnTo>
                <a:cubicBezTo>
                  <a:pt x="10211" y="14045"/>
                  <a:pt x="9967" y="14219"/>
                  <a:pt x="9669" y="14219"/>
                </a:cubicBezTo>
                <a:lnTo>
                  <a:pt x="7400" y="14219"/>
                </a:lnTo>
                <a:cubicBezTo>
                  <a:pt x="7102" y="14219"/>
                  <a:pt x="6858" y="14045"/>
                  <a:pt x="6858" y="13834"/>
                </a:cubicBezTo>
                <a:lnTo>
                  <a:pt x="6858" y="12820"/>
                </a:lnTo>
                <a:cubicBezTo>
                  <a:pt x="6858" y="12609"/>
                  <a:pt x="7102" y="12437"/>
                  <a:pt x="7400" y="12437"/>
                </a:cubicBezTo>
                <a:close/>
                <a:moveTo>
                  <a:pt x="11924" y="12437"/>
                </a:moveTo>
                <a:lnTo>
                  <a:pt x="14195" y="12437"/>
                </a:lnTo>
                <a:cubicBezTo>
                  <a:pt x="14493" y="12437"/>
                  <a:pt x="14738" y="12609"/>
                  <a:pt x="14738" y="12820"/>
                </a:cubicBezTo>
                <a:lnTo>
                  <a:pt x="14738" y="13834"/>
                </a:lnTo>
                <a:cubicBezTo>
                  <a:pt x="14738" y="14045"/>
                  <a:pt x="14493" y="14219"/>
                  <a:pt x="14195" y="14219"/>
                </a:cubicBezTo>
                <a:lnTo>
                  <a:pt x="11924" y="14219"/>
                </a:lnTo>
                <a:cubicBezTo>
                  <a:pt x="11626" y="14219"/>
                  <a:pt x="11382" y="14045"/>
                  <a:pt x="11382" y="13834"/>
                </a:cubicBezTo>
                <a:lnTo>
                  <a:pt x="11382" y="12820"/>
                </a:lnTo>
                <a:cubicBezTo>
                  <a:pt x="11382" y="12609"/>
                  <a:pt x="11626" y="12437"/>
                  <a:pt x="11924" y="12437"/>
                </a:cubicBezTo>
                <a:close/>
                <a:moveTo>
                  <a:pt x="16426" y="13127"/>
                </a:moveTo>
                <a:lnTo>
                  <a:pt x="18734" y="13127"/>
                </a:lnTo>
                <a:lnTo>
                  <a:pt x="18734" y="13522"/>
                </a:lnTo>
                <a:lnTo>
                  <a:pt x="16426" y="13522"/>
                </a:lnTo>
                <a:lnTo>
                  <a:pt x="16426" y="13127"/>
                </a:lnTo>
                <a:close/>
                <a:moveTo>
                  <a:pt x="2890" y="15292"/>
                </a:moveTo>
                <a:lnTo>
                  <a:pt x="5121" y="15292"/>
                </a:lnTo>
                <a:cubicBezTo>
                  <a:pt x="5419" y="15292"/>
                  <a:pt x="5663" y="15466"/>
                  <a:pt x="5663" y="15677"/>
                </a:cubicBezTo>
                <a:lnTo>
                  <a:pt x="5663" y="16691"/>
                </a:lnTo>
                <a:cubicBezTo>
                  <a:pt x="5663" y="16902"/>
                  <a:pt x="5419" y="17074"/>
                  <a:pt x="5121" y="17074"/>
                </a:cubicBezTo>
                <a:lnTo>
                  <a:pt x="2890" y="17074"/>
                </a:lnTo>
                <a:cubicBezTo>
                  <a:pt x="2592" y="17074"/>
                  <a:pt x="2348" y="16902"/>
                  <a:pt x="2348" y="16691"/>
                </a:cubicBezTo>
                <a:lnTo>
                  <a:pt x="2348" y="15677"/>
                </a:lnTo>
                <a:cubicBezTo>
                  <a:pt x="2348" y="15466"/>
                  <a:pt x="2592" y="15292"/>
                  <a:pt x="2890" y="15292"/>
                </a:cubicBezTo>
                <a:close/>
                <a:moveTo>
                  <a:pt x="7400" y="15292"/>
                </a:moveTo>
                <a:lnTo>
                  <a:pt x="9669" y="15292"/>
                </a:lnTo>
                <a:cubicBezTo>
                  <a:pt x="9967" y="15292"/>
                  <a:pt x="10211" y="15466"/>
                  <a:pt x="10211" y="15677"/>
                </a:cubicBezTo>
                <a:lnTo>
                  <a:pt x="10211" y="16691"/>
                </a:lnTo>
                <a:cubicBezTo>
                  <a:pt x="10211" y="16902"/>
                  <a:pt x="9967" y="17074"/>
                  <a:pt x="9669" y="17074"/>
                </a:cubicBezTo>
                <a:lnTo>
                  <a:pt x="7400" y="17074"/>
                </a:lnTo>
                <a:cubicBezTo>
                  <a:pt x="7102" y="17074"/>
                  <a:pt x="6858" y="16902"/>
                  <a:pt x="6858" y="16691"/>
                </a:cubicBezTo>
                <a:lnTo>
                  <a:pt x="6858" y="15677"/>
                </a:lnTo>
                <a:cubicBezTo>
                  <a:pt x="6858" y="15466"/>
                  <a:pt x="7102" y="15292"/>
                  <a:pt x="7400" y="15292"/>
                </a:cubicBezTo>
                <a:close/>
                <a:moveTo>
                  <a:pt x="11924" y="15292"/>
                </a:moveTo>
                <a:lnTo>
                  <a:pt x="14195" y="15292"/>
                </a:lnTo>
                <a:cubicBezTo>
                  <a:pt x="14493" y="15292"/>
                  <a:pt x="14738" y="15466"/>
                  <a:pt x="14738" y="15677"/>
                </a:cubicBezTo>
                <a:lnTo>
                  <a:pt x="14738" y="16691"/>
                </a:lnTo>
                <a:cubicBezTo>
                  <a:pt x="14738" y="16902"/>
                  <a:pt x="14493" y="17074"/>
                  <a:pt x="14195" y="17074"/>
                </a:cubicBezTo>
                <a:lnTo>
                  <a:pt x="11924" y="17074"/>
                </a:lnTo>
                <a:cubicBezTo>
                  <a:pt x="11626" y="17074"/>
                  <a:pt x="11382" y="16902"/>
                  <a:pt x="11382" y="16691"/>
                </a:cubicBezTo>
                <a:lnTo>
                  <a:pt x="11382" y="15677"/>
                </a:lnTo>
                <a:cubicBezTo>
                  <a:pt x="11382" y="15466"/>
                  <a:pt x="11626" y="15292"/>
                  <a:pt x="11924" y="15292"/>
                </a:cubicBezTo>
                <a:close/>
                <a:moveTo>
                  <a:pt x="17305" y="15368"/>
                </a:moveTo>
                <a:lnTo>
                  <a:pt x="17864" y="15368"/>
                </a:lnTo>
                <a:lnTo>
                  <a:pt x="17864" y="15984"/>
                </a:lnTo>
                <a:lnTo>
                  <a:pt x="18734" y="15984"/>
                </a:lnTo>
                <a:lnTo>
                  <a:pt x="18734" y="16379"/>
                </a:lnTo>
                <a:lnTo>
                  <a:pt x="17864" y="16379"/>
                </a:lnTo>
                <a:lnTo>
                  <a:pt x="17864" y="17000"/>
                </a:lnTo>
                <a:lnTo>
                  <a:pt x="17305" y="17000"/>
                </a:lnTo>
                <a:lnTo>
                  <a:pt x="17305" y="16379"/>
                </a:lnTo>
                <a:lnTo>
                  <a:pt x="16433" y="16379"/>
                </a:lnTo>
                <a:lnTo>
                  <a:pt x="16433" y="15984"/>
                </a:lnTo>
                <a:lnTo>
                  <a:pt x="17305" y="15984"/>
                </a:lnTo>
                <a:lnTo>
                  <a:pt x="17305" y="15368"/>
                </a:lnTo>
                <a:close/>
                <a:moveTo>
                  <a:pt x="2897" y="18144"/>
                </a:moveTo>
                <a:lnTo>
                  <a:pt x="9669" y="18144"/>
                </a:lnTo>
                <a:cubicBezTo>
                  <a:pt x="9967" y="18144"/>
                  <a:pt x="10211" y="18316"/>
                  <a:pt x="10211" y="18527"/>
                </a:cubicBezTo>
                <a:lnTo>
                  <a:pt x="10211" y="19543"/>
                </a:lnTo>
                <a:cubicBezTo>
                  <a:pt x="10211" y="19754"/>
                  <a:pt x="9967" y="19926"/>
                  <a:pt x="9669" y="19926"/>
                </a:cubicBezTo>
                <a:lnTo>
                  <a:pt x="2897" y="19926"/>
                </a:lnTo>
                <a:cubicBezTo>
                  <a:pt x="2599" y="19926"/>
                  <a:pt x="2355" y="19754"/>
                  <a:pt x="2355" y="19543"/>
                </a:cubicBezTo>
                <a:lnTo>
                  <a:pt x="2355" y="18527"/>
                </a:lnTo>
                <a:cubicBezTo>
                  <a:pt x="2355" y="18316"/>
                  <a:pt x="2599" y="18144"/>
                  <a:pt x="2897" y="18144"/>
                </a:cubicBezTo>
                <a:close/>
                <a:moveTo>
                  <a:pt x="11924" y="18144"/>
                </a:moveTo>
                <a:lnTo>
                  <a:pt x="14195" y="18144"/>
                </a:lnTo>
                <a:cubicBezTo>
                  <a:pt x="14493" y="18144"/>
                  <a:pt x="14738" y="18316"/>
                  <a:pt x="14738" y="18527"/>
                </a:cubicBezTo>
                <a:lnTo>
                  <a:pt x="14738" y="19543"/>
                </a:lnTo>
                <a:cubicBezTo>
                  <a:pt x="14738" y="19754"/>
                  <a:pt x="14493" y="19926"/>
                  <a:pt x="14195" y="19926"/>
                </a:cubicBezTo>
                <a:lnTo>
                  <a:pt x="11924" y="19926"/>
                </a:lnTo>
                <a:cubicBezTo>
                  <a:pt x="11626" y="19926"/>
                  <a:pt x="11382" y="19754"/>
                  <a:pt x="11382" y="19543"/>
                </a:cubicBezTo>
                <a:lnTo>
                  <a:pt x="11382" y="18527"/>
                </a:lnTo>
                <a:cubicBezTo>
                  <a:pt x="11382" y="18316"/>
                  <a:pt x="11626" y="18144"/>
                  <a:pt x="11924" y="18144"/>
                </a:cubicBezTo>
                <a:close/>
                <a:moveTo>
                  <a:pt x="16426" y="18517"/>
                </a:moveTo>
                <a:lnTo>
                  <a:pt x="18734" y="18517"/>
                </a:lnTo>
                <a:lnTo>
                  <a:pt x="18734" y="18910"/>
                </a:lnTo>
                <a:lnTo>
                  <a:pt x="16426" y="18910"/>
                </a:lnTo>
                <a:lnTo>
                  <a:pt x="16426" y="18517"/>
                </a:lnTo>
                <a:close/>
                <a:moveTo>
                  <a:pt x="16426" y="19165"/>
                </a:moveTo>
                <a:lnTo>
                  <a:pt x="18734" y="19165"/>
                </a:lnTo>
                <a:lnTo>
                  <a:pt x="18734" y="19558"/>
                </a:lnTo>
                <a:lnTo>
                  <a:pt x="16426" y="19558"/>
                </a:lnTo>
                <a:lnTo>
                  <a:pt x="16426" y="19165"/>
                </a:lnTo>
                <a:close/>
              </a:path>
            </a:pathLst>
          </a:custGeom>
          <a:solidFill>
            <a:schemeClr val="accent4">
              <a:hueOff val="-461056"/>
              <a:satOff val="4338"/>
              <a:lumOff val="-10225"/>
            </a:schemeClr>
          </a:solidFill>
          <a:ln w="12700">
            <a:miter lim="400000"/>
          </a:ln>
        </p:spPr>
        <p:txBody>
          <a:bodyPr lIns="71437" tIns="71437" rIns="71437" bIns="71437" anchor="ctr"/>
          <a:lstStyle/>
          <a:p>
            <a:pPr>
              <a:defRPr sz="5000"/>
            </a:pPr>
          </a:p>
        </p:txBody>
      </p:sp>
      <p:sp>
        <p:nvSpPr>
          <p:cNvPr id="1056" name="TTFT (Time To First Token) = Prefill + first output token"/>
          <p:cNvSpPr txBox="1"/>
          <p:nvPr/>
        </p:nvSpPr>
        <p:spPr>
          <a:xfrm>
            <a:off x="4233822" y="11537904"/>
            <a:ext cx="17009746" cy="879476"/>
          </a:xfrm>
          <a:prstGeom prst="rect">
            <a:avLst/>
          </a:prstGeom>
          <a:blipFill>
            <a:blip r:embed="rId3"/>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TTFT (Time To First Token) = Prefill + first output token</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1049"/>
                                        </p:tgtEl>
                                        <p:attrNameLst>
                                          <p:attrName>style.visibility</p:attrName>
                                        </p:attrNameLst>
                                      </p:cBhvr>
                                      <p:to>
                                        <p:strVal val="visible"/>
                                      </p:to>
                                    </p:set>
                                    <p:animEffect filter="fade" transition="in">
                                      <p:cBhvr>
                                        <p:cTn id="7" dur="500"/>
                                        <p:tgtEl>
                                          <p:spTgt spid="1049"/>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1050"/>
                                        </p:tgtEl>
                                        <p:attrNameLst>
                                          <p:attrName>style.visibility</p:attrName>
                                        </p:attrNameLst>
                                      </p:cBhvr>
                                      <p:to>
                                        <p:strVal val="visible"/>
                                      </p:to>
                                    </p:set>
                                    <p:animEffect filter="fade" transition="in">
                                      <p:cBhvr>
                                        <p:cTn id="12" dur="500"/>
                                        <p:tgtEl>
                                          <p:spTgt spid="1050"/>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ID="10" grpId="3" fill="hold">
                                  <p:stCondLst>
                                    <p:cond delay="0"/>
                                  </p:stCondLst>
                                  <p:iterate type="el" backwards="0">
                                    <p:tmAbs val="0"/>
                                  </p:iterate>
                                  <p:childTnLst>
                                    <p:set>
                                      <p:cBhvr>
                                        <p:cTn id="16" fill="hold"/>
                                        <p:tgtEl>
                                          <p:spTgt spid="1018"/>
                                        </p:tgtEl>
                                        <p:attrNameLst>
                                          <p:attrName>style.visibility</p:attrName>
                                        </p:attrNameLst>
                                      </p:cBhvr>
                                      <p:to>
                                        <p:strVal val="visible"/>
                                      </p:to>
                                    </p:set>
                                    <p:animEffect filter="fade" transition="in">
                                      <p:cBhvr>
                                        <p:cTn id="17" dur="500"/>
                                        <p:tgtEl>
                                          <p:spTgt spid="1018"/>
                                        </p:tgtEl>
                                      </p:cBhvr>
                                    </p:animEffect>
                                  </p:childTnLst>
                                </p:cTn>
                              </p:par>
                            </p:childTnLst>
                          </p:cTn>
                        </p:par>
                      </p:childTnLst>
                    </p:cTn>
                  </p:par>
                  <p:par>
                    <p:cTn id="18" fill="hold">
                      <p:stCondLst>
                        <p:cond delay="indefinite"/>
                      </p:stCondLst>
                      <p:childTnLst>
                        <p:par>
                          <p:cTn id="19" fill="hold">
                            <p:stCondLst>
                              <p:cond delay="0"/>
                            </p:stCondLst>
                            <p:childTnLst>
                              <p:par>
                                <p:cTn id="20" presetClass="entr" nodeType="clickEffect" presetID="10" grpId="4" fill="hold">
                                  <p:stCondLst>
                                    <p:cond delay="0"/>
                                  </p:stCondLst>
                                  <p:iterate type="el" backwards="0">
                                    <p:tmAbs val="0"/>
                                  </p:iterate>
                                  <p:childTnLst>
                                    <p:set>
                                      <p:cBhvr>
                                        <p:cTn id="21" fill="hold"/>
                                        <p:tgtEl>
                                          <p:spTgt spid="1054"/>
                                        </p:tgtEl>
                                        <p:attrNameLst>
                                          <p:attrName>style.visibility</p:attrName>
                                        </p:attrNameLst>
                                      </p:cBhvr>
                                      <p:to>
                                        <p:strVal val="visible"/>
                                      </p:to>
                                    </p:set>
                                    <p:animEffect filter="fade" transition="in">
                                      <p:cBhvr>
                                        <p:cTn id="22" dur="500"/>
                                        <p:tgtEl>
                                          <p:spTgt spid="1054"/>
                                        </p:tgtEl>
                                      </p:cBhvr>
                                    </p:animEffect>
                                  </p:childTnLst>
                                </p:cTn>
                              </p:par>
                            </p:childTnLst>
                          </p:cTn>
                        </p:par>
                      </p:childTnLst>
                    </p:cTn>
                  </p:par>
                  <p:par>
                    <p:cTn id="23" fill="hold">
                      <p:stCondLst>
                        <p:cond delay="indefinite"/>
                      </p:stCondLst>
                      <p:childTnLst>
                        <p:par>
                          <p:cTn id="24" fill="hold">
                            <p:stCondLst>
                              <p:cond delay="0"/>
                            </p:stCondLst>
                            <p:childTnLst>
                              <p:par>
                                <p:cTn id="25" presetClass="entr" nodeType="clickEffect" presetSubtype="16" presetID="23" grpId="5" fill="hold">
                                  <p:stCondLst>
                                    <p:cond delay="0"/>
                                  </p:stCondLst>
                                  <p:iterate type="el" backwards="0">
                                    <p:tmAbs val="0"/>
                                  </p:iterate>
                                  <p:childTnLst>
                                    <p:set>
                                      <p:cBhvr>
                                        <p:cTn id="26" fill="hold"/>
                                        <p:tgtEl>
                                          <p:spTgt spid="1055"/>
                                        </p:tgtEl>
                                        <p:attrNameLst>
                                          <p:attrName>style.visibility</p:attrName>
                                        </p:attrNameLst>
                                      </p:cBhvr>
                                      <p:to>
                                        <p:strVal val="visible"/>
                                      </p:to>
                                    </p:set>
                                    <p:anim calcmode="lin" valueType="num">
                                      <p:cBhvr>
                                        <p:cTn id="27" dur="1000" fill="hold"/>
                                        <p:tgtEl>
                                          <p:spTgt spid="1055"/>
                                        </p:tgtEl>
                                        <p:attrNameLst>
                                          <p:attrName>ppt_w</p:attrName>
                                        </p:attrNameLst>
                                      </p:cBhvr>
                                      <p:tavLst>
                                        <p:tav tm="0">
                                          <p:val>
                                            <p:fltVal val="0"/>
                                          </p:val>
                                        </p:tav>
                                        <p:tav tm="100000">
                                          <p:val>
                                            <p:strVal val="#ppt_w"/>
                                          </p:val>
                                        </p:tav>
                                      </p:tavLst>
                                    </p:anim>
                                    <p:anim calcmode="lin" valueType="num">
                                      <p:cBhvr>
                                        <p:cTn id="28" dur="1000" fill="hold"/>
                                        <p:tgtEl>
                                          <p:spTgt spid="1055"/>
                                        </p:tgtEl>
                                        <p:attrNameLst>
                                          <p:attrName>ppt_h</p:attrName>
                                        </p:attrNameLst>
                                      </p:cBhvr>
                                      <p:tavLst>
                                        <p:tav tm="0">
                                          <p:val>
                                            <p:fltVal val="0"/>
                                          </p:val>
                                        </p:tav>
                                        <p:tav tm="100000">
                                          <p:val>
                                            <p:strVal val="#ppt_h"/>
                                          </p:val>
                                        </p:tav>
                                      </p:tavLst>
                                    </p:anim>
                                  </p:childTnLst>
                                </p:cTn>
                              </p:par>
                            </p:childTnLst>
                          </p:cTn>
                        </p:par>
                        <p:par>
                          <p:cTn id="29" fill="hold">
                            <p:stCondLst>
                              <p:cond delay="1000"/>
                            </p:stCondLst>
                            <p:childTnLst>
                              <p:par>
                                <p:cTn id="30" presetClass="entr" nodeType="afterEffect" presetID="10" grpId="6" fill="hold">
                                  <p:stCondLst>
                                    <p:cond delay="0"/>
                                  </p:stCondLst>
                                  <p:iterate type="el" backwards="0">
                                    <p:tmAbs val="0"/>
                                  </p:iterate>
                                  <p:childTnLst>
                                    <p:set>
                                      <p:cBhvr>
                                        <p:cTn id="31" fill="hold"/>
                                        <p:tgtEl>
                                          <p:spTgt spid="1051"/>
                                        </p:tgtEl>
                                        <p:attrNameLst>
                                          <p:attrName>style.visibility</p:attrName>
                                        </p:attrNameLst>
                                      </p:cBhvr>
                                      <p:to>
                                        <p:strVal val="visible"/>
                                      </p:to>
                                    </p:set>
                                    <p:animEffect filter="fade" transition="in">
                                      <p:cBhvr>
                                        <p:cTn id="32" dur="500"/>
                                        <p:tgtEl>
                                          <p:spTgt spid="1051"/>
                                        </p:tgtEl>
                                      </p:cBhvr>
                                    </p:animEffect>
                                  </p:childTnLst>
                                </p:cTn>
                              </p:par>
                            </p:childTnLst>
                          </p:cTn>
                        </p:par>
                      </p:childTnLst>
                    </p:cTn>
                  </p:par>
                  <p:par>
                    <p:cTn id="33" fill="hold">
                      <p:stCondLst>
                        <p:cond delay="indefinite"/>
                      </p:stCondLst>
                      <p:childTnLst>
                        <p:par>
                          <p:cTn id="34" fill="hold">
                            <p:stCondLst>
                              <p:cond delay="0"/>
                            </p:stCondLst>
                            <p:childTnLst>
                              <p:par>
                                <p:cTn id="35" presetClass="entr" nodeType="clickEffect" presetID="10" grpId="7" fill="hold">
                                  <p:stCondLst>
                                    <p:cond delay="0"/>
                                  </p:stCondLst>
                                  <p:iterate type="el" backwards="0">
                                    <p:tmAbs val="0"/>
                                  </p:iterate>
                                  <p:childTnLst>
                                    <p:set>
                                      <p:cBhvr>
                                        <p:cTn id="36" fill="hold"/>
                                        <p:tgtEl>
                                          <p:spTgt spid="1052"/>
                                        </p:tgtEl>
                                        <p:attrNameLst>
                                          <p:attrName>style.visibility</p:attrName>
                                        </p:attrNameLst>
                                      </p:cBhvr>
                                      <p:to>
                                        <p:strVal val="visible"/>
                                      </p:to>
                                    </p:set>
                                    <p:animEffect filter="fade" transition="in">
                                      <p:cBhvr>
                                        <p:cTn id="37" dur="500"/>
                                        <p:tgtEl>
                                          <p:spTgt spid="1052"/>
                                        </p:tgtEl>
                                      </p:cBhvr>
                                    </p:animEffect>
                                  </p:childTnLst>
                                </p:cTn>
                              </p:par>
                            </p:childTnLst>
                          </p:cTn>
                        </p:par>
                      </p:childTnLst>
                    </p:cTn>
                  </p:par>
                  <p:par>
                    <p:cTn id="38" fill="hold">
                      <p:stCondLst>
                        <p:cond delay="indefinite"/>
                      </p:stCondLst>
                      <p:childTnLst>
                        <p:par>
                          <p:cTn id="39" fill="hold">
                            <p:stCondLst>
                              <p:cond delay="0"/>
                            </p:stCondLst>
                            <p:childTnLst>
                              <p:par>
                                <p:cTn id="40" presetClass="entr" nodeType="clickEffect" presetID="10" grpId="8" fill="hold">
                                  <p:stCondLst>
                                    <p:cond delay="0"/>
                                  </p:stCondLst>
                                  <p:iterate type="el" backwards="0">
                                    <p:tmAbs val="0"/>
                                  </p:iterate>
                                  <p:childTnLst>
                                    <p:set>
                                      <p:cBhvr>
                                        <p:cTn id="41" fill="hold"/>
                                        <p:tgtEl>
                                          <p:spTgt spid="1056"/>
                                        </p:tgtEl>
                                        <p:attrNameLst>
                                          <p:attrName>style.visibility</p:attrName>
                                        </p:attrNameLst>
                                      </p:cBhvr>
                                      <p:to>
                                        <p:strVal val="visible"/>
                                      </p:to>
                                    </p:set>
                                    <p:animEffect filter="fade" transition="in">
                                      <p:cBhvr>
                                        <p:cTn id="42" dur="500"/>
                                        <p:tgtEl>
                                          <p:spTgt spid="10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049" grpId="1"/>
      <p:bldP build="whole" bldLvl="1" animBg="1" rev="0" advAuto="0" spid="1050" grpId="2"/>
      <p:bldP build="whole" bldLvl="1" animBg="1" rev="0" advAuto="0" spid="1018" grpId="3"/>
      <p:bldP build="whole" bldLvl="1" animBg="1" rev="0" advAuto="0" spid="1054" grpId="4"/>
      <p:bldP build="whole" bldLvl="1" animBg="1" rev="0" advAuto="0" spid="1056" grpId="8"/>
      <p:bldP build="whole" bldLvl="1" animBg="1" rev="0" advAuto="0" spid="1052" grpId="7"/>
      <p:bldP build="whole" bldLvl="1" animBg="1" rev="0" advAuto="0" spid="1055" grpId="5"/>
      <p:bldP build="whole" bldLvl="1" animBg="1" rev="0" advAuto="0" spid="1051" grpId="6"/>
    </p:bldLst>
  </p:timing>
</p:sld>
</file>

<file path=ppt/slides/slide7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grpSp>
        <p:nvGrpSpPr>
          <p:cNvPr id="1068" name="Group"/>
          <p:cNvGrpSpPr/>
          <p:nvPr/>
        </p:nvGrpSpPr>
        <p:grpSpPr>
          <a:xfrm>
            <a:off x="278069" y="7856222"/>
            <a:ext cx="8951657" cy="1377159"/>
            <a:chOff x="0" y="0"/>
            <a:chExt cx="8951655" cy="1377157"/>
          </a:xfrm>
        </p:grpSpPr>
        <p:grpSp>
          <p:nvGrpSpPr>
            <p:cNvPr id="1064" name="Group"/>
            <p:cNvGrpSpPr/>
            <p:nvPr/>
          </p:nvGrpSpPr>
          <p:grpSpPr>
            <a:xfrm>
              <a:off x="0" y="52613"/>
              <a:ext cx="8951656" cy="1270001"/>
              <a:chOff x="0" y="0"/>
              <a:chExt cx="8951655" cy="1270000"/>
            </a:xfrm>
          </p:grpSpPr>
          <p:sp>
            <p:nvSpPr>
              <p:cNvPr id="1060"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61"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62"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1063"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1065"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66"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67"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grpSp>
        <p:nvGrpSpPr>
          <p:cNvPr id="1077" name="Group"/>
          <p:cNvGrpSpPr/>
          <p:nvPr/>
        </p:nvGrpSpPr>
        <p:grpSpPr>
          <a:xfrm>
            <a:off x="15218779" y="7856222"/>
            <a:ext cx="8951657" cy="1377159"/>
            <a:chOff x="0" y="0"/>
            <a:chExt cx="8951655" cy="1377157"/>
          </a:xfrm>
        </p:grpSpPr>
        <p:grpSp>
          <p:nvGrpSpPr>
            <p:cNvPr id="1073" name="Group"/>
            <p:cNvGrpSpPr/>
            <p:nvPr/>
          </p:nvGrpSpPr>
          <p:grpSpPr>
            <a:xfrm>
              <a:off x="0" y="52613"/>
              <a:ext cx="8951656" cy="1270001"/>
              <a:chOff x="0" y="0"/>
              <a:chExt cx="8951655" cy="1270000"/>
            </a:xfrm>
          </p:grpSpPr>
          <p:sp>
            <p:nvSpPr>
              <p:cNvPr id="1069" name="Circle"/>
              <p:cNvSpPr/>
              <p:nvPr/>
            </p:nvSpPr>
            <p:spPr>
              <a:xfrm>
                <a:off x="0" y="0"/>
                <a:ext cx="1270000"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70" name="Circle"/>
              <p:cNvSpPr/>
              <p:nvPr/>
            </p:nvSpPr>
            <p:spPr>
              <a:xfrm>
                <a:off x="7681655" y="0"/>
                <a:ext cx="1270001" cy="1270000"/>
              </a:xfrm>
              <a:prstGeom prst="ellipse">
                <a:avLst/>
              </a:prstGeom>
              <a:solidFill>
                <a:schemeClr val="accent4">
                  <a:hueOff val="-461056"/>
                  <a:satOff val="4338"/>
                  <a:lumOff val="-10225"/>
                </a:schemeClr>
              </a:solidFill>
              <a:ln w="12700" cap="flat">
                <a:noFill/>
                <a:miter lim="400000"/>
              </a:ln>
              <a:effectLst/>
            </p:spPr>
            <p:txBody>
              <a:bodyPr wrap="square" lIns="71437" tIns="71437" rIns="71437" bIns="71437" numCol="1" anchor="ctr">
                <a:noAutofit/>
              </a:bodyPr>
              <a:lstStyle/>
              <a:p>
                <a:pPr>
                  <a:defRPr sz="5000"/>
                </a:pPr>
              </a:p>
            </p:txBody>
          </p:sp>
          <p:sp>
            <p:nvSpPr>
              <p:cNvPr id="1071" name="Line"/>
              <p:cNvSpPr/>
              <p:nvPr/>
            </p:nvSpPr>
            <p:spPr>
              <a:xfrm>
                <a:off x="618400" y="54683"/>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sp>
            <p:nvSpPr>
              <p:cNvPr id="1072" name="Line"/>
              <p:cNvSpPr/>
              <p:nvPr/>
            </p:nvSpPr>
            <p:spPr>
              <a:xfrm>
                <a:off x="618400" y="1193467"/>
                <a:ext cx="7612036" cy="1"/>
              </a:xfrm>
              <a:prstGeom prst="line">
                <a:avLst/>
              </a:prstGeom>
              <a:noFill/>
              <a:ln w="127000" cap="flat">
                <a:solidFill>
                  <a:schemeClr val="accent4">
                    <a:hueOff val="-461056"/>
                    <a:satOff val="4338"/>
                    <a:lumOff val="-10225"/>
                  </a:schemeClr>
                </a:solidFill>
                <a:prstDash val="solid"/>
                <a:miter lim="400000"/>
              </a:ln>
              <a:effectLst/>
            </p:spPr>
            <p:txBody>
              <a:bodyPr wrap="square" lIns="0" tIns="0" rIns="0" bIns="0" numCol="1" anchor="t">
                <a:noAutofit/>
              </a:bodyPr>
              <a:lstStyle/>
              <a:p>
                <a:pPr>
                  <a:defRPr sz="5000"/>
                </a:pPr>
              </a:p>
            </p:txBody>
          </p:sp>
        </p:grpSp>
        <p:sp>
          <p:nvSpPr>
            <p:cNvPr id="1074" name="Bold Arrow"/>
            <p:cNvSpPr/>
            <p:nvPr/>
          </p:nvSpPr>
          <p:spPr>
            <a:xfrm>
              <a:off x="4409546" y="1137730"/>
              <a:ext cx="472803" cy="239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75" name="Bold Arrow"/>
            <p:cNvSpPr/>
            <p:nvPr/>
          </p:nvSpPr>
          <p:spPr>
            <a:xfrm flipH="1">
              <a:off x="7184049" y="0"/>
              <a:ext cx="472802"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sp>
          <p:nvSpPr>
            <p:cNvPr id="1076" name="Bold Arrow"/>
            <p:cNvSpPr/>
            <p:nvPr/>
          </p:nvSpPr>
          <p:spPr>
            <a:xfrm flipH="1">
              <a:off x="1594467" y="0"/>
              <a:ext cx="472803" cy="2394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091" y="0"/>
                  </a:moveTo>
                  <a:lnTo>
                    <a:pt x="0" y="10446"/>
                  </a:lnTo>
                  <a:lnTo>
                    <a:pt x="9120" y="21600"/>
                  </a:lnTo>
                  <a:lnTo>
                    <a:pt x="9119" y="16193"/>
                  </a:lnTo>
                  <a:lnTo>
                    <a:pt x="21600" y="16110"/>
                  </a:lnTo>
                  <a:lnTo>
                    <a:pt x="21582" y="5365"/>
                  </a:lnTo>
                  <a:lnTo>
                    <a:pt x="9100" y="5449"/>
                  </a:lnTo>
                  <a:lnTo>
                    <a:pt x="9091" y="0"/>
                  </a:lnTo>
                  <a:close/>
                </a:path>
              </a:pathLst>
            </a:custGeom>
            <a:solidFill>
              <a:schemeClr val="accent5">
                <a:hueOff val="-82419"/>
                <a:satOff val="-9513"/>
                <a:lumOff val="-16343"/>
              </a:schemeClr>
            </a:solidFill>
            <a:ln w="12700" cap="flat">
              <a:noFill/>
              <a:miter lim="400000"/>
            </a:ln>
            <a:effectLst/>
          </p:spPr>
          <p:txBody>
            <a:bodyPr wrap="square" lIns="71437" tIns="71437" rIns="71437" bIns="71437" numCol="1" anchor="ctr">
              <a:noAutofit/>
            </a:bodyPr>
            <a:lstStyle/>
            <a:p>
              <a:pPr>
                <a:defRPr sz="5000"/>
              </a:pPr>
            </a:p>
          </p:txBody>
        </p:sp>
      </p:grpSp>
      <p:sp>
        <p:nvSpPr>
          <p:cNvPr id="1078" name="LLM Terminology"/>
          <p:cNvSpPr txBox="1"/>
          <p:nvPr>
            <p:ph type="title"/>
          </p:nvPr>
        </p:nvSpPr>
        <p:spPr>
          <a:prstGeom prst="rect">
            <a:avLst/>
          </a:prstGeom>
        </p:spPr>
        <p:txBody>
          <a:bodyPr/>
          <a:lstStyle/>
          <a:p>
            <a:pPr/>
            <a:r>
              <a:t>LLM Terminology</a:t>
            </a:r>
          </a:p>
        </p:txBody>
      </p:sp>
      <p:pic>
        <p:nvPicPr>
          <p:cNvPr id="1079" name="DALL-E_3_-_advanced_artificial_intelligence.png" descr="DALL-E_3_-_advanced_artificial_intelligence.png"/>
          <p:cNvPicPr>
            <a:picLocks noChangeAspect="1"/>
          </p:cNvPicPr>
          <p:nvPr/>
        </p:nvPicPr>
        <p:blipFill>
          <a:blip r:embed="rId3">
            <a:extLst/>
          </a:blip>
          <a:srcRect l="26101" t="14385" r="25005" b="44365"/>
          <a:stretch>
            <a:fillRect/>
          </a:stretch>
        </p:blipFill>
        <p:spPr>
          <a:xfrm>
            <a:off x="10433645" y="5823450"/>
            <a:ext cx="4610101" cy="3889368"/>
          </a:xfrm>
          <a:prstGeom prst="rect">
            <a:avLst/>
          </a:prstGeom>
          <a:ln w="12700">
            <a:miter lim="400000"/>
          </a:ln>
        </p:spPr>
      </p:pic>
      <p:sp>
        <p:nvSpPr>
          <p:cNvPr id="1080" name="It"/>
          <p:cNvSpPr txBox="1"/>
          <p:nvPr/>
        </p:nvSpPr>
        <p:spPr>
          <a:xfrm>
            <a:off x="381205" y="6679404"/>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1081" name="was"/>
          <p:cNvSpPr txBox="1"/>
          <p:nvPr/>
        </p:nvSpPr>
        <p:spPr>
          <a:xfrm>
            <a:off x="1054039" y="6679404"/>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1082" name="the"/>
          <p:cNvSpPr txBox="1"/>
          <p:nvPr/>
        </p:nvSpPr>
        <p:spPr>
          <a:xfrm>
            <a:off x="2416094"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083" name="best"/>
          <p:cNvSpPr txBox="1"/>
          <p:nvPr/>
        </p:nvSpPr>
        <p:spPr>
          <a:xfrm>
            <a:off x="3592729" y="6679404"/>
            <a:ext cx="141541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best</a:t>
            </a:r>
          </a:p>
        </p:txBody>
      </p:sp>
      <p:sp>
        <p:nvSpPr>
          <p:cNvPr id="1084" name="of"/>
          <p:cNvSpPr txBox="1"/>
          <p:nvPr/>
        </p:nvSpPr>
        <p:spPr>
          <a:xfrm>
            <a:off x="5028833" y="6679404"/>
            <a:ext cx="72199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of</a:t>
            </a:r>
          </a:p>
        </p:txBody>
      </p:sp>
      <p:sp>
        <p:nvSpPr>
          <p:cNvPr id="1085" name="times"/>
          <p:cNvSpPr txBox="1"/>
          <p:nvPr/>
        </p:nvSpPr>
        <p:spPr>
          <a:xfrm>
            <a:off x="5771517" y="6679404"/>
            <a:ext cx="184340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times</a:t>
            </a:r>
          </a:p>
        </p:txBody>
      </p:sp>
      <p:sp>
        <p:nvSpPr>
          <p:cNvPr id="1086" name="It"/>
          <p:cNvSpPr txBox="1"/>
          <p:nvPr/>
        </p:nvSpPr>
        <p:spPr>
          <a:xfrm>
            <a:off x="7766164" y="6679403"/>
            <a:ext cx="65214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It</a:t>
            </a:r>
          </a:p>
        </p:txBody>
      </p:sp>
      <p:sp>
        <p:nvSpPr>
          <p:cNvPr id="1087" name="was"/>
          <p:cNvSpPr txBox="1"/>
          <p:nvPr/>
        </p:nvSpPr>
        <p:spPr>
          <a:xfrm>
            <a:off x="8569551" y="6679403"/>
            <a:ext cx="133477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was</a:t>
            </a:r>
          </a:p>
        </p:txBody>
      </p:sp>
      <p:sp>
        <p:nvSpPr>
          <p:cNvPr id="1088" name="the"/>
          <p:cNvSpPr txBox="1"/>
          <p:nvPr/>
        </p:nvSpPr>
        <p:spPr>
          <a:xfrm>
            <a:off x="15665780" y="6679403"/>
            <a:ext cx="114935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089" name="worst"/>
          <p:cNvSpPr txBox="1"/>
          <p:nvPr/>
        </p:nvSpPr>
        <p:spPr>
          <a:xfrm>
            <a:off x="15573069" y="6679404"/>
            <a:ext cx="1889126"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worst</a:t>
            </a:r>
          </a:p>
        </p:txBody>
      </p:sp>
      <p:sp>
        <p:nvSpPr>
          <p:cNvPr id="1090" name="the"/>
          <p:cNvSpPr txBox="1"/>
          <p:nvPr/>
        </p:nvSpPr>
        <p:spPr>
          <a:xfrm>
            <a:off x="9937522" y="6679404"/>
            <a:ext cx="1149351" cy="879476"/>
          </a:xfrm>
          <a:prstGeom prst="rect">
            <a:avLst/>
          </a:prstGeom>
          <a:solidFill>
            <a:schemeClr val="accent1"/>
          </a:solidFill>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sz="5000"/>
            </a:lvl1pPr>
          </a:lstStyle>
          <a:p>
            <a:pPr/>
            <a:r>
              <a:t>the</a:t>
            </a:r>
          </a:p>
        </p:txBody>
      </p:sp>
      <p:sp>
        <p:nvSpPr>
          <p:cNvPr id="1091" name="KV cache"/>
          <p:cNvSpPr txBox="1"/>
          <p:nvPr/>
        </p:nvSpPr>
        <p:spPr>
          <a:xfrm>
            <a:off x="10417716" y="9721308"/>
            <a:ext cx="4545381" cy="8794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lIns="71437" tIns="71437" rIns="71437" bIns="71437" anchor="ctr">
            <a:spAutoFit/>
          </a:bodyPr>
          <a:lstStyle>
            <a:lvl1pPr>
              <a:defRPr sz="5000"/>
            </a:lvl1pPr>
          </a:lstStyle>
          <a:p>
            <a:pPr/>
            <a:r>
              <a:t>KV cache</a:t>
            </a:r>
          </a:p>
        </p:txBody>
      </p:sp>
      <p:sp>
        <p:nvSpPr>
          <p:cNvPr id="1092" name="Context Window /…"/>
          <p:cNvSpPr txBox="1"/>
          <p:nvPr/>
        </p:nvSpPr>
        <p:spPr>
          <a:xfrm>
            <a:off x="1028333" y="11226414"/>
            <a:ext cx="8722996" cy="1616076"/>
          </a:xfrm>
          <a:prstGeom prst="rect">
            <a:avLst/>
          </a:prstGeom>
          <a:blipFill>
            <a:blip r:embed="rId4"/>
          </a:blipFill>
          <a:ln w="12700">
            <a:miter lim="400000"/>
          </a:ln>
          <a:effectLst>
            <a:outerShdw sx="100000" sy="100000" kx="0" ky="0" algn="b" rotWithShape="0" blurRad="241300" dist="571500" dir="5400000">
              <a:srgbClr val="000000">
                <a:alpha val="68000"/>
              </a:srgbClr>
            </a:outerShdw>
          </a:effectLst>
          <a:extLst>
            <a:ext uri="{C572A759-6A51-4108-AA02-DFA0A04FC94B}">
              <ma14:wrappingTextBoxFlag xmlns:ma14="http://schemas.microsoft.com/office/mac/drawingml/2011/main" val="1"/>
            </a:ext>
          </a:extLst>
        </p:spPr>
        <p:txBody>
          <a:bodyPr wrap="none" lIns="71437" tIns="71437" rIns="71437" bIns="71437" anchor="ctr">
            <a:spAutoFit/>
          </a:bodyPr>
          <a:lstStyle/>
          <a:p>
            <a:pPr>
              <a:defRPr sz="5000"/>
            </a:pPr>
            <a:r>
              <a:t>Context Window /</a:t>
            </a:r>
          </a:p>
          <a:p>
            <a:pPr>
              <a:defRPr sz="5000"/>
            </a:pPr>
            <a:r>
              <a:t>a.k.a. “short-term memory” </a:t>
            </a:r>
          </a:p>
        </p:txBody>
      </p:sp>
      <p:grpSp>
        <p:nvGrpSpPr>
          <p:cNvPr id="1095" name="Group"/>
          <p:cNvGrpSpPr/>
          <p:nvPr/>
        </p:nvGrpSpPr>
        <p:grpSpPr>
          <a:xfrm>
            <a:off x="137561" y="7676647"/>
            <a:ext cx="10965805" cy="3666420"/>
            <a:chOff x="0" y="0"/>
            <a:chExt cx="10965804" cy="3666418"/>
          </a:xfrm>
        </p:grpSpPr>
        <p:sp>
          <p:nvSpPr>
            <p:cNvPr id="1098" name="Connection Line"/>
            <p:cNvSpPr/>
            <p:nvPr/>
          </p:nvSpPr>
          <p:spPr>
            <a:xfrm>
              <a:off x="0" y="0"/>
              <a:ext cx="10965805" cy="1091680"/>
            </a:xfrm>
            <a:custGeom>
              <a:avLst/>
              <a:gdLst/>
              <a:ahLst/>
              <a:cxnLst>
                <a:cxn ang="0">
                  <a:pos x="wd2" y="hd2"/>
                </a:cxn>
                <a:cxn ang="5400000">
                  <a:pos x="wd2" y="hd2"/>
                </a:cxn>
                <a:cxn ang="10800000">
                  <a:pos x="wd2" y="hd2"/>
                </a:cxn>
                <a:cxn ang="16200000">
                  <a:pos x="wd2" y="hd2"/>
                </a:cxn>
              </a:cxnLst>
              <a:rect l="0" t="0" r="r" b="b"/>
              <a:pathLst>
                <a:path w="21600" h="16203" fill="norm" stroke="1" extrusionOk="0">
                  <a:moveTo>
                    <a:pt x="21600" y="0"/>
                  </a:moveTo>
                  <a:cubicBezTo>
                    <a:pt x="13911" y="21299"/>
                    <a:pt x="6711" y="21600"/>
                    <a:pt x="0" y="903"/>
                  </a:cubicBezTo>
                </a:path>
              </a:pathLst>
            </a:custGeom>
            <a:noFill/>
            <a:ln w="127000" cap="flat">
              <a:solidFill>
                <a:schemeClr val="accent5">
                  <a:hueOff val="-82419"/>
                  <a:satOff val="-9513"/>
                  <a:lumOff val="-16343"/>
                </a:schemeClr>
              </a:solidFill>
              <a:prstDash val="solid"/>
              <a:miter lim="400000"/>
            </a:ln>
            <a:effectLst/>
          </p:spPr>
          <p:txBody>
            <a:bodyPr/>
            <a:lstStyle/>
            <a:p>
              <a:pPr/>
            </a:p>
          </p:txBody>
        </p:sp>
        <p:sp>
          <p:nvSpPr>
            <p:cNvPr id="1099" name="Connection Line"/>
            <p:cNvSpPr/>
            <p:nvPr/>
          </p:nvSpPr>
          <p:spPr>
            <a:xfrm>
              <a:off x="5285996" y="1156052"/>
              <a:ext cx="6098" cy="25103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path>
              </a:pathLst>
            </a:custGeom>
            <a:noFill/>
            <a:ln w="127000" cap="flat">
              <a:solidFill>
                <a:schemeClr val="accent5">
                  <a:hueOff val="-82419"/>
                  <a:satOff val="-9513"/>
                  <a:lumOff val="-16343"/>
                </a:schemeClr>
              </a:solidFill>
              <a:prstDash val="solid"/>
              <a:miter lim="400000"/>
            </a:ln>
            <a:effectLst/>
          </p:spPr>
          <p:txBody>
            <a:bodyPr/>
            <a:lstStyle/>
            <a:p>
              <a:pPr/>
            </a:p>
          </p:txBody>
        </p:sp>
      </p:grpSp>
      <p:sp>
        <p:nvSpPr>
          <p:cNvPr id="1096" name="Dingbat X"/>
          <p:cNvSpPr/>
          <p:nvPr/>
        </p:nvSpPr>
        <p:spPr>
          <a:xfrm>
            <a:off x="10858951" y="6436002"/>
            <a:ext cx="1156230" cy="1366280"/>
          </a:xfrm>
          <a:custGeom>
            <a:avLst/>
            <a:gdLst/>
            <a:ahLst/>
            <a:cxnLst>
              <a:cxn ang="0">
                <a:pos x="wd2" y="hd2"/>
              </a:cxn>
              <a:cxn ang="5400000">
                <a:pos x="wd2" y="hd2"/>
              </a:cxn>
              <a:cxn ang="10800000">
                <a:pos x="wd2" y="hd2"/>
              </a:cxn>
              <a:cxn ang="16200000">
                <a:pos x="wd2" y="hd2"/>
              </a:cxn>
            </a:cxnLst>
            <a:rect l="0" t="0" r="r" b="b"/>
            <a:pathLst>
              <a:path w="21484" h="21548" fill="norm" stroke="1" extrusionOk="0">
                <a:moveTo>
                  <a:pt x="18655" y="0"/>
                </a:moveTo>
                <a:cubicBezTo>
                  <a:pt x="18494" y="5"/>
                  <a:pt x="18333" y="109"/>
                  <a:pt x="18066" y="314"/>
                </a:cubicBezTo>
                <a:cubicBezTo>
                  <a:pt x="15478" y="2289"/>
                  <a:pt x="13027" y="4381"/>
                  <a:pt x="10727" y="6600"/>
                </a:cubicBezTo>
                <a:cubicBezTo>
                  <a:pt x="10587" y="6735"/>
                  <a:pt x="10434" y="6862"/>
                  <a:pt x="10258" y="7020"/>
                </a:cubicBezTo>
                <a:cubicBezTo>
                  <a:pt x="10102" y="6832"/>
                  <a:pt x="9974" y="6685"/>
                  <a:pt x="9856" y="6533"/>
                </a:cubicBezTo>
                <a:cubicBezTo>
                  <a:pt x="8908" y="5315"/>
                  <a:pt x="7971" y="4091"/>
                  <a:pt x="7009" y="2882"/>
                </a:cubicBezTo>
                <a:cubicBezTo>
                  <a:pt x="6625" y="2399"/>
                  <a:pt x="6178" y="1951"/>
                  <a:pt x="5769" y="1483"/>
                </a:cubicBezTo>
                <a:cubicBezTo>
                  <a:pt x="5573" y="1260"/>
                  <a:pt x="5327" y="1254"/>
                  <a:pt x="5044" y="1314"/>
                </a:cubicBezTo>
                <a:cubicBezTo>
                  <a:pt x="4759" y="1375"/>
                  <a:pt x="4593" y="1540"/>
                  <a:pt x="4590" y="1770"/>
                </a:cubicBezTo>
                <a:cubicBezTo>
                  <a:pt x="4583" y="2129"/>
                  <a:pt x="4349" y="2291"/>
                  <a:pt x="3989" y="2389"/>
                </a:cubicBezTo>
                <a:cubicBezTo>
                  <a:pt x="3741" y="2232"/>
                  <a:pt x="3498" y="2079"/>
                  <a:pt x="3221" y="1904"/>
                </a:cubicBezTo>
                <a:cubicBezTo>
                  <a:pt x="2922" y="2176"/>
                  <a:pt x="2660" y="2427"/>
                  <a:pt x="2382" y="2665"/>
                </a:cubicBezTo>
                <a:cubicBezTo>
                  <a:pt x="2135" y="2876"/>
                  <a:pt x="2125" y="3090"/>
                  <a:pt x="2231" y="3371"/>
                </a:cubicBezTo>
                <a:cubicBezTo>
                  <a:pt x="3179" y="5877"/>
                  <a:pt x="4394" y="8283"/>
                  <a:pt x="5880" y="10593"/>
                </a:cubicBezTo>
                <a:cubicBezTo>
                  <a:pt x="5956" y="10712"/>
                  <a:pt x="6024" y="10835"/>
                  <a:pt x="6094" y="10951"/>
                </a:cubicBezTo>
                <a:cubicBezTo>
                  <a:pt x="4046" y="12991"/>
                  <a:pt x="2019" y="15012"/>
                  <a:pt x="0" y="17024"/>
                </a:cubicBezTo>
                <a:cubicBezTo>
                  <a:pt x="166" y="17359"/>
                  <a:pt x="297" y="17644"/>
                  <a:pt x="450" y="17921"/>
                </a:cubicBezTo>
                <a:cubicBezTo>
                  <a:pt x="559" y="18117"/>
                  <a:pt x="570" y="18299"/>
                  <a:pt x="443" y="18491"/>
                </a:cubicBezTo>
                <a:cubicBezTo>
                  <a:pt x="355" y="18625"/>
                  <a:pt x="277" y="18763"/>
                  <a:pt x="214" y="18906"/>
                </a:cubicBezTo>
                <a:cubicBezTo>
                  <a:pt x="179" y="18986"/>
                  <a:pt x="139" y="19096"/>
                  <a:pt x="175" y="19164"/>
                </a:cubicBezTo>
                <a:cubicBezTo>
                  <a:pt x="462" y="19717"/>
                  <a:pt x="876" y="20186"/>
                  <a:pt x="1406" y="20550"/>
                </a:cubicBezTo>
                <a:cubicBezTo>
                  <a:pt x="1668" y="20457"/>
                  <a:pt x="1862" y="20370"/>
                  <a:pt x="2068" y="20319"/>
                </a:cubicBezTo>
                <a:cubicBezTo>
                  <a:pt x="2305" y="20259"/>
                  <a:pt x="2506" y="20384"/>
                  <a:pt x="2432" y="20567"/>
                </a:cubicBezTo>
                <a:cubicBezTo>
                  <a:pt x="2271" y="20967"/>
                  <a:pt x="2606" y="21165"/>
                  <a:pt x="2838" y="21403"/>
                </a:cubicBezTo>
                <a:cubicBezTo>
                  <a:pt x="3027" y="21596"/>
                  <a:pt x="3335" y="21593"/>
                  <a:pt x="3548" y="21414"/>
                </a:cubicBezTo>
                <a:cubicBezTo>
                  <a:pt x="3624" y="21350"/>
                  <a:pt x="3679" y="21268"/>
                  <a:pt x="3745" y="21195"/>
                </a:cubicBezTo>
                <a:cubicBezTo>
                  <a:pt x="5406" y="19353"/>
                  <a:pt x="7068" y="17510"/>
                  <a:pt x="8732" y="15669"/>
                </a:cubicBezTo>
                <a:cubicBezTo>
                  <a:pt x="8850" y="15538"/>
                  <a:pt x="8982" y="15417"/>
                  <a:pt x="9151" y="15248"/>
                </a:cubicBezTo>
                <a:cubicBezTo>
                  <a:pt x="9312" y="15457"/>
                  <a:pt x="9442" y="15618"/>
                  <a:pt x="9566" y="15782"/>
                </a:cubicBezTo>
                <a:cubicBezTo>
                  <a:pt x="10552" y="17091"/>
                  <a:pt x="11622" y="18348"/>
                  <a:pt x="12799" y="19538"/>
                </a:cubicBezTo>
                <a:cubicBezTo>
                  <a:pt x="13137" y="19880"/>
                  <a:pt x="13363" y="19913"/>
                  <a:pt x="13764" y="19639"/>
                </a:cubicBezTo>
                <a:cubicBezTo>
                  <a:pt x="14071" y="19429"/>
                  <a:pt x="14340" y="19181"/>
                  <a:pt x="14638" y="18942"/>
                </a:cubicBezTo>
                <a:cubicBezTo>
                  <a:pt x="14977" y="19118"/>
                  <a:pt x="15325" y="19299"/>
                  <a:pt x="15670" y="19479"/>
                </a:cubicBezTo>
                <a:cubicBezTo>
                  <a:pt x="15874" y="19336"/>
                  <a:pt x="16024" y="19228"/>
                  <a:pt x="16179" y="19123"/>
                </a:cubicBezTo>
                <a:cubicBezTo>
                  <a:pt x="16407" y="18969"/>
                  <a:pt x="16586" y="18817"/>
                  <a:pt x="16625" y="18532"/>
                </a:cubicBezTo>
                <a:cubicBezTo>
                  <a:pt x="16663" y="18245"/>
                  <a:pt x="16848" y="17980"/>
                  <a:pt x="17238" y="17893"/>
                </a:cubicBezTo>
                <a:cubicBezTo>
                  <a:pt x="17537" y="17826"/>
                  <a:pt x="17736" y="17646"/>
                  <a:pt x="17893" y="17435"/>
                </a:cubicBezTo>
                <a:cubicBezTo>
                  <a:pt x="18144" y="17098"/>
                  <a:pt x="18337" y="16737"/>
                  <a:pt x="18424" y="16377"/>
                </a:cubicBezTo>
                <a:cubicBezTo>
                  <a:pt x="16705" y="14528"/>
                  <a:pt x="15014" y="12708"/>
                  <a:pt x="13308" y="10873"/>
                </a:cubicBezTo>
                <a:cubicBezTo>
                  <a:pt x="13494" y="10665"/>
                  <a:pt x="13612" y="10530"/>
                  <a:pt x="13734" y="10397"/>
                </a:cubicBezTo>
                <a:cubicBezTo>
                  <a:pt x="15805" y="8137"/>
                  <a:pt x="18039" y="6000"/>
                  <a:pt x="20413" y="3968"/>
                </a:cubicBezTo>
                <a:cubicBezTo>
                  <a:pt x="20703" y="3719"/>
                  <a:pt x="20983" y="3471"/>
                  <a:pt x="21190" y="3153"/>
                </a:cubicBezTo>
                <a:cubicBezTo>
                  <a:pt x="21585" y="2544"/>
                  <a:pt x="21600" y="2565"/>
                  <a:pt x="21129" y="2026"/>
                </a:cubicBezTo>
                <a:cubicBezTo>
                  <a:pt x="20955" y="1827"/>
                  <a:pt x="20762" y="1776"/>
                  <a:pt x="20487" y="1772"/>
                </a:cubicBezTo>
                <a:cubicBezTo>
                  <a:pt x="19961" y="1764"/>
                  <a:pt x="19720" y="1486"/>
                  <a:pt x="19806" y="1064"/>
                </a:cubicBezTo>
                <a:cubicBezTo>
                  <a:pt x="19825" y="971"/>
                  <a:pt x="19804" y="847"/>
                  <a:pt x="19743" y="773"/>
                </a:cubicBezTo>
                <a:cubicBezTo>
                  <a:pt x="19597" y="599"/>
                  <a:pt x="19434" y="429"/>
                  <a:pt x="19245" y="289"/>
                </a:cubicBezTo>
                <a:cubicBezTo>
                  <a:pt x="18978" y="92"/>
                  <a:pt x="18816" y="-4"/>
                  <a:pt x="18655" y="0"/>
                </a:cubicBezTo>
                <a:close/>
              </a:path>
            </a:pathLst>
          </a:custGeom>
          <a:solidFill>
            <a:schemeClr val="accent5">
              <a:hueOff val="-82419"/>
              <a:satOff val="-9513"/>
              <a:lumOff val="-16343"/>
            </a:schemeClr>
          </a:solidFill>
          <a:ln w="12700">
            <a:miter lim="400000"/>
          </a:ln>
        </p:spPr>
        <p:txBody>
          <a:bodyPr lIns="71437" tIns="71437" rIns="71437" bIns="71437" anchor="ctr"/>
          <a:lstStyle/>
          <a:p>
            <a:pPr>
              <a:defRPr sz="5000"/>
            </a:pPr>
          </a:p>
        </p:txBody>
      </p:sp>
      <p:pic>
        <p:nvPicPr>
          <p:cNvPr id="1097" name="Dunce_cap_from_LOC_3c04163u.png" descr="Dunce_cap_from_LOC_3c04163u.png"/>
          <p:cNvPicPr>
            <a:picLocks noChangeAspect="1"/>
          </p:cNvPicPr>
          <p:nvPr/>
        </p:nvPicPr>
        <p:blipFill>
          <a:blip r:embed="rId5">
            <a:extLst/>
          </a:blip>
          <a:stretch>
            <a:fillRect/>
          </a:stretch>
        </p:blipFill>
        <p:spPr>
          <a:xfrm>
            <a:off x="10703454" y="5709397"/>
            <a:ext cx="3973905" cy="5298541"/>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1095"/>
                                        </p:tgtEl>
                                        <p:attrNameLst>
                                          <p:attrName>style.visibility</p:attrName>
                                        </p:attrNameLst>
                                      </p:cBhvr>
                                      <p:to>
                                        <p:strVal val="visible"/>
                                      </p:to>
                                    </p:set>
                                    <p:animEffect filter="fade" transition="in">
                                      <p:cBhvr>
                                        <p:cTn id="7" dur="500"/>
                                        <p:tgtEl>
                                          <p:spTgt spid="1095"/>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1092"/>
                                        </p:tgtEl>
                                        <p:attrNameLst>
                                          <p:attrName>style.visibility</p:attrName>
                                        </p:attrNameLst>
                                      </p:cBhvr>
                                      <p:to>
                                        <p:strVal val="visible"/>
                                      </p:to>
                                    </p:set>
                                    <p:animEffect filter="fade" transition="in">
                                      <p:cBhvr>
                                        <p:cTn id="12" dur="500"/>
                                        <p:tgtEl>
                                          <p:spTgt spid="1092"/>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Subtype="16" presetID="23" grpId="3" fill="hold">
                                  <p:stCondLst>
                                    <p:cond delay="0"/>
                                  </p:stCondLst>
                                  <p:iterate type="el" backwards="0">
                                    <p:tmAbs val="0"/>
                                  </p:iterate>
                                  <p:childTnLst>
                                    <p:set>
                                      <p:cBhvr>
                                        <p:cTn id="16" fill="hold"/>
                                        <p:tgtEl>
                                          <p:spTgt spid="1096"/>
                                        </p:tgtEl>
                                        <p:attrNameLst>
                                          <p:attrName>style.visibility</p:attrName>
                                        </p:attrNameLst>
                                      </p:cBhvr>
                                      <p:to>
                                        <p:strVal val="visible"/>
                                      </p:to>
                                    </p:set>
                                    <p:anim calcmode="lin" valueType="num">
                                      <p:cBhvr>
                                        <p:cTn id="17" dur="500" fill="hold"/>
                                        <p:tgtEl>
                                          <p:spTgt spid="1096"/>
                                        </p:tgtEl>
                                        <p:attrNameLst>
                                          <p:attrName>ppt_w</p:attrName>
                                        </p:attrNameLst>
                                      </p:cBhvr>
                                      <p:tavLst>
                                        <p:tav tm="0">
                                          <p:val>
                                            <p:fltVal val="0"/>
                                          </p:val>
                                        </p:tav>
                                        <p:tav tm="100000">
                                          <p:val>
                                            <p:strVal val="#ppt_w"/>
                                          </p:val>
                                        </p:tav>
                                      </p:tavLst>
                                    </p:anim>
                                    <p:anim calcmode="lin" valueType="num">
                                      <p:cBhvr>
                                        <p:cTn id="18" dur="500" fill="hold"/>
                                        <p:tgtEl>
                                          <p:spTgt spid="1096"/>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Class="path" nodeType="clickEffect" presetSubtype="0" presetID="-1" grpId="4" accel="50000" decel="50000" fill="hold">
                                  <p:stCondLst>
                                    <p:cond delay="0"/>
                                  </p:stCondLst>
                                  <p:childTnLst>
                                    <p:animMotion path="M 0.000000 0.000000 L -0.013874 0.316710" origin="layout" pathEditMode="relative">
                                      <p:cBhvr>
                                        <p:cTn id="22" dur="500" fill="hold"/>
                                        <p:tgtEl>
                                          <p:spTgt spid="1080"/>
                                        </p:tgtEl>
                                        <p:attrNameLst>
                                          <p:attrName>ppt_x</p:attrName>
                                          <p:attrName>ppt_y</p:attrName>
                                        </p:attrNameLst>
                                      </p:cBhvr>
                                    </p:animMotion>
                                  </p:childTnLst>
                                </p:cTn>
                              </p:par>
                            </p:childTnLst>
                          </p:cTn>
                        </p:par>
                        <p:par>
                          <p:cTn id="23" fill="hold">
                            <p:stCondLst>
                              <p:cond delay="0"/>
                            </p:stCondLst>
                            <p:childTnLst>
                              <p:par>
                                <p:cTn id="24" presetClass="path" nodeType="afterEffect" presetSubtype="0" presetID="-1" grpId="5" accel="50000" decel="50000" fill="hold">
                                  <p:stCondLst>
                                    <p:cond delay="0"/>
                                  </p:stCondLst>
                                  <p:childTnLst>
                                    <p:animMotion path="M 0.000000 0.000000 L -0.041591 0.249684" origin="layout" pathEditMode="relative">
                                      <p:cBhvr>
                                        <p:cTn id="25" dur="500" fill="hold"/>
                                        <p:tgtEl>
                                          <p:spTgt spid="1081"/>
                                        </p:tgtEl>
                                        <p:attrNameLst>
                                          <p:attrName>ppt_x</p:attrName>
                                          <p:attrName>ppt_y</p:attrName>
                                        </p:attrNameLst>
                                      </p:cBhvr>
                                    </p:animMotion>
                                  </p:childTnLst>
                                </p:cTn>
                              </p:par>
                            </p:childTnLst>
                          </p:cTn>
                        </p:par>
                        <p:par>
                          <p:cTn id="26" fill="hold">
                            <p:stCondLst>
                              <p:cond delay="0"/>
                            </p:stCondLst>
                            <p:childTnLst>
                              <p:par>
                                <p:cTn id="27" presetClass="path" nodeType="afterEffect" presetSubtype="0" presetID="-1" grpId="6" accel="50000" decel="50000" fill="hold">
                                  <p:stCondLst>
                                    <p:cond delay="0"/>
                                  </p:stCondLst>
                                  <p:childTnLst>
                                    <p:animMotion path="M 0.000000 0.000000 L -0.098828 0.163996" origin="layout" pathEditMode="relative">
                                      <p:cBhvr>
                                        <p:cTn id="28" dur="500" fill="hold"/>
                                        <p:tgtEl>
                                          <p:spTgt spid="1082"/>
                                        </p:tgtEl>
                                        <p:attrNameLst>
                                          <p:attrName>ppt_x</p:attrName>
                                          <p:attrName>ppt_y</p:attrName>
                                        </p:attrNameLst>
                                      </p:cBhvr>
                                    </p:animMotion>
                                  </p:childTnLst>
                                </p:cTn>
                              </p:par>
                            </p:childTnLst>
                          </p:cTn>
                        </p:par>
                      </p:childTnLst>
                    </p:cTn>
                  </p:par>
                  <p:par>
                    <p:cTn id="29" fill="hold">
                      <p:stCondLst>
                        <p:cond delay="indefinite"/>
                      </p:stCondLst>
                      <p:childTnLst>
                        <p:par>
                          <p:cTn id="30" fill="hold">
                            <p:stCondLst>
                              <p:cond delay="0"/>
                            </p:stCondLst>
                            <p:childTnLst>
                              <p:par>
                                <p:cTn id="31" presetClass="entr" nodeType="clickEffect" presetSubtype="16" presetID="23" grpId="7" fill="hold">
                                  <p:stCondLst>
                                    <p:cond delay="0"/>
                                  </p:stCondLst>
                                  <p:iterate type="el" backwards="0">
                                    <p:tmAbs val="0"/>
                                  </p:iterate>
                                  <p:childTnLst>
                                    <p:set>
                                      <p:cBhvr>
                                        <p:cTn id="32" fill="hold"/>
                                        <p:tgtEl>
                                          <p:spTgt spid="1097"/>
                                        </p:tgtEl>
                                        <p:attrNameLst>
                                          <p:attrName>style.visibility</p:attrName>
                                        </p:attrNameLst>
                                      </p:cBhvr>
                                      <p:to>
                                        <p:strVal val="visible"/>
                                      </p:to>
                                    </p:set>
                                    <p:anim calcmode="lin" valueType="num">
                                      <p:cBhvr>
                                        <p:cTn id="33" dur="500" fill="hold"/>
                                        <p:tgtEl>
                                          <p:spTgt spid="1097"/>
                                        </p:tgtEl>
                                        <p:attrNameLst>
                                          <p:attrName>ppt_w</p:attrName>
                                        </p:attrNameLst>
                                      </p:cBhvr>
                                      <p:tavLst>
                                        <p:tav tm="0">
                                          <p:val>
                                            <p:fltVal val="0"/>
                                          </p:val>
                                        </p:tav>
                                        <p:tav tm="100000">
                                          <p:val>
                                            <p:strVal val="#ppt_w"/>
                                          </p:val>
                                        </p:tav>
                                      </p:tavLst>
                                    </p:anim>
                                    <p:anim calcmode="lin" valueType="num">
                                      <p:cBhvr>
                                        <p:cTn id="34" dur="500" fill="hold"/>
                                        <p:tgtEl>
                                          <p:spTgt spid="109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092" grpId="2"/>
      <p:bldP build="whole" bldLvl="1" animBg="1" rev="0" advAuto="0" spid="1096" grpId="3"/>
      <p:bldP build="whole" bldLvl="1" animBg="1" rev="0" advAuto="0" spid="1097" grpId="7"/>
      <p:bldP build="whole" bldLvl="1" animBg="1" rev="0" advAuto="0" spid="1095" grpId="1"/>
    </p:bldLst>
  </p:timing>
</p:sld>
</file>

<file path=ppt/slides/slide7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03" name="Installing Local AI Tools"/>
          <p:cNvSpPr txBox="1"/>
          <p:nvPr>
            <p:ph type="title"/>
          </p:nvPr>
        </p:nvSpPr>
        <p:spPr>
          <a:prstGeom prst="rect">
            <a:avLst/>
          </a:prstGeom>
        </p:spPr>
        <p:txBody>
          <a:bodyPr>
            <a:normAutofit fontScale="100000" lnSpcReduction="0"/>
          </a:bodyPr>
          <a:lstStyle>
            <a:lvl1pPr>
              <a:defRPr sz="15000"/>
            </a:lvl1pPr>
          </a:lstStyle>
          <a:p>
            <a:pPr/>
            <a:r>
              <a:t>Installing Local AI Tools</a:t>
            </a:r>
          </a:p>
        </p:txBody>
      </p:sp>
    </p:spTree>
  </p:cSld>
  <p:clrMapOvr>
    <a:masterClrMapping/>
  </p:clrMapOvr>
  <p:transition xmlns:p14="http://schemas.microsoft.com/office/powerpoint/2010/main" spd="med" advClick="1"/>
</p:sld>
</file>

<file path=ppt/slides/slide7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1105" name="Story time… again…"/>
          <p:cNvSpPr txBox="1"/>
          <p:nvPr>
            <p:ph type="title"/>
          </p:nvPr>
        </p:nvSpPr>
        <p:spPr>
          <a:prstGeom prst="rect">
            <a:avLst/>
          </a:prstGeom>
        </p:spPr>
        <p:txBody>
          <a:bodyPr/>
          <a:lstStyle/>
          <a:p>
            <a:pPr/>
            <a:r>
              <a:t>Story time… again…</a:t>
            </a:r>
          </a:p>
        </p:txBody>
      </p:sp>
      <p:sp>
        <p:nvSpPr>
          <p:cNvPr id="1106" name="Around May 2025, began using LLMs locally…"/>
          <p:cNvSpPr txBox="1"/>
          <p:nvPr>
            <p:ph type="body" idx="1"/>
          </p:nvPr>
        </p:nvSpPr>
        <p:spPr>
          <a:xfrm>
            <a:off x="1468750" y="3554015"/>
            <a:ext cx="21446500" cy="9122595"/>
          </a:xfrm>
          <a:prstGeom prst="rect">
            <a:avLst/>
          </a:prstGeom>
        </p:spPr>
        <p:txBody>
          <a:bodyPr anchor="t">
            <a:normAutofit fontScale="100000" lnSpcReduction="0"/>
          </a:bodyPr>
          <a:lstStyle/>
          <a:p>
            <a:pPr marL="0" indent="0" defTabSz="722947">
              <a:spcBef>
                <a:spcPts val="3900"/>
              </a:spcBef>
              <a:buSzTx/>
              <a:buNone/>
              <a:defRPr sz="5104"/>
            </a:pPr>
            <a:r>
              <a:t>Around May 2025, began using LLMs locally</a:t>
            </a:r>
          </a:p>
          <a:p>
            <a:pPr lvl="1" marL="1571625" indent="-1012825" defTabSz="722947">
              <a:spcBef>
                <a:spcPts val="3900"/>
              </a:spcBef>
              <a:buSzPct val="100000"/>
              <a:buAutoNum type="arabicPeriod" startAt="1"/>
              <a:defRPr sz="5104"/>
            </a:pPr>
            <a:r>
              <a:rPr b="1" u="sng">
                <a:hlinkClick r:id="rId3" invalidUrl="" action="" tgtFrame="" tooltip="" history="1" highlightClick="0" endSnd="0"/>
              </a:rPr>
              <a:t>LM Studio</a:t>
            </a:r>
            <a:r>
              <a:t> </a:t>
            </a:r>
            <a:r>
              <a:rPr baseline="31999"/>
              <a:t>(1)</a:t>
            </a:r>
            <a:r>
              <a:t> — nice GUI; easiest to use; checks your hardware</a:t>
            </a:r>
          </a:p>
          <a:p>
            <a:pPr lvl="1" marL="1571625" indent="-1012825" defTabSz="722947">
              <a:spcBef>
                <a:spcPts val="3900"/>
              </a:spcBef>
              <a:buSzPct val="100000"/>
              <a:buAutoNum type="arabicPeriod" startAt="1"/>
              <a:defRPr sz="5104"/>
            </a:pPr>
            <a:r>
              <a:rPr b="1" u="sng">
                <a:hlinkClick r:id="rId4" invalidUrl="" action="" tgtFrame="" tooltip="" history="1" highlightClick="0" endSnd="0"/>
              </a:rPr>
              <a:t>Ollama</a:t>
            </a:r>
            <a:r>
              <a:t> </a:t>
            </a:r>
            <a:r>
              <a:rPr baseline="31999"/>
              <a:t>(1)</a:t>
            </a:r>
            <a:r>
              <a:t> — CLI; offers a Docker-like experience</a:t>
            </a:r>
          </a:p>
          <a:p>
            <a:pPr lvl="1" marL="1571625" indent="-1012825" defTabSz="722947">
              <a:spcBef>
                <a:spcPts val="3900"/>
              </a:spcBef>
              <a:buSzPct val="100000"/>
              <a:buAutoNum type="arabicPeriod" startAt="1"/>
              <a:defRPr sz="5104"/>
            </a:pPr>
            <a:r>
              <a:rPr b="1" u="sng">
                <a:hlinkClick r:id="rId5" invalidUrl="" action="" tgtFrame="" tooltip="" history="1" highlightClick="0" endSnd="0"/>
              </a:rPr>
              <a:t>llama.cpp</a:t>
            </a:r>
            <a:r>
              <a:t> </a:t>
            </a:r>
            <a:r>
              <a:rPr baseline="31999"/>
              <a:t>(1)</a:t>
            </a:r>
            <a:r>
              <a:t> — binary; 1st to support concurrent sessions</a:t>
            </a:r>
          </a:p>
          <a:p>
            <a:pPr lvl="1" marL="1571625" indent="-1012825" defTabSz="722947">
              <a:spcBef>
                <a:spcPts val="3900"/>
              </a:spcBef>
              <a:buSzPct val="100000"/>
              <a:buAutoNum type="arabicPeriod" startAt="1"/>
              <a:defRPr sz="5104"/>
            </a:pPr>
            <a:r>
              <a:rPr b="1"/>
              <a:t>LLamaBarn</a:t>
            </a:r>
            <a:r>
              <a:t> </a:t>
            </a:r>
            <a:r>
              <a:rPr baseline="31999"/>
              <a:t>(2)</a:t>
            </a:r>
            <a:r>
              <a:t> (now simply </a:t>
            </a:r>
            <a:r>
              <a:rPr b="1" u="sng">
                <a:hlinkClick r:id="rId6" invalidUrl="" action="" tgtFrame="" tooltip="" history="1" highlightClick="0" endSnd="0"/>
              </a:rPr>
              <a:t>Llama</a:t>
            </a:r>
            <a:r>
              <a:t>) — simple menubar icon</a:t>
            </a:r>
          </a:p>
          <a:p>
            <a:pPr lvl="1" marL="1571625" indent="-1012825" defTabSz="722947">
              <a:spcBef>
                <a:spcPts val="3900"/>
              </a:spcBef>
              <a:buSzPct val="100000"/>
              <a:buAutoNum type="arabicPeriod" startAt="1"/>
              <a:defRPr sz="5104"/>
            </a:pPr>
            <a:r>
              <a:t>back to </a:t>
            </a:r>
            <a:r>
              <a:rPr b="1"/>
              <a:t>LM Studio</a:t>
            </a:r>
            <a:r>
              <a:t>…</a:t>
            </a:r>
          </a:p>
        </p:txBody>
      </p:sp>
      <p:sp>
        <p:nvSpPr>
          <p:cNvPr id="1107" name="(1) macOS, Windows, Linux (2) macOS only"/>
          <p:cNvSpPr txBox="1"/>
          <p:nvPr/>
        </p:nvSpPr>
        <p:spPr>
          <a:xfrm>
            <a:off x="3410068" y="12100062"/>
            <a:ext cx="7183070" cy="1387477"/>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p>
            <a:pPr lvl="1" indent="228600" algn="l">
              <a:spcBef>
                <a:spcPts val="4500"/>
              </a:spcBef>
              <a:defRPr sz="4200"/>
            </a:pPr>
            <a:r>
              <a:rPr baseline="31999"/>
              <a:t>(1)</a:t>
            </a:r>
            <a:r>
              <a:t> macOS, Windows, Linux</a:t>
            </a:r>
            <a:br/>
            <a:r>
              <a:rPr baseline="31999"/>
              <a:t>(2)</a:t>
            </a:r>
            <a:r>
              <a:t> macOS only</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1106">
                                            <p:bg/>
                                          </p:spTgt>
                                        </p:tgtEl>
                                        <p:attrNameLst>
                                          <p:attrName>style.visibility</p:attrName>
                                        </p:attrNameLst>
                                      </p:cBhvr>
                                      <p:to>
                                        <p:strVal val="visible"/>
                                      </p:to>
                                    </p:set>
                                    <p:animEffect filter="fade" transition="in">
                                      <p:cBhvr>
                                        <p:cTn id="7" dur="0"/>
                                        <p:tgtEl>
                                          <p:spTgt spid="1106">
                                            <p:bg/>
                                          </p:spTgt>
                                        </p:tgtEl>
                                      </p:cBhvr>
                                    </p:animEffect>
                                  </p:childTnLst>
                                </p:cTn>
                              </p:par>
                              <p:par>
                                <p:cTn id="8" presetClass="entr" nodeType="withEffect" presetSubtype="0" presetID="10" grpId="1" fill="hold">
                                  <p:stCondLst>
                                    <p:cond delay="0"/>
                                  </p:stCondLst>
                                  <p:iterate type="el" backwards="0">
                                    <p:tmAbs val="0"/>
                                  </p:iterate>
                                  <p:childTnLst>
                                    <p:set>
                                      <p:cBhvr>
                                        <p:cTn id="9" fill="hold"/>
                                        <p:tgtEl>
                                          <p:spTgt spid="1106">
                                            <p:txEl>
                                              <p:pRg st="0" end="0"/>
                                            </p:txEl>
                                          </p:spTgt>
                                        </p:tgtEl>
                                        <p:attrNameLst>
                                          <p:attrName>style.visibility</p:attrName>
                                        </p:attrNameLst>
                                      </p:cBhvr>
                                      <p:to>
                                        <p:strVal val="visible"/>
                                      </p:to>
                                    </p:set>
                                    <p:animEffect filter="fade" transition="in">
                                      <p:cBhvr>
                                        <p:cTn id="10" dur="0"/>
                                        <p:tgtEl>
                                          <p:spTgt spid="110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Class="entr" nodeType="clickEffect" presetID="10" grpId="1" fill="hold">
                                  <p:stCondLst>
                                    <p:cond delay="0"/>
                                  </p:stCondLst>
                                  <p:iterate type="el" backwards="0">
                                    <p:tmAbs val="0"/>
                                  </p:iterate>
                                  <p:childTnLst>
                                    <p:set>
                                      <p:cBhvr>
                                        <p:cTn id="14" fill="hold"/>
                                        <p:tgtEl>
                                          <p:spTgt spid="1106">
                                            <p:txEl>
                                              <p:pRg st="1" end="1"/>
                                            </p:txEl>
                                          </p:spTgt>
                                        </p:tgtEl>
                                        <p:attrNameLst>
                                          <p:attrName>style.visibility</p:attrName>
                                        </p:attrNameLst>
                                      </p:cBhvr>
                                      <p:to>
                                        <p:strVal val="visible"/>
                                      </p:to>
                                    </p:set>
                                    <p:animEffect filter="fade" transition="in">
                                      <p:cBhvr>
                                        <p:cTn id="15" dur="0"/>
                                        <p:tgtEl>
                                          <p:spTgt spid="1106">
                                            <p:txEl>
                                              <p:pRg st="1" end="1"/>
                                            </p:txEl>
                                          </p:spTgt>
                                        </p:tgtEl>
                                      </p:cBhvr>
                                    </p:animEffect>
                                  </p:childTnLst>
                                </p:cTn>
                              </p:par>
                            </p:childTnLst>
                          </p:cTn>
                        </p:par>
                        <p:par>
                          <p:cTn id="16" fill="hold">
                            <p:stCondLst>
                              <p:cond delay="0"/>
                            </p:stCondLst>
                            <p:childTnLst>
                              <p:par>
                                <p:cTn id="17" presetClass="entr" nodeType="afterEffect" presetID="10" grpId="2" fill="hold">
                                  <p:stCondLst>
                                    <p:cond delay="0"/>
                                  </p:stCondLst>
                                  <p:iterate type="el" backwards="0">
                                    <p:tmAbs val="0"/>
                                  </p:iterate>
                                  <p:childTnLst>
                                    <p:set>
                                      <p:cBhvr>
                                        <p:cTn id="18" fill="hold"/>
                                        <p:tgtEl>
                                          <p:spTgt spid="1107"/>
                                        </p:tgtEl>
                                        <p:attrNameLst>
                                          <p:attrName>style.visibility</p:attrName>
                                        </p:attrNameLst>
                                      </p:cBhvr>
                                      <p:to>
                                        <p:strVal val="visible"/>
                                      </p:to>
                                    </p:set>
                                    <p:animEffect filter="fade" transition="in">
                                      <p:cBhvr>
                                        <p:cTn id="19" dur="250"/>
                                        <p:tgtEl>
                                          <p:spTgt spid="1107"/>
                                        </p:tgtEl>
                                      </p:cBhvr>
                                    </p:animEffect>
                                  </p:childTnLst>
                                </p:cTn>
                              </p:par>
                            </p:childTnLst>
                          </p:cTn>
                        </p:par>
                      </p:childTnLst>
                    </p:cTn>
                  </p:par>
                  <p:par>
                    <p:cTn id="20" fill="hold">
                      <p:stCondLst>
                        <p:cond delay="indefinite"/>
                      </p:stCondLst>
                      <p:childTnLst>
                        <p:par>
                          <p:cTn id="21" fill="hold">
                            <p:stCondLst>
                              <p:cond delay="0"/>
                            </p:stCondLst>
                            <p:childTnLst>
                              <p:par>
                                <p:cTn id="22" presetClass="entr" nodeType="clickEffect" presetID="10" grpId="1" fill="hold">
                                  <p:stCondLst>
                                    <p:cond delay="0"/>
                                  </p:stCondLst>
                                  <p:iterate type="el" backwards="0">
                                    <p:tmAbs val="0"/>
                                  </p:iterate>
                                  <p:childTnLst>
                                    <p:set>
                                      <p:cBhvr>
                                        <p:cTn id="23" fill="hold"/>
                                        <p:tgtEl>
                                          <p:spTgt spid="1106">
                                            <p:txEl>
                                              <p:pRg st="2" end="2"/>
                                            </p:txEl>
                                          </p:spTgt>
                                        </p:tgtEl>
                                        <p:attrNameLst>
                                          <p:attrName>style.visibility</p:attrName>
                                        </p:attrNameLst>
                                      </p:cBhvr>
                                      <p:to>
                                        <p:strVal val="visible"/>
                                      </p:to>
                                    </p:set>
                                    <p:animEffect filter="fade" transition="in">
                                      <p:cBhvr>
                                        <p:cTn id="24" dur="0"/>
                                        <p:tgtEl>
                                          <p:spTgt spid="1106">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Class="entr" nodeType="clickEffect" presetID="10" grpId="1" fill="hold">
                                  <p:stCondLst>
                                    <p:cond delay="0"/>
                                  </p:stCondLst>
                                  <p:iterate type="el" backwards="0">
                                    <p:tmAbs val="0"/>
                                  </p:iterate>
                                  <p:childTnLst>
                                    <p:set>
                                      <p:cBhvr>
                                        <p:cTn id="28" fill="hold"/>
                                        <p:tgtEl>
                                          <p:spTgt spid="1106">
                                            <p:txEl>
                                              <p:pRg st="3" end="3"/>
                                            </p:txEl>
                                          </p:spTgt>
                                        </p:tgtEl>
                                        <p:attrNameLst>
                                          <p:attrName>style.visibility</p:attrName>
                                        </p:attrNameLst>
                                      </p:cBhvr>
                                      <p:to>
                                        <p:strVal val="visible"/>
                                      </p:to>
                                    </p:set>
                                    <p:animEffect filter="fade" transition="in">
                                      <p:cBhvr>
                                        <p:cTn id="29" dur="0"/>
                                        <p:tgtEl>
                                          <p:spTgt spid="1106">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Class="entr" nodeType="clickEffect" presetID="10" grpId="1" fill="hold">
                                  <p:stCondLst>
                                    <p:cond delay="0"/>
                                  </p:stCondLst>
                                  <p:iterate type="el" backwards="0">
                                    <p:tmAbs val="0"/>
                                  </p:iterate>
                                  <p:childTnLst>
                                    <p:set>
                                      <p:cBhvr>
                                        <p:cTn id="33" fill="hold"/>
                                        <p:tgtEl>
                                          <p:spTgt spid="1106">
                                            <p:txEl>
                                              <p:pRg st="4" end="4"/>
                                            </p:txEl>
                                          </p:spTgt>
                                        </p:tgtEl>
                                        <p:attrNameLst>
                                          <p:attrName>style.visibility</p:attrName>
                                        </p:attrNameLst>
                                      </p:cBhvr>
                                      <p:to>
                                        <p:strVal val="visible"/>
                                      </p:to>
                                    </p:set>
                                    <p:animEffect filter="fade" transition="in">
                                      <p:cBhvr>
                                        <p:cTn id="34" dur="0"/>
                                        <p:tgtEl>
                                          <p:spTgt spid="1106">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Class="entr" nodeType="clickEffect" presetID="10" grpId="1" fill="hold">
                                  <p:stCondLst>
                                    <p:cond delay="0"/>
                                  </p:stCondLst>
                                  <p:iterate type="el" backwards="0">
                                    <p:tmAbs val="0"/>
                                  </p:iterate>
                                  <p:childTnLst>
                                    <p:set>
                                      <p:cBhvr>
                                        <p:cTn id="38" fill="hold"/>
                                        <p:tgtEl>
                                          <p:spTgt spid="1106">
                                            <p:txEl>
                                              <p:pRg st="5" end="5"/>
                                            </p:txEl>
                                          </p:spTgt>
                                        </p:tgtEl>
                                        <p:attrNameLst>
                                          <p:attrName>style.visibility</p:attrName>
                                        </p:attrNameLst>
                                      </p:cBhvr>
                                      <p:to>
                                        <p:strVal val="visible"/>
                                      </p:to>
                                    </p:set>
                                    <p:animEffect filter="fade" transition="in">
                                      <p:cBhvr>
                                        <p:cTn id="39" dur="0"/>
                                        <p:tgtEl>
                                          <p:spTgt spid="1106">
                                            <p:txEl>
                                              <p:pRg st="5" end="5"/>
                                            </p:txEl>
                                          </p:spTgt>
                                        </p:tgtEl>
                                      </p:cBhvr>
                                    </p:animEffect>
                                  </p:childTnLst>
                                </p:cTn>
                              </p:par>
                            </p:childTnLst>
                          </p:cTn>
                        </p:par>
                        <p:par>
                          <p:cTn id="40" fill="hold">
                            <p:stCondLst>
                              <p:cond delay="0"/>
                            </p:stCondLst>
                            <p:childTnLst>
                              <p:par>
                                <p:cTn id="41" presetClass="entr" nodeType="afterEffect" presetID="10" grpId="1" fill="hold">
                                  <p:stCondLst>
                                    <p:cond delay="0"/>
                                  </p:stCondLst>
                                  <p:iterate type="el" backwards="0">
                                    <p:tmAbs val="0"/>
                                  </p:iterate>
                                  <p:childTnLst>
                                    <p:set>
                                      <p:cBhvr>
                                        <p:cTn id="42" fill="hold"/>
                                        <p:tgtEl>
                                          <p:spTgt spid="1106">
                                            <p:txEl>
                                              <p:pRg st="6" end="6"/>
                                            </p:txEl>
                                          </p:spTgt>
                                        </p:tgtEl>
                                        <p:attrNameLst>
                                          <p:attrName>style.visibility</p:attrName>
                                        </p:attrNameLst>
                                      </p:cBhvr>
                                      <p:to>
                                        <p:strVal val="visible"/>
                                      </p:to>
                                    </p:set>
                                    <p:animEffect filter="fade" transition="in">
                                      <p:cBhvr>
                                        <p:cTn id="43" dur="0"/>
                                        <p:tgtEl>
                                          <p:spTgt spid="1106">
                                            <p:txEl>
                                              <p:pRg st="6" end="6"/>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107" grpId="2"/>
      <p:bldP build="p" bldLvl="5" animBg="1" rev="0" advAuto="0" spid="1106" grpId="1"/>
    </p:bldLst>
  </p:timing>
</p:sld>
</file>

<file path=ppt/slides/slide7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1111" name="OpenAI-compatible APIs"/>
          <p:cNvSpPr txBox="1"/>
          <p:nvPr>
            <p:ph type="title"/>
          </p:nvPr>
        </p:nvSpPr>
        <p:spPr>
          <a:prstGeom prst="rect">
            <a:avLst/>
          </a:prstGeom>
        </p:spPr>
        <p:txBody>
          <a:bodyPr/>
          <a:lstStyle/>
          <a:p>
            <a:pPr/>
            <a:r>
              <a:t>OpenAI-compatible APIs</a:t>
            </a:r>
          </a:p>
        </p:txBody>
      </p:sp>
      <p:graphicFrame>
        <p:nvGraphicFramePr>
          <p:cNvPr id="1112" name="Table 1"/>
          <p:cNvGraphicFramePr/>
          <p:nvPr/>
        </p:nvGraphicFramePr>
        <p:xfrm>
          <a:off x="5268550" y="3762148"/>
          <a:ext cx="18482993" cy="8390280"/>
        </p:xfrm>
        <a:graphic xmlns:a="http://schemas.openxmlformats.org/drawingml/2006/main">
          <a:graphicData uri="http://schemas.openxmlformats.org/drawingml/2006/table">
            <a:tbl>
              <a:tblPr firstCol="1" firstRow="1" lastCol="0" lastRow="0" bandCol="0" bandRow="0" rtl="0">
                <a:tableStyleId>{8F44A2F1-9E1F-4B54-A3A2-5F16C0AD49E2}</a:tableStyleId>
              </a:tblPr>
              <a:tblGrid>
                <a:gridCol w="7266580"/>
                <a:gridCol w="6580319"/>
              </a:tblGrid>
              <a:tr h="1394146">
                <a:tc>
                  <a:txBody>
                    <a:bodyPr/>
                    <a:lstStyle/>
                    <a:p>
                      <a:pPr defTabSz="914400">
                        <a:tabLst>
                          <a:tab pos="1282700" algn="l"/>
                        </a:tabLst>
                        <a:defRPr sz="1800">
                          <a:solidFill>
                            <a:srgbClr val="000000"/>
                          </a:solidFill>
                        </a:defRPr>
                      </a:pPr>
                      <a:r>
                        <a:rPr sz="5000">
                          <a:solidFill>
                            <a:srgbClr val="FFFFFF"/>
                          </a:solidFill>
                        </a:rPr>
                        <a:t>Software/Tool</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Default Port</a:t>
                      </a:r>
                    </a:p>
                  </a:txBody>
                  <a:tcPr marL="50800" marR="50800" marT="50800" marB="50800" anchor="ctr" anchorCtr="0" horzOverflow="overflow"/>
                </a:tc>
              </a:tr>
              <a:tr h="1394146">
                <a:tc>
                  <a:txBody>
                    <a:bodyPr/>
                    <a:lstStyle/>
                    <a:p>
                      <a:pPr defTabSz="914400">
                        <a:tabLst>
                          <a:tab pos="1282700" algn="l"/>
                        </a:tabLst>
                        <a:defRPr b="1" sz="5000"/>
                      </a:pPr>
                      <a:r>
                        <a:t>LLama (macOS)</a:t>
                      </a:r>
                      <a:br/>
                      <a:r>
                        <a:rPr b="0" sz="2500"/>
                        <a:t>formerly LlamaBarn</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9931</a:t>
                      </a:r>
                    </a:p>
                  </a:txBody>
                  <a:tcPr marL="50800" marR="50800" marT="50800" marB="50800" anchor="ctr" anchorCtr="0" horzOverflow="overflow"/>
                </a:tc>
              </a:tr>
              <a:tr h="1394146">
                <a:tc>
                  <a:txBody>
                    <a:bodyPr/>
                    <a:lstStyle/>
                    <a:p>
                      <a:pPr defTabSz="914400">
                        <a:tabLst>
                          <a:tab pos="1282700" algn="l"/>
                        </a:tabLst>
                        <a:defRPr sz="1800">
                          <a:solidFill>
                            <a:srgbClr val="000000"/>
                          </a:solidFill>
                        </a:defRPr>
                      </a:pPr>
                      <a:r>
                        <a:rPr b="1" sz="5000">
                          <a:solidFill>
                            <a:srgbClr val="FFFFFF"/>
                          </a:solidFill>
                        </a:rPr>
                        <a:t>llama.cpp</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8080</a:t>
                      </a:r>
                    </a:p>
                  </a:txBody>
                  <a:tcPr marL="50800" marR="50800" marT="50800" marB="50800" anchor="ctr" anchorCtr="0" horzOverflow="overflow"/>
                </a:tc>
              </a:tr>
              <a:tr h="1394146">
                <a:tc>
                  <a:txBody>
                    <a:bodyPr/>
                    <a:lstStyle/>
                    <a:p>
                      <a:pPr defTabSz="914400">
                        <a:tabLst>
                          <a:tab pos="1282700" algn="l"/>
                        </a:tabLst>
                        <a:defRPr sz="1800">
                          <a:solidFill>
                            <a:srgbClr val="000000"/>
                          </a:solidFill>
                        </a:defRPr>
                      </a:pPr>
                      <a:r>
                        <a:rPr b="1" sz="5000">
                          <a:solidFill>
                            <a:srgbClr val="FFFFFF"/>
                          </a:solidFill>
                        </a:rPr>
                        <a:t>LM Studio</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1234</a:t>
                      </a:r>
                    </a:p>
                  </a:txBody>
                  <a:tcPr marL="50800" marR="50800" marT="50800" marB="50800" anchor="ctr" anchorCtr="0" horzOverflow="overflow"/>
                </a:tc>
              </a:tr>
              <a:tr h="1394146">
                <a:tc>
                  <a:txBody>
                    <a:bodyPr/>
                    <a:lstStyle/>
                    <a:p>
                      <a:pPr defTabSz="914400">
                        <a:tabLst>
                          <a:tab pos="1282700" algn="l"/>
                        </a:tabLst>
                        <a:defRPr sz="1800">
                          <a:solidFill>
                            <a:srgbClr val="000000"/>
                          </a:solidFill>
                        </a:defRPr>
                      </a:pPr>
                      <a:r>
                        <a:rPr b="1" sz="5000">
                          <a:solidFill>
                            <a:srgbClr val="FFFFFF"/>
                          </a:solidFill>
                        </a:rPr>
                        <a:t>Ollama</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11434</a:t>
                      </a:r>
                    </a:p>
                  </a:txBody>
                  <a:tcPr marL="50800" marR="50800" marT="50800" marB="50800" anchor="ctr" anchorCtr="0" horzOverflow="overflow"/>
                </a:tc>
              </a:tr>
              <a:tr h="1394146">
                <a:tc>
                  <a:txBody>
                    <a:bodyPr/>
                    <a:lstStyle/>
                    <a:p>
                      <a:pPr defTabSz="914400">
                        <a:tabLst>
                          <a:tab pos="1282700" algn="l"/>
                        </a:tabLst>
                        <a:defRPr sz="1800">
                          <a:solidFill>
                            <a:srgbClr val="000000"/>
                          </a:solidFill>
                        </a:defRPr>
                      </a:pPr>
                      <a:r>
                        <a:rPr b="1" sz="5000">
                          <a:solidFill>
                            <a:srgbClr val="FFFFFF"/>
                          </a:solidFill>
                        </a:rPr>
                        <a:t>vLLM</a:t>
                      </a:r>
                    </a:p>
                  </a:txBody>
                  <a:tcPr marL="50800" marR="50800" marT="50800" marB="50800" anchor="ctr" anchorCtr="0" horzOverflow="overflow"/>
                </a:tc>
                <a:tc>
                  <a:txBody>
                    <a:bodyPr/>
                    <a:lstStyle/>
                    <a:p>
                      <a:pPr defTabSz="914400">
                        <a:tabLst>
                          <a:tab pos="1282700" algn="l"/>
                        </a:tabLst>
                        <a:defRPr sz="1800">
                          <a:solidFill>
                            <a:srgbClr val="000000"/>
                          </a:solidFill>
                        </a:defRPr>
                      </a:pPr>
                      <a:r>
                        <a:rPr sz="5000">
                          <a:solidFill>
                            <a:srgbClr val="FFFFFF"/>
                          </a:solidFill>
                        </a:rPr>
                        <a:t>8000</a:t>
                      </a:r>
                    </a:p>
                  </a:txBody>
                  <a:tcPr marL="50800" marR="50800" marT="50800" marB="50800" anchor="ctr" anchorCtr="0" horzOverflow="overflow"/>
                </a:tc>
              </a:tr>
            </a:tbl>
          </a:graphicData>
        </a:graphic>
      </p:graphicFrame>
    </p:spTree>
  </p:cSld>
  <p:clrMapOvr>
    <a:masterClrMapping/>
  </p:clrMapOvr>
  <p:transition xmlns:p14="http://schemas.microsoft.com/office/powerpoint/2010/main" spd="med" advClick="1"/>
</p:sld>
</file>

<file path=ppt/slides/slide7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16" name="LM Studio / Bionic"/>
          <p:cNvSpPr txBox="1"/>
          <p:nvPr>
            <p:ph type="title"/>
          </p:nvPr>
        </p:nvSpPr>
        <p:spPr>
          <a:prstGeom prst="rect">
            <a:avLst/>
          </a:prstGeom>
        </p:spPr>
        <p:txBody>
          <a:bodyPr>
            <a:normAutofit fontScale="100000" lnSpcReduction="0"/>
          </a:bodyPr>
          <a:lstStyle>
            <a:lvl1pPr>
              <a:defRPr sz="15000"/>
            </a:lvl1pPr>
          </a:lstStyle>
          <a:p>
            <a:pPr/>
            <a:r>
              <a:t>LM Studio / Bionic</a:t>
            </a:r>
          </a:p>
        </p:txBody>
      </p:sp>
    </p:spTree>
  </p:cSld>
  <p:clrMapOvr>
    <a:masterClrMapping/>
  </p:clrMapOvr>
  <p:transition xmlns:p14="http://schemas.microsoft.com/office/powerpoint/2010/main" spd="med" advClick="1"/>
</p:sld>
</file>

<file path=ppt/slides/slide7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20" name="LM Studio / Bionic"/>
          <p:cNvSpPr txBox="1"/>
          <p:nvPr>
            <p:ph type="title"/>
          </p:nvPr>
        </p:nvSpPr>
        <p:spPr>
          <a:prstGeom prst="rect">
            <a:avLst/>
          </a:prstGeom>
        </p:spPr>
        <p:txBody>
          <a:bodyPr/>
          <a:lstStyle/>
          <a:p>
            <a:pPr/>
            <a:r>
              <a:t>LM Studio / Bionic</a:t>
            </a:r>
          </a:p>
        </p:txBody>
      </p:sp>
      <p:sp>
        <p:nvSpPr>
          <p:cNvPr id="1121" name="Simply download &amp; install:  https://lmstudio.ai/download"/>
          <p:cNvSpPr txBox="1"/>
          <p:nvPr>
            <p:ph type="body" idx="1"/>
          </p:nvPr>
        </p:nvSpPr>
        <p:spPr>
          <a:xfrm>
            <a:off x="1468750" y="3554015"/>
            <a:ext cx="21446500" cy="9122595"/>
          </a:xfrm>
          <a:prstGeom prst="rect">
            <a:avLst/>
          </a:prstGeom>
        </p:spPr>
        <p:txBody>
          <a:bodyPr anchor="b"/>
          <a:lstStyle/>
          <a:p>
            <a:pPr marL="0" indent="0">
              <a:spcBef>
                <a:spcPts val="0"/>
              </a:spcBef>
              <a:buSzTx/>
              <a:buNone/>
              <a:defRPr sz="6000"/>
            </a:pPr>
            <a:r>
              <a:t>Simply download &amp; install:  </a:t>
            </a:r>
            <a:r>
              <a:rPr u="sng">
                <a:hlinkClick r:id="rId3" invalidUrl="" action="" tgtFrame="" tooltip="" history="1" highlightClick="0" endSnd="0"/>
              </a:rPr>
              <a:t>https://lmstudio.ai/download</a:t>
            </a:r>
          </a:p>
        </p:txBody>
      </p:sp>
      <p:pic>
        <p:nvPicPr>
          <p:cNvPr id="1122" name="LM Studio.png" descr="LM Studio.png"/>
          <p:cNvPicPr>
            <a:picLocks noChangeAspect="1"/>
          </p:cNvPicPr>
          <p:nvPr/>
        </p:nvPicPr>
        <p:blipFill>
          <a:blip r:embed="rId4">
            <a:extLst/>
          </a:blip>
          <a:stretch>
            <a:fillRect/>
          </a:stretch>
        </p:blipFill>
        <p:spPr>
          <a:xfrm>
            <a:off x="393041" y="3926868"/>
            <a:ext cx="11258092" cy="7066850"/>
          </a:xfrm>
          <a:prstGeom prst="rect">
            <a:avLst/>
          </a:prstGeom>
          <a:ln w="12700">
            <a:miter lim="400000"/>
          </a:ln>
        </p:spPr>
      </p:pic>
      <p:pic>
        <p:nvPicPr>
          <p:cNvPr id="1123" name="LM Studio Bionic.png" descr="LM Studio Bionic.png"/>
          <p:cNvPicPr>
            <a:picLocks noChangeAspect="1"/>
          </p:cNvPicPr>
          <p:nvPr/>
        </p:nvPicPr>
        <p:blipFill>
          <a:blip r:embed="rId5">
            <a:extLst/>
          </a:blip>
          <a:stretch>
            <a:fillRect/>
          </a:stretch>
        </p:blipFill>
        <p:spPr>
          <a:xfrm>
            <a:off x="12998344" y="3926868"/>
            <a:ext cx="10734454" cy="7066850"/>
          </a:xfrm>
          <a:prstGeom prst="rect">
            <a:avLst/>
          </a:prstGeom>
          <a:ln w="12700">
            <a:miter lim="400000"/>
          </a:ln>
        </p:spPr>
      </p:pic>
    </p:spTree>
  </p:cSld>
  <p:clrMapOvr>
    <a:masterClrMapping/>
  </p:clrMapOvr>
  <p:transition xmlns:p14="http://schemas.microsoft.com/office/powerpoint/2010/main" spd="med" advClick="1"/>
</p:sld>
</file>

<file path=ppt/slides/slide7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27" name="Ollama"/>
          <p:cNvSpPr txBox="1"/>
          <p:nvPr>
            <p:ph type="title"/>
          </p:nvPr>
        </p:nvSpPr>
        <p:spPr>
          <a:prstGeom prst="rect">
            <a:avLst/>
          </a:prstGeom>
        </p:spPr>
        <p:txBody>
          <a:bodyPr>
            <a:normAutofit fontScale="100000" lnSpcReduction="0"/>
          </a:bodyPr>
          <a:lstStyle>
            <a:lvl1pPr>
              <a:defRPr sz="15000"/>
            </a:lvl1pPr>
          </a:lstStyle>
          <a:p>
            <a:pPr/>
            <a:r>
              <a:t>Ollama</a:t>
            </a:r>
          </a:p>
        </p:txBody>
      </p:sp>
    </p:spTree>
  </p:cSld>
  <p:clrMapOvr>
    <a:masterClrMapping/>
  </p:clrMapOvr>
  <p:transition xmlns:p14="http://schemas.microsoft.com/office/powerpoint/2010/main" spd="med" advClick="1"/>
</p:sld>
</file>

<file path=ppt/slides/slide7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31" name="Ollama"/>
          <p:cNvSpPr txBox="1"/>
          <p:nvPr>
            <p:ph type="title"/>
          </p:nvPr>
        </p:nvSpPr>
        <p:spPr>
          <a:prstGeom prst="rect">
            <a:avLst/>
          </a:prstGeom>
        </p:spPr>
        <p:txBody>
          <a:bodyPr/>
          <a:lstStyle/>
          <a:p>
            <a:pPr/>
            <a:r>
              <a:t>Ollama</a:t>
            </a:r>
          </a:p>
        </p:txBody>
      </p:sp>
      <p:sp>
        <p:nvSpPr>
          <p:cNvPr id="1132" name="As a CLI tool, Ollama gets installed as one might expect:  from the command line/terminal.…"/>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r>
              <a:t>As a CLI tool, </a:t>
            </a:r>
            <a:r>
              <a:rPr b="1"/>
              <a:t>Ollama</a:t>
            </a:r>
            <a:r>
              <a:t> gets installed as one might expect:  from the command line/terminal.</a:t>
            </a:r>
          </a:p>
          <a:p>
            <a:pPr marL="0" indent="0">
              <a:spcBef>
                <a:spcPts val="0"/>
              </a:spcBef>
              <a:buSzTx/>
              <a:buNone/>
              <a:defRPr sz="6500"/>
            </a:pPr>
          </a:p>
          <a:p>
            <a:pPr marL="0" indent="0">
              <a:spcBef>
                <a:spcPts val="0"/>
              </a:spcBef>
              <a:buSzTx/>
              <a:buNone/>
              <a:defRPr sz="6500"/>
            </a:pPr>
            <a:r>
              <a:t>Go to </a:t>
            </a:r>
            <a:r>
              <a:rPr u="sng">
                <a:hlinkClick r:id="rId3" invalidUrl="" action="" tgtFrame="" tooltip="" history="1" highlightClick="0" endSnd="0"/>
              </a:rPr>
              <a:t>https://ollama.com/download</a:t>
            </a:r>
            <a:r>
              <a:t> and follow the instructions.</a:t>
            </a:r>
          </a:p>
        </p:txBody>
      </p:sp>
    </p:spTree>
  </p:cSld>
  <p:clrMapOvr>
    <a:masterClrMapping/>
  </p:clrMapOvr>
  <p:transition xmlns:p14="http://schemas.microsoft.com/office/powerpoint/2010/main" spd="med" advClick="1"/>
</p:sld>
</file>

<file path=ppt/slides/slide8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36" name="OpenCode"/>
          <p:cNvSpPr txBox="1"/>
          <p:nvPr>
            <p:ph type="title"/>
          </p:nvPr>
        </p:nvSpPr>
        <p:spPr>
          <a:prstGeom prst="rect">
            <a:avLst/>
          </a:prstGeom>
        </p:spPr>
        <p:txBody>
          <a:bodyPr>
            <a:normAutofit fontScale="100000" lnSpcReduction="0"/>
          </a:bodyPr>
          <a:lstStyle>
            <a:lvl1pPr>
              <a:defRPr sz="15000"/>
            </a:lvl1pPr>
          </a:lstStyle>
          <a:p>
            <a:pPr/>
            <a:r>
              <a:t>OpenCode</a:t>
            </a:r>
          </a:p>
        </p:txBody>
      </p:sp>
    </p:spTree>
  </p:cSld>
  <p:clrMapOvr>
    <a:masterClrMapping/>
  </p:clrMapOvr>
  <p:transition xmlns:p14="http://schemas.microsoft.com/office/powerpoint/2010/main" spd="med" advClick="1"/>
</p:sld>
</file>

<file path=ppt/slides/slide8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38" name="OpenCode"/>
          <p:cNvSpPr txBox="1"/>
          <p:nvPr>
            <p:ph type="title"/>
          </p:nvPr>
        </p:nvSpPr>
        <p:spPr>
          <a:prstGeom prst="rect">
            <a:avLst/>
          </a:prstGeom>
        </p:spPr>
        <p:txBody>
          <a:bodyPr/>
          <a:lstStyle/>
          <a:p>
            <a:pPr/>
            <a:r>
              <a:t>OpenCode</a:t>
            </a:r>
          </a:p>
        </p:txBody>
      </p:sp>
      <p:sp>
        <p:nvSpPr>
          <p:cNvPr id="1139" name="OpenCode began as a terminal coding agent.  And as such, you install it from the command line/terminal if using it this way. That said, they now offer not only a CLI version, but a desktop (GUI) version, IDE extensions, and more.…"/>
          <p:cNvSpPr txBox="1"/>
          <p:nvPr>
            <p:ph type="body" idx="1"/>
          </p:nvPr>
        </p:nvSpPr>
        <p:spPr>
          <a:xfrm>
            <a:off x="1468750" y="3554015"/>
            <a:ext cx="21446500" cy="9122595"/>
          </a:xfrm>
          <a:prstGeom prst="rect">
            <a:avLst/>
          </a:prstGeom>
        </p:spPr>
        <p:txBody>
          <a:bodyPr anchor="t"/>
          <a:lstStyle/>
          <a:p>
            <a:pPr marL="0" indent="0">
              <a:spcBef>
                <a:spcPts val="0"/>
              </a:spcBef>
              <a:buSzTx/>
              <a:buNone/>
              <a:defRPr sz="6500"/>
            </a:pPr>
            <a:r>
              <a:rPr b="1"/>
              <a:t>OpenCode</a:t>
            </a:r>
            <a:r>
              <a:t> began as a terminal coding agent.  And as such, you install it from the command line/terminal if using it this way. That said, they now offer not only a CLI version, but a desktop (GUI) version, IDE extensions, and more.</a:t>
            </a:r>
          </a:p>
          <a:p>
            <a:pPr marL="0" indent="0">
              <a:spcBef>
                <a:spcPts val="0"/>
              </a:spcBef>
              <a:buSzTx/>
              <a:buNone/>
              <a:defRPr sz="6500"/>
            </a:pPr>
          </a:p>
          <a:p>
            <a:pPr marL="0" indent="0">
              <a:spcBef>
                <a:spcPts val="0"/>
              </a:spcBef>
              <a:buSzTx/>
              <a:buNone/>
              <a:defRPr sz="6500"/>
            </a:pPr>
            <a:r>
              <a:t>Visit </a:t>
            </a:r>
            <a:r>
              <a:rPr u="sng">
                <a:hlinkClick r:id="rId3" invalidUrl="" action="" tgtFrame="" tooltip="" history="1" highlightClick="0" endSnd="0"/>
              </a:rPr>
              <a:t>https://opencode.ai/download</a:t>
            </a:r>
            <a:r>
              <a:t> and follow the instructions.</a:t>
            </a:r>
          </a:p>
        </p:txBody>
      </p:sp>
    </p:spTree>
  </p:cSld>
  <p:clrMapOvr>
    <a:masterClrMapping/>
  </p:clrMapOvr>
  <p:transition xmlns:p14="http://schemas.microsoft.com/office/powerpoint/2010/main" spd="med" advClick="1"/>
</p:sld>
</file>

<file path=ppt/slides/slide8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43" name="Crush"/>
          <p:cNvSpPr txBox="1"/>
          <p:nvPr>
            <p:ph type="title"/>
          </p:nvPr>
        </p:nvSpPr>
        <p:spPr>
          <a:prstGeom prst="rect">
            <a:avLst/>
          </a:prstGeom>
        </p:spPr>
        <p:txBody>
          <a:bodyPr>
            <a:normAutofit fontScale="100000" lnSpcReduction="0"/>
          </a:bodyPr>
          <a:lstStyle>
            <a:lvl1pPr>
              <a:defRPr sz="15000"/>
            </a:lvl1pPr>
          </a:lstStyle>
          <a:p>
            <a:pPr/>
            <a:r>
              <a:t>Crush</a:t>
            </a:r>
          </a:p>
        </p:txBody>
      </p:sp>
      <p:pic>
        <p:nvPicPr>
          <p:cNvPr id="1144" name="Crush.gif" descr="Crush.gif"/>
          <p:cNvPicPr>
            <a:picLocks noChangeAspect="0"/>
          </p:cNvPicPr>
          <p:nvPr/>
        </p:nvPicPr>
        <p:blipFill>
          <a:blip r:embed="rId3">
            <a:extLst/>
          </a:blip>
          <a:stretch>
            <a:fillRect/>
          </a:stretch>
        </p:blipFill>
        <p:spPr>
          <a:xfrm>
            <a:off x="6477000" y="3486150"/>
            <a:ext cx="11430000" cy="6743700"/>
          </a:xfrm>
          <a:prstGeom prst="rect">
            <a:avLst/>
          </a:prstGeom>
          <a:ln w="12700">
            <a:miter lim="400000"/>
          </a:ln>
        </p:spPr>
      </p:pic>
    </p:spTree>
  </p:cSld>
  <p:clrMapOvr>
    <a:masterClrMapping/>
  </p:clrMapOvr>
  <p:transition xmlns:p14="http://schemas.microsoft.com/office/powerpoint/2010/main" spd="med" advClick="1"/>
</p:sld>
</file>

<file path=ppt/slides/slide8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48" name="Crush"/>
          <p:cNvSpPr txBox="1"/>
          <p:nvPr>
            <p:ph type="title"/>
          </p:nvPr>
        </p:nvSpPr>
        <p:spPr>
          <a:prstGeom prst="rect">
            <a:avLst/>
          </a:prstGeom>
        </p:spPr>
        <p:txBody>
          <a:bodyPr/>
          <a:lstStyle/>
          <a:p>
            <a:pPr/>
            <a:r>
              <a:t>Crush</a:t>
            </a:r>
          </a:p>
        </p:txBody>
      </p:sp>
      <p:sp>
        <p:nvSpPr>
          <p:cNvPr id="1149" name="Crush is another CLI coding agent. Written in Go, it uses the Charm TUI libraries, providing a more polished feel.…"/>
          <p:cNvSpPr txBox="1"/>
          <p:nvPr>
            <p:ph type="body" idx="1"/>
          </p:nvPr>
        </p:nvSpPr>
        <p:spPr>
          <a:xfrm>
            <a:off x="1468750" y="3554015"/>
            <a:ext cx="21446500" cy="9122595"/>
          </a:xfrm>
          <a:prstGeom prst="rect">
            <a:avLst/>
          </a:prstGeom>
        </p:spPr>
        <p:txBody>
          <a:bodyPr anchor="t">
            <a:normAutofit fontScale="100000" lnSpcReduction="0"/>
          </a:bodyPr>
          <a:lstStyle/>
          <a:p>
            <a:pPr marL="0" indent="0" defTabSz="788669">
              <a:spcBef>
                <a:spcPts val="0"/>
              </a:spcBef>
              <a:buSzTx/>
              <a:buNone/>
              <a:defRPr sz="6240"/>
            </a:pPr>
            <a:r>
              <a:rPr b="1"/>
              <a:t>Crush</a:t>
            </a:r>
            <a:r>
              <a:t> is another CLI coding agent. Written in Go, it uses the </a:t>
            </a:r>
            <a:r>
              <a:rPr u="sng">
                <a:hlinkClick r:id="rId3" invalidUrl="" action="" tgtFrame="" tooltip="" history="1" highlightClick="0" endSnd="0"/>
              </a:rPr>
              <a:t>Charm</a:t>
            </a:r>
            <a:r>
              <a:t> TUI libraries, providing a more polished feel.</a:t>
            </a:r>
          </a:p>
          <a:p>
            <a:pPr marL="0" indent="0" defTabSz="788669">
              <a:spcBef>
                <a:spcPts val="0"/>
              </a:spcBef>
              <a:buSzTx/>
              <a:buNone/>
              <a:defRPr sz="6240"/>
            </a:pPr>
          </a:p>
          <a:p>
            <a:pPr marL="0" indent="0" defTabSz="788669">
              <a:spcBef>
                <a:spcPts val="0"/>
              </a:spcBef>
              <a:buSzTx/>
              <a:buNone/>
              <a:defRPr sz="6240"/>
            </a:pPr>
            <a:r>
              <a:t>They offer various ways to install it here:  </a:t>
            </a:r>
            <a:r>
              <a:rPr u="sng">
                <a:hlinkClick r:id="rId4" invalidUrl="" action="" tgtFrame="" tooltip="" history="1" highlightClick="0" endSnd="0"/>
              </a:rPr>
              <a:t>https://github.com/charmbracelet/crush</a:t>
            </a:r>
          </a:p>
          <a:p>
            <a:pPr marL="0" indent="0" defTabSz="788669">
              <a:spcBef>
                <a:spcPts val="0"/>
              </a:spcBef>
              <a:buSzTx/>
              <a:buNone/>
              <a:defRPr sz="6240"/>
            </a:pPr>
          </a:p>
          <a:p>
            <a:pPr marL="0" indent="0" defTabSz="788669">
              <a:spcBef>
                <a:spcPts val="0"/>
              </a:spcBef>
              <a:buSzTx/>
              <a:buNone/>
              <a:defRPr sz="6240"/>
            </a:pPr>
            <a:r>
              <a:t>though I prefer to simply manually download the </a:t>
            </a:r>
            <a:r>
              <a:rPr u="sng">
                <a:hlinkClick r:id="rId5" invalidUrl="" action="" tgtFrame="" tooltip="" history="1" highlightClick="0" endSnd="0"/>
              </a:rPr>
              <a:t>latest release</a:t>
            </a:r>
            <a:r>
              <a:t> from GitHub and decompress it to a directory within my PATH.</a:t>
            </a:r>
          </a:p>
        </p:txBody>
      </p:sp>
      <p:pic>
        <p:nvPicPr>
          <p:cNvPr id="1150" name="Crush.gif" descr="Crush.gif"/>
          <p:cNvPicPr>
            <a:picLocks noChangeAspect="0"/>
          </p:cNvPicPr>
          <p:nvPr/>
        </p:nvPicPr>
        <p:blipFill>
          <a:blip r:embed="rId6">
            <a:extLst/>
          </a:blip>
          <a:stretch>
            <a:fillRect/>
          </a:stretch>
        </p:blipFill>
        <p:spPr>
          <a:xfrm>
            <a:off x="9694714" y="214312"/>
            <a:ext cx="4994572" cy="2946798"/>
          </a:xfrm>
          <a:prstGeom prst="rect">
            <a:avLst/>
          </a:prstGeom>
          <a:ln w="12700">
            <a:miter lim="400000"/>
          </a:ln>
        </p:spPr>
      </p:pic>
    </p:spTree>
  </p:cSld>
  <p:clrMapOvr>
    <a:masterClrMapping/>
  </p:clrMapOvr>
  <p:transition xmlns:p14="http://schemas.microsoft.com/office/powerpoint/2010/main" spd="med" advClick="1"/>
</p:sld>
</file>

<file path=ppt/slides/slide8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154" name="pasted-movie.png" descr="pasted-movie.png"/>
          <p:cNvPicPr>
            <a:picLocks noChangeAspect="1"/>
          </p:cNvPicPr>
          <p:nvPr/>
        </p:nvPicPr>
        <p:blipFill>
          <a:blip r:embed="rId3">
            <a:extLst/>
          </a:blip>
          <a:stretch>
            <a:fillRect/>
          </a:stretch>
        </p:blipFill>
        <p:spPr>
          <a:xfrm>
            <a:off x="1841500" y="1041400"/>
            <a:ext cx="20701000" cy="11633200"/>
          </a:xfrm>
          <a:prstGeom prst="rect">
            <a:avLst/>
          </a:prstGeom>
          <a:ln w="12700">
            <a:miter lim="400000"/>
          </a:ln>
        </p:spPr>
      </p:pic>
    </p:spTree>
  </p:cSld>
  <p:clrMapOvr>
    <a:masterClrMapping/>
  </p:clrMapOvr>
  <p:transition xmlns:p14="http://schemas.microsoft.com/office/powerpoint/2010/main" spd="med" advClick="1"/>
</p:sld>
</file>

<file path=ppt/slides/slide8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58" name="Example crushrc"/>
          <p:cNvSpPr txBox="1"/>
          <p:nvPr>
            <p:ph type="title"/>
          </p:nvPr>
        </p:nvSpPr>
        <p:spPr>
          <a:prstGeom prst="rect">
            <a:avLst/>
          </a:prstGeom>
        </p:spPr>
        <p:txBody>
          <a:bodyPr/>
          <a:lstStyle/>
          <a:p>
            <a:pPr/>
            <a:r>
              <a:t>Example </a:t>
            </a:r>
            <a:r>
              <a:rPr b="1"/>
              <a:t>crushrc</a:t>
            </a:r>
          </a:p>
        </p:txBody>
      </p:sp>
      <p:sp>
        <p:nvSpPr>
          <p:cNvPr id="1159" name="### Global crushrc #####################…"/>
          <p:cNvSpPr txBox="1"/>
          <p:nvPr>
            <p:ph type="body" idx="1"/>
          </p:nvPr>
        </p:nvSpPr>
        <p:spPr>
          <a:xfrm>
            <a:off x="1468750" y="3320172"/>
            <a:ext cx="21446500" cy="9641990"/>
          </a:xfrm>
          <a:prstGeom prst="rect">
            <a:avLst/>
          </a:prstGeom>
        </p:spPr>
        <p:txBody>
          <a:bodyPr numCol="2" spcCol="0" anchor="t">
            <a:normAutofit fontScale="100000" lnSpcReduction="0"/>
          </a:bodyPr>
          <a:lstStyle/>
          <a:p>
            <a:pPr marL="0" indent="0" defTabSz="460057">
              <a:spcBef>
                <a:spcPts val="0"/>
              </a:spcBef>
              <a:buSzTx/>
              <a:buNone/>
              <a:defRPr b="1" sz="2688">
                <a:latin typeface="Menlo Regular"/>
                <a:ea typeface="Menlo Regular"/>
                <a:cs typeface="Menlo Regular"/>
                <a:sym typeface="Menlo Regular"/>
              </a:defRPr>
            </a:pPr>
            <a:r>
              <a:t>### Global crushrc #####################</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GO LSP #############################</a:t>
            </a:r>
          </a:p>
          <a:p>
            <a:pPr marL="0" indent="0" defTabSz="460057">
              <a:spcBef>
                <a:spcPts val="0"/>
              </a:spcBef>
              <a:buSzTx/>
              <a:buNone/>
              <a:defRPr b="1" sz="2688">
                <a:latin typeface="Menlo Regular"/>
                <a:ea typeface="Menlo Regular"/>
                <a:cs typeface="Menlo Regular"/>
                <a:sym typeface="Menlo Regular"/>
              </a:defRPr>
            </a:pPr>
            <a:r>
              <a:t>lsp add go \</a:t>
            </a:r>
          </a:p>
          <a:p>
            <a:pPr marL="0" indent="0" defTabSz="460057">
              <a:spcBef>
                <a:spcPts val="0"/>
              </a:spcBef>
              <a:buSzTx/>
              <a:buNone/>
              <a:defRPr b="1" sz="2688">
                <a:latin typeface="Menlo Regular"/>
                <a:ea typeface="Menlo Regular"/>
                <a:cs typeface="Menlo Regular"/>
                <a:sym typeface="Menlo Regular"/>
              </a:defRPr>
            </a:pPr>
            <a:r>
              <a:t>  --command "gopls" \</a:t>
            </a:r>
          </a:p>
          <a:p>
            <a:pPr marL="0" indent="0" defTabSz="460057">
              <a:spcBef>
                <a:spcPts val="0"/>
              </a:spcBef>
              <a:buSzTx/>
              <a:buNone/>
              <a:defRPr b="1" sz="2688">
                <a:latin typeface="Menlo Regular"/>
                <a:ea typeface="Menlo Regular"/>
                <a:cs typeface="Menlo Regular"/>
                <a:sym typeface="Menlo Regular"/>
              </a:defRPr>
            </a:pPr>
            <a:r>
              <a:t>  --env "GOTOOLCHAIN" "go1.27.2"</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LM Studio ##########################</a:t>
            </a:r>
          </a:p>
          <a:p>
            <a:pPr marL="0" indent="0" defTabSz="460057">
              <a:spcBef>
                <a:spcPts val="0"/>
              </a:spcBef>
              <a:buSzTx/>
              <a:buNone/>
              <a:defRPr b="1" sz="2688">
                <a:latin typeface="Menlo Regular"/>
                <a:ea typeface="Menlo Regular"/>
                <a:cs typeface="Menlo Regular"/>
                <a:sym typeface="Menlo Regular"/>
              </a:defRPr>
            </a:pPr>
            <a:r>
              <a:t>provider add lmstudio \</a:t>
            </a:r>
          </a:p>
          <a:p>
            <a:pPr marL="0" indent="0" defTabSz="460057">
              <a:spcBef>
                <a:spcPts val="0"/>
              </a:spcBef>
              <a:buSzTx/>
              <a:buNone/>
              <a:defRPr b="1" sz="2688">
                <a:latin typeface="Menlo Regular"/>
                <a:ea typeface="Menlo Regular"/>
                <a:cs typeface="Menlo Regular"/>
                <a:sym typeface="Menlo Regular"/>
              </a:defRPr>
            </a:pPr>
            <a:r>
              <a:t>  --name "LM Studio" \</a:t>
            </a:r>
          </a:p>
          <a:p>
            <a:pPr marL="0" indent="0" defTabSz="460057">
              <a:spcBef>
                <a:spcPts val="0"/>
              </a:spcBef>
              <a:buSzTx/>
              <a:buNone/>
              <a:defRPr b="1" sz="2688">
                <a:latin typeface="Menlo Regular"/>
                <a:ea typeface="Menlo Regular"/>
                <a:cs typeface="Menlo Regular"/>
                <a:sym typeface="Menlo Regular"/>
              </a:defRPr>
            </a:pPr>
            <a:r>
              <a:t>  --type lmstudio \</a:t>
            </a:r>
          </a:p>
          <a:p>
            <a:pPr marL="0" indent="0" defTabSz="460057">
              <a:spcBef>
                <a:spcPts val="0"/>
              </a:spcBef>
              <a:buSzTx/>
              <a:buNone/>
              <a:defRPr b="1" sz="2688">
                <a:latin typeface="Menlo Regular"/>
                <a:ea typeface="Menlo Regular"/>
                <a:cs typeface="Menlo Regular"/>
                <a:sym typeface="Menlo Regular"/>
              </a:defRPr>
            </a:pPr>
            <a:r>
              <a:t>  --base-url "http://192.168.152.31:1234/v1/" \</a:t>
            </a:r>
          </a:p>
          <a:p>
            <a:pPr marL="0" indent="0" defTabSz="460057">
              <a:spcBef>
                <a:spcPts val="0"/>
              </a:spcBef>
              <a:buSzTx/>
              <a:buNone/>
              <a:defRPr b="1" sz="2688">
                <a:latin typeface="Menlo Regular"/>
                <a:ea typeface="Menlo Regular"/>
                <a:cs typeface="Menlo Regular"/>
                <a:sym typeface="Menlo Regular"/>
              </a:defRPr>
            </a:pPr>
            <a:r>
              <a:t>  --discover-models true</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Add specific configs for some models</a:t>
            </a:r>
          </a:p>
          <a:p>
            <a:pPr marL="0" indent="0" defTabSz="460057">
              <a:spcBef>
                <a:spcPts val="0"/>
              </a:spcBef>
              <a:buSzTx/>
              <a:buNone/>
              <a:defRPr b="1" sz="2688">
                <a:latin typeface="Menlo Regular"/>
                <a:ea typeface="Menlo Regular"/>
                <a:cs typeface="Menlo Regular"/>
                <a:sym typeface="Menlo Regular"/>
              </a:defRPr>
            </a:pPr>
            <a:r>
              <a:t>model add lmstudio/qwen3.6-35b-a3b \</a:t>
            </a:r>
          </a:p>
          <a:p>
            <a:pPr marL="0" indent="0" defTabSz="460057">
              <a:spcBef>
                <a:spcPts val="0"/>
              </a:spcBef>
              <a:buSzTx/>
              <a:buNone/>
              <a:defRPr b="1" sz="2688">
                <a:latin typeface="Menlo Regular"/>
                <a:ea typeface="Menlo Regular"/>
                <a:cs typeface="Menlo Regular"/>
                <a:sym typeface="Menlo Regular"/>
              </a:defRPr>
            </a:pPr>
            <a:r>
              <a:t>  --name "Qwen3.6 35B A3B" \</a:t>
            </a:r>
          </a:p>
          <a:p>
            <a:pPr marL="0" indent="0" defTabSz="460057">
              <a:spcBef>
                <a:spcPts val="0"/>
              </a:spcBef>
              <a:buSzTx/>
              <a:buNone/>
              <a:defRPr b="1" sz="2688">
                <a:latin typeface="Menlo Regular"/>
                <a:ea typeface="Menlo Regular"/>
                <a:cs typeface="Menlo Regular"/>
                <a:sym typeface="Menlo Regular"/>
              </a:defRPr>
            </a:pPr>
            <a:r>
              <a:t>  --context-window 262144 \</a:t>
            </a:r>
          </a:p>
          <a:p>
            <a:pPr marL="0" indent="0" defTabSz="460057">
              <a:spcBef>
                <a:spcPts val="0"/>
              </a:spcBef>
              <a:buSzTx/>
              <a:buNone/>
              <a:defRPr b="1" sz="2688">
                <a:latin typeface="Menlo Regular"/>
                <a:ea typeface="Menlo Regular"/>
                <a:cs typeface="Menlo Regular"/>
                <a:sym typeface="Menlo Regular"/>
              </a:defRPr>
            </a:pPr>
            <a:r>
              <a:t>  --default-max-tokens 20000</a:t>
            </a:r>
          </a:p>
          <a:p>
            <a:pPr marL="0" indent="0" defTabSz="460057">
              <a:spcBef>
                <a:spcPts val="0"/>
              </a:spcBef>
              <a:buSzTx/>
              <a:buNone/>
              <a:defRPr b="1" sz="2688">
                <a:latin typeface="Menlo Regular"/>
                <a:ea typeface="Menlo Regular"/>
                <a:cs typeface="Menlo Regular"/>
                <a:sym typeface="Menlo Regular"/>
              </a:defRPr>
            </a:pPr>
            <a:r>
              <a:t>model add lmstudio/gemma-4-31b \</a:t>
            </a:r>
          </a:p>
          <a:p>
            <a:pPr marL="0" indent="0" defTabSz="460057">
              <a:spcBef>
                <a:spcPts val="0"/>
              </a:spcBef>
              <a:buSzTx/>
              <a:buNone/>
              <a:defRPr b="1" sz="2688">
                <a:latin typeface="Menlo Regular"/>
                <a:ea typeface="Menlo Regular"/>
                <a:cs typeface="Menlo Regular"/>
                <a:sym typeface="Menlo Regular"/>
              </a:defRPr>
            </a:pPr>
            <a:r>
              <a:t>  --name "Gemma 4 31B" \</a:t>
            </a:r>
          </a:p>
          <a:p>
            <a:pPr marL="0" indent="0" defTabSz="460057">
              <a:spcBef>
                <a:spcPts val="0"/>
              </a:spcBef>
              <a:buSzTx/>
              <a:buNone/>
              <a:defRPr b="1" sz="2688">
                <a:latin typeface="Menlo Regular"/>
                <a:ea typeface="Menlo Regular"/>
                <a:cs typeface="Menlo Regular"/>
                <a:sym typeface="Menlo Regular"/>
              </a:defRPr>
            </a:pPr>
            <a:r>
              <a:t>  --context-window 262144 \</a:t>
            </a:r>
          </a:p>
          <a:p>
            <a:pPr marL="0" indent="0" defTabSz="460057">
              <a:spcBef>
                <a:spcPts val="0"/>
              </a:spcBef>
              <a:buSzTx/>
              <a:buNone/>
              <a:defRPr b="1" sz="2688">
                <a:latin typeface="Menlo Regular"/>
                <a:ea typeface="Menlo Regular"/>
                <a:cs typeface="Menlo Regular"/>
                <a:sym typeface="Menlo Regular"/>
              </a:defRPr>
            </a:pPr>
            <a:r>
              <a:t>  --default-max-tokens 20000</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2026 I2 TechEX - Practical AI Workshop #######</a:t>
            </a:r>
          </a:p>
          <a:p>
            <a:pPr marL="0" indent="0" defTabSz="460057">
              <a:spcBef>
                <a:spcPts val="0"/>
              </a:spcBef>
              <a:buSzTx/>
              <a:buNone/>
              <a:defRPr b="1" sz="2688">
                <a:latin typeface="Menlo Regular"/>
                <a:ea typeface="Menlo Regular"/>
                <a:cs typeface="Menlo Regular"/>
                <a:sym typeface="Menlo Regular"/>
              </a:defRPr>
            </a:pPr>
            <a:r>
              <a:t>provider add vLLM \</a:t>
            </a:r>
          </a:p>
          <a:p>
            <a:pPr marL="0" indent="0" defTabSz="460057">
              <a:spcBef>
                <a:spcPts val="0"/>
              </a:spcBef>
              <a:buSzTx/>
              <a:buNone/>
              <a:defRPr b="1" sz="2688">
                <a:latin typeface="Menlo Regular"/>
                <a:ea typeface="Menlo Regular"/>
                <a:cs typeface="Menlo Regular"/>
                <a:sym typeface="Menlo Regular"/>
              </a:defRPr>
            </a:pPr>
            <a:r>
              <a:t>  --name "I2 TechEX-Practical AI Workshop" \</a:t>
            </a:r>
          </a:p>
          <a:p>
            <a:pPr marL="0" indent="0" defTabSz="460057">
              <a:spcBef>
                <a:spcPts val="0"/>
              </a:spcBef>
              <a:buSzTx/>
              <a:buNone/>
              <a:defRPr b="1" sz="2688">
                <a:latin typeface="Menlo Regular"/>
                <a:ea typeface="Menlo Regular"/>
                <a:cs typeface="Menlo Regular"/>
                <a:sym typeface="Menlo Regular"/>
              </a:defRPr>
            </a:pPr>
            <a:r>
              <a:t>  --type openai-compat \</a:t>
            </a:r>
          </a:p>
          <a:p>
            <a:pPr marL="0" indent="0" defTabSz="460057">
              <a:spcBef>
                <a:spcPts val="0"/>
              </a:spcBef>
              <a:buSzTx/>
              <a:buNone/>
              <a:defRPr b="1" sz="2688">
                <a:latin typeface="Menlo Regular"/>
                <a:ea typeface="Menlo Regular"/>
                <a:cs typeface="Menlo Regular"/>
                <a:sym typeface="Menlo Regular"/>
              </a:defRPr>
            </a:pPr>
            <a:r>
              <a:t>  --base-url “https://practicalai.ns.internet2.edu/llm” \</a:t>
            </a:r>
          </a:p>
          <a:p>
            <a:pPr marL="0" indent="0" defTabSz="460057">
              <a:spcBef>
                <a:spcPts val="0"/>
              </a:spcBef>
              <a:buSzTx/>
              <a:buNone/>
              <a:defRPr b="1" sz="2688">
                <a:latin typeface="Menlo Regular"/>
                <a:ea typeface="Menlo Regular"/>
                <a:cs typeface="Menlo Regular"/>
                <a:sym typeface="Menlo Regular"/>
              </a:defRPr>
            </a:pPr>
            <a:r>
              <a:t>  --api-key "$vLLM_KEY" \</a:t>
            </a:r>
          </a:p>
          <a:p>
            <a:pPr marL="0" indent="0" defTabSz="460057">
              <a:spcBef>
                <a:spcPts val="0"/>
              </a:spcBef>
              <a:buSzTx/>
              <a:buNone/>
              <a:defRPr b="1" sz="2688">
                <a:latin typeface="Menlo Regular"/>
                <a:ea typeface="Menlo Regular"/>
                <a:cs typeface="Menlo Regular"/>
                <a:sym typeface="Menlo Regular"/>
              </a:defRPr>
            </a:pPr>
            <a:r>
              <a:t>  --discover-models true</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Add specific configs for some models</a:t>
            </a:r>
          </a:p>
          <a:p>
            <a:pPr marL="0" indent="0" defTabSz="460057">
              <a:spcBef>
                <a:spcPts val="0"/>
              </a:spcBef>
              <a:buSzTx/>
              <a:buNone/>
              <a:defRPr b="1" sz="2688">
                <a:latin typeface="Menlo Regular"/>
                <a:ea typeface="Menlo Regular"/>
                <a:cs typeface="Menlo Regular"/>
                <a:sym typeface="Menlo Regular"/>
              </a:defRPr>
            </a:pPr>
            <a:r>
              <a:t>model add vLLM/qwen3.8-27b \</a:t>
            </a:r>
          </a:p>
          <a:p>
            <a:pPr marL="0" indent="0" defTabSz="460057">
              <a:spcBef>
                <a:spcPts val="0"/>
              </a:spcBef>
              <a:buSzTx/>
              <a:buNone/>
              <a:defRPr b="1" sz="2688">
                <a:latin typeface="Menlo Regular"/>
                <a:ea typeface="Menlo Regular"/>
                <a:cs typeface="Menlo Regular"/>
                <a:sym typeface="Menlo Regular"/>
              </a:defRPr>
            </a:pPr>
            <a:r>
              <a:t>  --name "Qwen3.8 27B" \</a:t>
            </a:r>
          </a:p>
          <a:p>
            <a:pPr marL="0" indent="0" defTabSz="460057">
              <a:spcBef>
                <a:spcPts val="0"/>
              </a:spcBef>
              <a:buSzTx/>
              <a:buNone/>
              <a:defRPr b="1" sz="2688">
                <a:latin typeface="Menlo Regular"/>
                <a:ea typeface="Menlo Regular"/>
                <a:cs typeface="Menlo Regular"/>
                <a:sym typeface="Menlo Regular"/>
              </a:defRPr>
            </a:pPr>
            <a:r>
              <a:t>  --context-window 262144 \</a:t>
            </a:r>
          </a:p>
          <a:p>
            <a:pPr marL="0" indent="0" defTabSz="460057">
              <a:spcBef>
                <a:spcPts val="0"/>
              </a:spcBef>
              <a:buSzTx/>
              <a:buNone/>
              <a:defRPr b="1" sz="2688">
                <a:latin typeface="Menlo Regular"/>
                <a:ea typeface="Menlo Regular"/>
                <a:cs typeface="Menlo Regular"/>
                <a:sym typeface="Menlo Regular"/>
              </a:defRPr>
            </a:pPr>
            <a:r>
              <a:t>  --default-max-tokens 20000 \</a:t>
            </a:r>
          </a:p>
          <a:p>
            <a:pPr marL="0" indent="0" defTabSz="460057">
              <a:spcBef>
                <a:spcPts val="0"/>
              </a:spcBef>
              <a:buSzTx/>
              <a:buNone/>
              <a:defRPr b="1" sz="2688">
                <a:latin typeface="Menlo Regular"/>
                <a:ea typeface="Menlo Regular"/>
                <a:cs typeface="Menlo Regular"/>
                <a:sym typeface="Menlo Regular"/>
              </a:defRPr>
            </a:pPr>
            <a:r>
              <a:t>  --can-reason true</a:t>
            </a:r>
          </a:p>
          <a:p>
            <a:pPr marL="0" indent="0" defTabSz="460057">
              <a:spcBef>
                <a:spcPts val="0"/>
              </a:spcBef>
              <a:buSzTx/>
              <a:buNone/>
              <a:defRPr b="1" sz="2688">
                <a:latin typeface="Menlo Regular"/>
                <a:ea typeface="Menlo Regular"/>
                <a:cs typeface="Menlo Regular"/>
                <a:sym typeface="Menlo Regular"/>
              </a:defRPr>
            </a:pPr>
            <a:r>
              <a:t>model add vLLM/qwen3.8-27b-thinking \</a:t>
            </a:r>
          </a:p>
          <a:p>
            <a:pPr marL="0" indent="0" defTabSz="460057">
              <a:spcBef>
                <a:spcPts val="0"/>
              </a:spcBef>
              <a:buSzTx/>
              <a:buNone/>
              <a:defRPr b="1" sz="2688">
                <a:latin typeface="Menlo Regular"/>
                <a:ea typeface="Menlo Regular"/>
                <a:cs typeface="Menlo Regular"/>
                <a:sym typeface="Menlo Regular"/>
              </a:defRPr>
            </a:pPr>
            <a:r>
              <a:t>  --name "Qwen3.8 27B (w/ inner monologue)" \</a:t>
            </a:r>
          </a:p>
          <a:p>
            <a:pPr marL="0" indent="0" defTabSz="460057">
              <a:spcBef>
                <a:spcPts val="0"/>
              </a:spcBef>
              <a:buSzTx/>
              <a:buNone/>
              <a:defRPr b="1" sz="2688">
                <a:latin typeface="Menlo Regular"/>
                <a:ea typeface="Menlo Regular"/>
                <a:cs typeface="Menlo Regular"/>
                <a:sym typeface="Menlo Regular"/>
              </a:defRPr>
            </a:pPr>
            <a:r>
              <a:t>  --context-window 262144 \</a:t>
            </a:r>
          </a:p>
          <a:p>
            <a:pPr marL="0" indent="0" defTabSz="460057">
              <a:spcBef>
                <a:spcPts val="0"/>
              </a:spcBef>
              <a:buSzTx/>
              <a:buNone/>
              <a:defRPr b="1" sz="2688">
                <a:latin typeface="Menlo Regular"/>
                <a:ea typeface="Menlo Regular"/>
                <a:cs typeface="Menlo Regular"/>
                <a:sym typeface="Menlo Regular"/>
              </a:defRPr>
            </a:pPr>
            <a:r>
              <a:t>  --default-max-tokens 20000 \</a:t>
            </a:r>
          </a:p>
          <a:p>
            <a:pPr marL="0" indent="0" defTabSz="460057">
              <a:spcBef>
                <a:spcPts val="0"/>
              </a:spcBef>
              <a:buSzTx/>
              <a:buNone/>
              <a:defRPr b="1" sz="2688">
                <a:latin typeface="Menlo Regular"/>
                <a:ea typeface="Menlo Regular"/>
                <a:cs typeface="Menlo Regular"/>
                <a:sym typeface="Menlo Regular"/>
              </a:defRPr>
            </a:pPr>
            <a:r>
              <a:t>  --can-reason true</a:t>
            </a:r>
          </a:p>
          <a:p>
            <a:pPr marL="0" indent="0" defTabSz="460057">
              <a:spcBef>
                <a:spcPts val="0"/>
              </a:spcBef>
              <a:buSzTx/>
              <a:buNone/>
              <a:defRPr b="1" sz="2688">
                <a:latin typeface="Menlo Regular"/>
                <a:ea typeface="Menlo Regular"/>
                <a:cs typeface="Menlo Regular"/>
                <a:sym typeface="Menlo Regular"/>
              </a:defRPr>
            </a:pPr>
          </a:p>
          <a:p>
            <a:pPr marL="0" indent="0" defTabSz="460057">
              <a:spcBef>
                <a:spcPts val="0"/>
              </a:spcBef>
              <a:buSzTx/>
              <a:buNone/>
              <a:defRPr b="1" sz="2688">
                <a:latin typeface="Menlo Regular"/>
                <a:ea typeface="Menlo Regular"/>
                <a:cs typeface="Menlo Regular"/>
                <a:sym typeface="Menlo Regular"/>
              </a:defRPr>
            </a:pPr>
            <a:r>
              <a:t>## large = coding model, small = titles/summaries.</a:t>
            </a:r>
          </a:p>
          <a:p>
            <a:pPr marL="0" indent="0" defTabSz="460057">
              <a:spcBef>
                <a:spcPts val="0"/>
              </a:spcBef>
              <a:buSzTx/>
              <a:buNone/>
              <a:defRPr b="1" sz="2688">
                <a:latin typeface="Menlo Regular"/>
                <a:ea typeface="Menlo Regular"/>
                <a:cs typeface="Menlo Regular"/>
                <a:sym typeface="Menlo Regular"/>
              </a:defRPr>
            </a:pPr>
            <a:r>
              <a:t>model large vLLM/qwen3.8-27b</a:t>
            </a:r>
          </a:p>
          <a:p>
            <a:pPr marL="0" indent="0" defTabSz="460057">
              <a:spcBef>
                <a:spcPts val="0"/>
              </a:spcBef>
              <a:buSzTx/>
              <a:buNone/>
              <a:defRPr b="1" sz="2688">
                <a:latin typeface="Menlo Regular"/>
                <a:ea typeface="Menlo Regular"/>
                <a:cs typeface="Menlo Regular"/>
                <a:sym typeface="Menlo Regular"/>
              </a:defRPr>
            </a:pPr>
            <a:r>
              <a:t>model small vLLM/qwen3.8-27b</a:t>
            </a:r>
          </a:p>
        </p:txBody>
      </p:sp>
    </p:spTree>
  </p:cSld>
  <p:clrMapOvr>
    <a:masterClrMapping/>
  </p:clrMapOvr>
  <p:transition xmlns:p14="http://schemas.microsoft.com/office/powerpoint/2010/main" spd="med" advClick="1"/>
</p:sld>
</file>

<file path=ppt/slides/slide8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3" name="Visual Studio Code…"/>
          <p:cNvSpPr txBox="1"/>
          <p:nvPr>
            <p:ph type="title"/>
          </p:nvPr>
        </p:nvSpPr>
        <p:spPr>
          <a:prstGeom prst="rect">
            <a:avLst/>
          </a:prstGeom>
        </p:spPr>
        <p:txBody>
          <a:bodyPr>
            <a:normAutofit fontScale="100000" lnSpcReduction="0"/>
          </a:bodyPr>
          <a:lstStyle/>
          <a:p>
            <a:pPr defTabSz="722947">
              <a:defRPr sz="13200"/>
            </a:pPr>
            <a:r>
              <a:t>Visual Studio Code</a:t>
            </a:r>
          </a:p>
          <a:p>
            <a:pPr defTabSz="722947">
              <a:defRPr sz="13200"/>
            </a:pPr>
            <a:r>
              <a:t>(VS Code)</a:t>
            </a:r>
          </a:p>
        </p:txBody>
      </p:sp>
    </p:spTree>
  </p:cSld>
  <p:clrMapOvr>
    <a:masterClrMapping/>
  </p:clrMapOvr>
  <p:transition xmlns:p14="http://schemas.microsoft.com/office/powerpoint/2010/main" spd="med" advClick="1"/>
</p:sld>
</file>

<file path=ppt/slides/slide8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7" name="VS Code + Continue.dev"/>
          <p:cNvSpPr txBox="1"/>
          <p:nvPr>
            <p:ph type="title"/>
          </p:nvPr>
        </p:nvSpPr>
        <p:spPr>
          <a:prstGeom prst="rect">
            <a:avLst/>
          </a:prstGeom>
        </p:spPr>
        <p:txBody>
          <a:bodyPr/>
          <a:lstStyle/>
          <a:p>
            <a:pPr/>
            <a:r>
              <a:t>VS Code + Continue.dev</a:t>
            </a:r>
          </a:p>
        </p:txBody>
      </p:sp>
      <p:pic>
        <p:nvPicPr>
          <p:cNvPr id="1168" name="Screenshot 2026-10-24 at 3.22.45 PM.png" descr="Screenshot 2026-10-24 at 3.22.45 PM.png"/>
          <p:cNvPicPr>
            <a:picLocks noChangeAspect="1"/>
          </p:cNvPicPr>
          <p:nvPr/>
        </p:nvPicPr>
        <p:blipFill>
          <a:blip r:embed="rId3">
            <a:extLst/>
          </a:blip>
          <a:stretch>
            <a:fillRect/>
          </a:stretch>
        </p:blipFill>
        <p:spPr>
          <a:xfrm>
            <a:off x="3836616" y="2110847"/>
            <a:ext cx="16710768" cy="11830194"/>
          </a:xfrm>
          <a:prstGeom prst="rect">
            <a:avLst/>
          </a:prstGeom>
          <a:ln w="12700">
            <a:miter lim="400000"/>
          </a:ln>
        </p:spPr>
      </p:pic>
    </p:spTree>
  </p:cSld>
  <p:clrMapOvr>
    <a:masterClrMapping/>
  </p:clrMapOvr>
  <p:transition xmlns:p14="http://schemas.microsoft.com/office/powerpoint/2010/main" spd="med" advClick="1"/>
</p:sld>
</file>

<file path=ppt/slides/slide8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72" name="Zed"/>
          <p:cNvSpPr txBox="1"/>
          <p:nvPr>
            <p:ph type="title"/>
          </p:nvPr>
        </p:nvSpPr>
        <p:spPr>
          <a:prstGeom prst="rect">
            <a:avLst/>
          </a:prstGeom>
        </p:spPr>
        <p:txBody>
          <a:bodyPr>
            <a:normAutofit fontScale="100000" lnSpcReduction="0"/>
          </a:bodyPr>
          <a:lstStyle>
            <a:lvl1pPr>
              <a:defRPr sz="15000"/>
            </a:lvl1pPr>
          </a:lstStyle>
          <a:p>
            <a:pPr/>
            <a:r>
              <a:t>Zed</a:t>
            </a:r>
          </a:p>
        </p:txBody>
      </p:sp>
    </p:spTree>
  </p:cSld>
  <p:clrMapOvr>
    <a:masterClrMapping/>
  </p:clrMapOvr>
  <p:transition xmlns:p14="http://schemas.microsoft.com/office/powerpoint/2010/main" spd="med" advClick="1"/>
</p:sld>
</file>

<file path=ppt/slides/slide8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76" name="Zed"/>
          <p:cNvSpPr txBox="1"/>
          <p:nvPr>
            <p:ph type="title"/>
          </p:nvPr>
        </p:nvSpPr>
        <p:spPr>
          <a:prstGeom prst="rect">
            <a:avLst/>
          </a:prstGeom>
        </p:spPr>
        <p:txBody>
          <a:bodyPr/>
          <a:lstStyle/>
          <a:p>
            <a:pPr/>
            <a:r>
              <a:t>Zed</a:t>
            </a:r>
          </a:p>
        </p:txBody>
      </p:sp>
      <p:sp>
        <p:nvSpPr>
          <p:cNvPr id="1177" name="“Zed is a high-performance, multiplayer code editor from the creators of Atom and Tree-sitter.” — from GitHub repo…"/>
          <p:cNvSpPr txBox="1"/>
          <p:nvPr>
            <p:ph type="body" idx="1"/>
          </p:nvPr>
        </p:nvSpPr>
        <p:spPr>
          <a:xfrm>
            <a:off x="1468750" y="3554015"/>
            <a:ext cx="21446500" cy="9122595"/>
          </a:xfrm>
          <a:prstGeom prst="rect">
            <a:avLst/>
          </a:prstGeom>
        </p:spPr>
        <p:txBody>
          <a:bodyPr anchor="t">
            <a:normAutofit fontScale="100000" lnSpcReduction="0"/>
          </a:bodyPr>
          <a:lstStyle/>
          <a:p>
            <a:pPr marL="0" indent="0" defTabSz="772239">
              <a:spcBef>
                <a:spcPts val="0"/>
              </a:spcBef>
              <a:buSzTx/>
              <a:buNone/>
              <a:defRPr sz="6110"/>
            </a:pPr>
            <a:r>
              <a:t>“Zed is a high-performance, multiplayer code editor from the creators of Atom and Tree-sitter.” — from GitHub repo</a:t>
            </a:r>
          </a:p>
          <a:p>
            <a:pPr marL="0" indent="0" defTabSz="772239">
              <a:spcBef>
                <a:spcPts val="0"/>
              </a:spcBef>
              <a:buSzTx/>
              <a:buNone/>
              <a:defRPr sz="6110"/>
            </a:pPr>
          </a:p>
          <a:p>
            <a:pPr marL="0" indent="0" defTabSz="772239">
              <a:spcBef>
                <a:spcPts val="0"/>
              </a:spcBef>
              <a:buSzTx/>
              <a:buNone/>
              <a:defRPr sz="6110"/>
            </a:pPr>
            <a:r>
              <a:t>Written in Rust, </a:t>
            </a:r>
            <a:r>
              <a:rPr b="1" u="sng">
                <a:hlinkClick r:id="rId3" invalidUrl="" action="" tgtFrame="" tooltip="" history="1" highlightClick="0" endSnd="0"/>
              </a:rPr>
              <a:t>Zed</a:t>
            </a:r>
            <a:r>
              <a:t> is an IDE with AI hooks built in, making it easy to tie into a subscription or local LLM for code completion or full on agentic coding assistance. Runs on MS Windows, macOS, and Linux.</a:t>
            </a:r>
          </a:p>
          <a:p>
            <a:pPr marL="0" indent="0" defTabSz="772239">
              <a:spcBef>
                <a:spcPts val="0"/>
              </a:spcBef>
              <a:buSzTx/>
              <a:buNone/>
              <a:defRPr sz="6110"/>
            </a:pPr>
          </a:p>
          <a:p>
            <a:pPr marL="0" indent="0" defTabSz="772239">
              <a:spcBef>
                <a:spcPts val="0"/>
              </a:spcBef>
              <a:buSzTx/>
              <a:buNone/>
              <a:defRPr sz="6110"/>
            </a:pPr>
            <a:r>
              <a:t>Download/installation is straightforward from their site.</a:t>
            </a:r>
          </a:p>
        </p:txBody>
      </p:sp>
    </p:spTree>
  </p:cSld>
  <p:clrMapOvr>
    <a:masterClrMapping/>
  </p:clrMapOvr>
  <p:transition xmlns:p14="http://schemas.microsoft.com/office/powerpoint/2010/main" spd="med" advClick="1"/>
</p:sld>
</file>

<file path=ppt/slides/slide9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1" name="Zed"/>
          <p:cNvSpPr txBox="1"/>
          <p:nvPr>
            <p:ph type="title"/>
          </p:nvPr>
        </p:nvSpPr>
        <p:spPr>
          <a:prstGeom prst="rect">
            <a:avLst/>
          </a:prstGeom>
        </p:spPr>
        <p:txBody>
          <a:bodyPr/>
          <a:lstStyle/>
          <a:p>
            <a:pPr/>
            <a:r>
              <a:t>Zed</a:t>
            </a:r>
          </a:p>
        </p:txBody>
      </p:sp>
      <p:pic>
        <p:nvPicPr>
          <p:cNvPr id="1182" name="Zed.png" descr="Zed.png"/>
          <p:cNvPicPr>
            <a:picLocks noChangeAspect="1"/>
          </p:cNvPicPr>
          <p:nvPr/>
        </p:nvPicPr>
        <p:blipFill>
          <a:blip r:embed="rId3">
            <a:extLst/>
          </a:blip>
          <a:stretch>
            <a:fillRect/>
          </a:stretch>
        </p:blipFill>
        <p:spPr>
          <a:xfrm>
            <a:off x="3858235" y="2413229"/>
            <a:ext cx="16667530" cy="11032090"/>
          </a:xfrm>
          <a:prstGeom prst="rect">
            <a:avLst/>
          </a:prstGeom>
          <a:ln w="12700">
            <a:miter lim="400000"/>
          </a:ln>
        </p:spPr>
      </p:pic>
    </p:spTree>
  </p:cSld>
  <p:clrMapOvr>
    <a:masterClrMapping/>
  </p:clrMapOvr>
  <p:transition xmlns:p14="http://schemas.microsoft.com/office/powerpoint/2010/main" spd="med" advClick="1"/>
</p:sld>
</file>

<file path=ppt/slides/slide9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86" name="Zed"/>
          <p:cNvSpPr txBox="1"/>
          <p:nvPr>
            <p:ph type="title"/>
          </p:nvPr>
        </p:nvSpPr>
        <p:spPr>
          <a:prstGeom prst="rect">
            <a:avLst/>
          </a:prstGeom>
        </p:spPr>
        <p:txBody>
          <a:bodyPr/>
          <a:lstStyle/>
          <a:p>
            <a:pPr/>
            <a:r>
              <a:t>Zed</a:t>
            </a:r>
          </a:p>
        </p:txBody>
      </p:sp>
      <p:pic>
        <p:nvPicPr>
          <p:cNvPr id="1187" name="pasted-movie.png" descr="pasted-movie.png"/>
          <p:cNvPicPr>
            <a:picLocks noChangeAspect="1"/>
          </p:cNvPicPr>
          <p:nvPr/>
        </p:nvPicPr>
        <p:blipFill>
          <a:blip r:embed="rId3">
            <a:extLst/>
          </a:blip>
          <a:stretch>
            <a:fillRect/>
          </a:stretch>
        </p:blipFill>
        <p:spPr>
          <a:xfrm>
            <a:off x="3256177" y="2304059"/>
            <a:ext cx="17871646" cy="11378215"/>
          </a:xfrm>
          <a:prstGeom prst="rect">
            <a:avLst/>
          </a:prstGeom>
          <a:ln w="12700">
            <a:miter lim="400000"/>
          </a:ln>
        </p:spPr>
      </p:pic>
    </p:spTree>
  </p:cSld>
  <p:clrMapOvr>
    <a:masterClrMapping/>
  </p:clrMapOvr>
  <p:transition xmlns:p14="http://schemas.microsoft.com/office/powerpoint/2010/main" spd="med" advClick="1"/>
</p:sld>
</file>

<file path=ppt/slides/slide9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91" name="If you cannot run an LLM locally…"/>
          <p:cNvSpPr txBox="1"/>
          <p:nvPr>
            <p:ph type="title"/>
          </p:nvPr>
        </p:nvSpPr>
        <p:spPr>
          <a:prstGeom prst="rect">
            <a:avLst/>
          </a:prstGeom>
        </p:spPr>
        <p:txBody>
          <a:bodyPr>
            <a:normAutofit fontScale="100000" lnSpcReduction="0"/>
          </a:bodyPr>
          <a:lstStyle>
            <a:lvl1pPr defTabSz="780454">
              <a:defRPr sz="14250"/>
            </a:lvl1pPr>
          </a:lstStyle>
          <a:p>
            <a:pPr/>
            <a:r>
              <a:t>If you cannot run an LLM locally…</a:t>
            </a:r>
          </a:p>
        </p:txBody>
      </p:sp>
    </p:spTree>
  </p:cSld>
  <p:clrMapOvr>
    <a:masterClrMapping/>
  </p:clrMapOvr>
  <p:transition xmlns:p14="http://schemas.microsoft.com/office/powerpoint/2010/main" spd="med" advClick="1"/>
</p:sld>
</file>

<file path=ppt/slides/slide9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95" name="Your Home Institutions"/>
          <p:cNvSpPr txBox="1"/>
          <p:nvPr>
            <p:ph type="title"/>
          </p:nvPr>
        </p:nvSpPr>
        <p:spPr>
          <a:prstGeom prst="rect">
            <a:avLst/>
          </a:prstGeom>
        </p:spPr>
        <p:txBody>
          <a:bodyPr>
            <a:normAutofit fontScale="100000" lnSpcReduction="0"/>
          </a:bodyPr>
          <a:lstStyle>
            <a:lvl1pPr>
              <a:defRPr sz="15000"/>
            </a:lvl1pPr>
          </a:lstStyle>
          <a:p>
            <a:pPr/>
            <a:r>
              <a:t>Your Home Institutions</a:t>
            </a:r>
          </a:p>
        </p:txBody>
      </p:sp>
    </p:spTree>
  </p:cSld>
  <p:clrMapOvr>
    <a:masterClrMapping/>
  </p:clrMapOvr>
  <p:transition xmlns:p14="http://schemas.microsoft.com/office/powerpoint/2010/main" spd="med" advClick="1"/>
</p:sld>
</file>

<file path=ppt/slides/slide9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99" name="National Research Platform (NRP)"/>
          <p:cNvSpPr txBox="1"/>
          <p:nvPr>
            <p:ph type="title"/>
          </p:nvPr>
        </p:nvSpPr>
        <p:spPr>
          <a:prstGeom prst="rect">
            <a:avLst/>
          </a:prstGeom>
        </p:spPr>
        <p:txBody>
          <a:bodyPr>
            <a:normAutofit fontScale="100000" lnSpcReduction="0"/>
          </a:bodyPr>
          <a:lstStyle>
            <a:lvl1pPr defTabSz="739378">
              <a:defRPr sz="13500"/>
            </a:lvl1pPr>
          </a:lstStyle>
          <a:p>
            <a:pPr/>
            <a:r>
              <a:t>National Research Platform (NRP)</a:t>
            </a:r>
          </a:p>
        </p:txBody>
      </p:sp>
    </p:spTree>
  </p:cSld>
  <p:clrMapOvr>
    <a:masterClrMapping/>
  </p:clrMapOvr>
  <p:transition xmlns:p14="http://schemas.microsoft.com/office/powerpoint/2010/main" spd="med" advClick="1"/>
</p:sld>
</file>

<file path=ppt/slides/slide9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01" name="pasted-movie.png" descr="pasted-movie.png"/>
          <p:cNvPicPr>
            <a:picLocks noChangeAspect="1"/>
          </p:cNvPicPr>
          <p:nvPr/>
        </p:nvPicPr>
        <p:blipFill>
          <a:blip r:embed="rId3">
            <a:extLst/>
          </a:blip>
          <a:stretch>
            <a:fillRect/>
          </a:stretch>
        </p:blipFill>
        <p:spPr>
          <a:xfrm>
            <a:off x="3238500" y="558800"/>
            <a:ext cx="17907000" cy="12598400"/>
          </a:xfrm>
          <a:prstGeom prst="rect">
            <a:avLst/>
          </a:prstGeom>
          <a:ln w="12700">
            <a:miter lim="400000"/>
          </a:ln>
        </p:spPr>
      </p:pic>
      <p:sp>
        <p:nvSpPr>
          <p:cNvPr id="1202" name="https://nrp.ai/"/>
          <p:cNvSpPr txBox="1"/>
          <p:nvPr/>
        </p:nvSpPr>
        <p:spPr>
          <a:xfrm>
            <a:off x="16171417" y="2765537"/>
            <a:ext cx="5684445" cy="10191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u="sng">
                <a:hlinkClick r:id="rId4" invalidUrl="" action="" tgtFrame="" tooltip="" history="1" highlightClick="0" endSnd="0"/>
              </a:defRPr>
            </a:lvl1pPr>
          </a:lstStyle>
          <a:p>
            <a:pPr>
              <a:defRPr u="none"/>
            </a:pPr>
            <a:r>
              <a:rPr u="sng">
                <a:hlinkClick r:id="rId4" invalidUrl="" action="" tgtFrame="" tooltip="" history="1" highlightClick="0" endSnd="0"/>
              </a:rPr>
              <a:t>https://nrp.ai/</a:t>
            </a:r>
          </a:p>
        </p:txBody>
      </p:sp>
    </p:spTree>
  </p:cSld>
  <p:clrMapOvr>
    <a:masterClrMapping/>
  </p:clrMapOvr>
  <p:transition xmlns:p14="http://schemas.microsoft.com/office/powerpoint/2010/main" spd="med" advClick="1"/>
</p:sld>
</file>

<file path=ppt/slides/slide9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06" name="pasted-movie.png" descr="pasted-movie.png"/>
          <p:cNvPicPr>
            <a:picLocks noChangeAspect="1"/>
          </p:cNvPicPr>
          <p:nvPr/>
        </p:nvPicPr>
        <p:blipFill>
          <a:blip r:embed="rId3">
            <a:extLst/>
          </a:blip>
          <a:stretch>
            <a:fillRect/>
          </a:stretch>
        </p:blipFill>
        <p:spPr>
          <a:xfrm>
            <a:off x="3175000" y="1022350"/>
            <a:ext cx="18034000" cy="11671300"/>
          </a:xfrm>
          <a:prstGeom prst="rect">
            <a:avLst/>
          </a:prstGeom>
          <a:ln w="12700">
            <a:miter lim="400000"/>
          </a:ln>
        </p:spPr>
      </p:pic>
      <p:sp>
        <p:nvSpPr>
          <p:cNvPr id="1207" name="https://nrp.ai/llms"/>
          <p:cNvSpPr txBox="1"/>
          <p:nvPr/>
        </p:nvSpPr>
        <p:spPr>
          <a:xfrm>
            <a:off x="16146868" y="2799263"/>
            <a:ext cx="7251218" cy="10191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u="sng">
                <a:solidFill>
                  <a:srgbClr val="000000"/>
                </a:solidFill>
                <a:hlinkClick r:id="rId4" invalidUrl="" action="" tgtFrame="" tooltip="" history="1" highlightClick="0" endSnd="0"/>
              </a:defRPr>
            </a:lvl1pPr>
          </a:lstStyle>
          <a:p>
            <a:pPr>
              <a:defRPr u="none"/>
            </a:pPr>
            <a:r>
              <a:rPr u="sng">
                <a:hlinkClick r:id="rId4" invalidUrl="" action="" tgtFrame="" tooltip="" history="1" highlightClick="0" endSnd="0"/>
              </a:rPr>
              <a:t>https://nrp.ai/llms</a:t>
            </a:r>
          </a:p>
        </p:txBody>
      </p:sp>
    </p:spTree>
  </p:cSld>
  <p:clrMapOvr>
    <a:masterClrMapping/>
  </p:clrMapOvr>
  <p:transition xmlns:p14="http://schemas.microsoft.com/office/powerpoint/2010/main" spd="med" advClick="1"/>
</p:sld>
</file>

<file path=ppt/slides/slide9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pic>
        <p:nvPicPr>
          <p:cNvPr id="1211" name="pasted-movie.png" descr="pasted-movie.png"/>
          <p:cNvPicPr>
            <a:picLocks noChangeAspect="1"/>
          </p:cNvPicPr>
          <p:nvPr/>
        </p:nvPicPr>
        <p:blipFill>
          <a:blip r:embed="rId3">
            <a:extLst/>
          </a:blip>
          <a:stretch>
            <a:fillRect/>
          </a:stretch>
        </p:blipFill>
        <p:spPr>
          <a:xfrm>
            <a:off x="3232150" y="571500"/>
            <a:ext cx="17919700" cy="12573000"/>
          </a:xfrm>
          <a:prstGeom prst="rect">
            <a:avLst/>
          </a:prstGeom>
          <a:ln w="12700">
            <a:miter lim="400000"/>
          </a:ln>
        </p:spPr>
      </p:pic>
      <p:sp>
        <p:nvSpPr>
          <p:cNvPr id="1212" name="https://nrp.ai/documentation/userdocs/start/getting-started/"/>
          <p:cNvSpPr txBox="1"/>
          <p:nvPr/>
        </p:nvSpPr>
        <p:spPr>
          <a:xfrm>
            <a:off x="12577334" y="2964574"/>
            <a:ext cx="11624743" cy="587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sz="2800" u="sng">
                <a:solidFill>
                  <a:srgbClr val="000000"/>
                </a:solidFill>
                <a:hlinkClick r:id="rId4" invalidUrl="" action="" tgtFrame="" tooltip="" history="1" highlightClick="0" endSnd="0"/>
              </a:defRPr>
            </a:lvl1pPr>
          </a:lstStyle>
          <a:p>
            <a:pPr>
              <a:defRPr u="none"/>
            </a:pPr>
            <a:r>
              <a:rPr u="sng">
                <a:hlinkClick r:id="rId4" invalidUrl="" action="" tgtFrame="" tooltip="" history="1" highlightClick="0" endSnd="0"/>
              </a:rPr>
              <a:t>https://nrp.ai/documentation/userdocs/start/getting-started/</a:t>
            </a:r>
          </a:p>
        </p:txBody>
      </p:sp>
    </p:spTree>
  </p:cSld>
  <p:clrMapOvr>
    <a:masterClrMapping/>
  </p:clrMapOvr>
  <p:transition xmlns:p14="http://schemas.microsoft.com/office/powerpoint/2010/main" spd="med" advClick="1"/>
</p:sld>
</file>

<file path=ppt/slides/slide9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1216" name="NRP"/>
          <p:cNvSpPr txBox="1"/>
          <p:nvPr>
            <p:ph type="title"/>
          </p:nvPr>
        </p:nvSpPr>
        <p:spPr>
          <a:prstGeom prst="rect">
            <a:avLst/>
          </a:prstGeom>
        </p:spPr>
        <p:txBody>
          <a:bodyPr/>
          <a:lstStyle/>
          <a:p>
            <a:pPr/>
            <a:r>
              <a:t>NRP</a:t>
            </a:r>
          </a:p>
        </p:txBody>
      </p:sp>
      <p:pic>
        <p:nvPicPr>
          <p:cNvPr id="1217" name="pasted-movie.png" descr="pasted-movie.png"/>
          <p:cNvPicPr>
            <a:picLocks noChangeAspect="1"/>
          </p:cNvPicPr>
          <p:nvPr/>
        </p:nvPicPr>
        <p:blipFill>
          <a:blip r:embed="rId3">
            <a:extLst/>
          </a:blip>
          <a:stretch>
            <a:fillRect/>
          </a:stretch>
        </p:blipFill>
        <p:spPr>
          <a:xfrm>
            <a:off x="3232150" y="565150"/>
            <a:ext cx="17919700" cy="12585700"/>
          </a:xfrm>
          <a:prstGeom prst="rect">
            <a:avLst/>
          </a:prstGeom>
          <a:ln w="12700">
            <a:miter lim="400000"/>
          </a:ln>
        </p:spPr>
      </p:pic>
      <p:sp>
        <p:nvSpPr>
          <p:cNvPr id="1218" name="https://nrp.ai/documentation/userdocs/ai/llm-managed/"/>
          <p:cNvSpPr txBox="1"/>
          <p:nvPr/>
        </p:nvSpPr>
        <p:spPr>
          <a:xfrm>
            <a:off x="12563714" y="2947710"/>
            <a:ext cx="10707650" cy="587376"/>
          </a:xfrm>
          <a:prstGeom prst="rect">
            <a:avLst/>
          </a:prstGeom>
          <a:ln w="12700">
            <a:miter lim="400000"/>
          </a:ln>
          <a:extLst>
            <a:ext uri="{C572A759-6A51-4108-AA02-DFA0A04FC94B}">
              <ma14:wrappingTextBoxFlag xmlns:ma14="http://schemas.microsoft.com/office/mac/drawingml/2011/main" val="1"/>
            </a:ext>
          </a:extLst>
        </p:spPr>
        <p:txBody>
          <a:bodyPr wrap="none" lIns="71437" tIns="71437" rIns="71437" bIns="71437" anchor="ctr">
            <a:spAutoFit/>
          </a:bodyPr>
          <a:lstStyle>
            <a:lvl1pPr>
              <a:defRPr b="1" sz="2800" u="sng">
                <a:solidFill>
                  <a:srgbClr val="000000"/>
                </a:solidFill>
                <a:hlinkClick r:id="rId4" invalidUrl="" action="" tgtFrame="" tooltip="" history="1" highlightClick="0" endSnd="0"/>
              </a:defRPr>
            </a:lvl1pPr>
          </a:lstStyle>
          <a:p>
            <a:pPr>
              <a:defRPr u="none"/>
            </a:pPr>
            <a:r>
              <a:rPr u="sng">
                <a:hlinkClick r:id="rId4" invalidUrl="" action="" tgtFrame="" tooltip="" history="1" highlightClick="0" endSnd="0"/>
              </a:rPr>
              <a:t>https://nrp.ai/documentation/userdocs/ai/llm-managed/</a:t>
            </a:r>
          </a:p>
        </p:txBody>
      </p:sp>
    </p:spTree>
  </p:cSld>
  <p:clrMapOvr>
    <a:masterClrMapping/>
  </p:clrMapOvr>
  <p:transition xmlns:p14="http://schemas.microsoft.com/office/powerpoint/2010/main" spd="med" advClick="1"/>
</p:sld>
</file>

<file path=ppt/slides/slide9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pic>
        <p:nvPicPr>
          <p:cNvPr id="1222" name="pasted-movie.png" descr="pasted-movie.png"/>
          <p:cNvPicPr>
            <a:picLocks noChangeAspect="1"/>
          </p:cNvPicPr>
          <p:nvPr/>
        </p:nvPicPr>
        <p:blipFill>
          <a:blip r:embed="rId3">
            <a:extLst/>
          </a:blip>
          <a:stretch>
            <a:fillRect/>
          </a:stretch>
        </p:blipFill>
        <p:spPr>
          <a:xfrm>
            <a:off x="3225800" y="577850"/>
            <a:ext cx="17932400" cy="12560300"/>
          </a:xfrm>
          <a:prstGeom prst="rect">
            <a:avLst/>
          </a:prstGeom>
          <a:ln w="12700">
            <a:miter lim="400000"/>
          </a:ln>
        </p:spPr>
      </p:pic>
    </p:spTree>
  </p:cSld>
  <p:clrMapOvr>
    <a:masterClrMapping/>
  </p:clrMapOvr>
  <p:transition xmlns:p14="http://schemas.microsoft.com/office/powerpoint/2010/main" spd="med" advClick="1"/>
</p:sld>
</file>

<file path=ppt/slides/slide10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pic>
        <p:nvPicPr>
          <p:cNvPr id="1226" name="pasted-movie.png" descr="pasted-movie.png"/>
          <p:cNvPicPr>
            <a:picLocks noChangeAspect="1"/>
          </p:cNvPicPr>
          <p:nvPr/>
        </p:nvPicPr>
        <p:blipFill>
          <a:blip r:embed="rId3">
            <a:extLst/>
          </a:blip>
          <a:stretch>
            <a:fillRect/>
          </a:stretch>
        </p:blipFill>
        <p:spPr>
          <a:xfrm>
            <a:off x="3238500" y="565150"/>
            <a:ext cx="17907000" cy="12585700"/>
          </a:xfrm>
          <a:prstGeom prst="rect">
            <a:avLst/>
          </a:prstGeom>
          <a:ln w="12700">
            <a:miter lim="400000"/>
          </a:ln>
        </p:spPr>
      </p:pic>
    </p:spTree>
  </p:cSld>
  <p:clrMapOvr>
    <a:masterClrMapping/>
  </p:clrMapOvr>
  <p:transition xmlns:p14="http://schemas.microsoft.com/office/powerpoint/2010/main" spd="med" advClick="1"/>
</p:sld>
</file>

<file path=ppt/slides/slide10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pic>
        <p:nvPicPr>
          <p:cNvPr id="1230" name="pasted-movie.png" descr="pasted-movie.png"/>
          <p:cNvPicPr>
            <a:picLocks noChangeAspect="1"/>
          </p:cNvPicPr>
          <p:nvPr/>
        </p:nvPicPr>
        <p:blipFill>
          <a:blip r:embed="rId3">
            <a:extLst/>
          </a:blip>
          <a:stretch>
            <a:fillRect/>
          </a:stretch>
        </p:blipFill>
        <p:spPr>
          <a:xfrm>
            <a:off x="3257550" y="577850"/>
            <a:ext cx="17868900" cy="12560300"/>
          </a:xfrm>
          <a:prstGeom prst="rect">
            <a:avLst/>
          </a:prstGeom>
          <a:ln w="12700">
            <a:miter lim="400000"/>
          </a:ln>
        </p:spPr>
      </p:pic>
    </p:spTree>
  </p:cSld>
  <p:clrMapOvr>
    <a:masterClrMapping/>
  </p:clrMapOvr>
  <p:transition xmlns:p14="http://schemas.microsoft.com/office/powerpoint/2010/main" spd="med" advClick="1"/>
</p:sld>
</file>

<file path=ppt/slides/slide10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34" name="National Research Platform (NRP) Resources"/>
          <p:cNvSpPr txBox="1"/>
          <p:nvPr>
            <p:ph type="title"/>
          </p:nvPr>
        </p:nvSpPr>
        <p:spPr>
          <a:prstGeom prst="rect">
            <a:avLst/>
          </a:prstGeom>
        </p:spPr>
        <p:txBody>
          <a:bodyPr>
            <a:normAutofit fontScale="100000" lnSpcReduction="0"/>
          </a:bodyPr>
          <a:lstStyle>
            <a:lvl1pPr defTabSz="509349">
              <a:defRPr sz="9300"/>
            </a:lvl1pPr>
          </a:lstStyle>
          <a:p>
            <a:pPr/>
            <a:r>
              <a:t>National Research Platform (NRP) Resources</a:t>
            </a:r>
          </a:p>
        </p:txBody>
      </p:sp>
      <p:sp>
        <p:nvSpPr>
          <p:cNvPr id="1235" name="Main site:  https://nrp.ai…"/>
          <p:cNvSpPr txBox="1"/>
          <p:nvPr>
            <p:ph type="body" idx="1"/>
          </p:nvPr>
        </p:nvSpPr>
        <p:spPr>
          <a:xfrm>
            <a:off x="1468750" y="3554015"/>
            <a:ext cx="21446500" cy="9122595"/>
          </a:xfrm>
          <a:prstGeom prst="rect">
            <a:avLst/>
          </a:prstGeom>
        </p:spPr>
        <p:txBody>
          <a:bodyPr anchor="t">
            <a:normAutofit fontScale="100000" lnSpcReduction="0"/>
          </a:bodyPr>
          <a:lstStyle/>
          <a:p>
            <a:pPr marL="1114923" indent="-799455" defTabSz="755808">
              <a:spcBef>
                <a:spcPts val="0"/>
              </a:spcBef>
              <a:defRPr sz="5980"/>
            </a:pPr>
            <a:r>
              <a:t>Main site:  </a:t>
            </a:r>
            <a:r>
              <a:rPr b="1" u="sng">
                <a:hlinkClick r:id="rId3" invalidUrl="" action="" tgtFrame="" tooltip="" history="1" highlightClick="0" endSnd="0"/>
              </a:rPr>
              <a:t>https://nrp.ai</a:t>
            </a:r>
          </a:p>
          <a:p>
            <a:pPr marL="1114923" indent="-799455" defTabSz="755808">
              <a:spcBef>
                <a:spcPts val="0"/>
              </a:spcBef>
              <a:defRPr sz="5980"/>
            </a:pPr>
            <a:r>
              <a:t>Information specific to running </a:t>
            </a:r>
            <a:r>
              <a:rPr b="1" u="sng"/>
              <a:t>Frontier</a:t>
            </a:r>
            <a:r>
              <a:t> open-weight LLMs, hosted on the NRP:  </a:t>
            </a:r>
            <a:r>
              <a:rPr b="1" u="sng">
                <a:hlinkClick r:id="rId4" invalidUrl="" action="" tgtFrame="" tooltip="" history="1" highlightClick="0" endSnd="0"/>
              </a:rPr>
              <a:t>https://nrp.ai/llms</a:t>
            </a:r>
          </a:p>
          <a:p>
            <a:pPr marL="1114923" indent="-799455" defTabSz="755808">
              <a:spcBef>
                <a:spcPts val="0"/>
              </a:spcBef>
              <a:defRPr sz="5980"/>
            </a:pPr>
            <a:r>
              <a:rPr u="sng">
                <a:hlinkClick r:id="rId5" invalidUrl="" action="" tgtFrame="" tooltip="" history="1" highlightClick="0" endSnd="0"/>
              </a:rPr>
              <a:t>NRP-Managed LLMs | NRP Documentation</a:t>
            </a:r>
          </a:p>
          <a:p>
            <a:pPr marL="0" indent="0" defTabSz="755808">
              <a:spcBef>
                <a:spcPts val="0"/>
              </a:spcBef>
              <a:buSzTx/>
              <a:buNone/>
              <a:defRPr sz="5980"/>
            </a:pPr>
          </a:p>
          <a:p>
            <a:pPr marL="0" indent="0" defTabSz="755808">
              <a:spcBef>
                <a:spcPts val="0"/>
              </a:spcBef>
              <a:buSzTx/>
              <a:buNone/>
              <a:defRPr sz="5980"/>
            </a:pPr>
            <a:r>
              <a:t>Training links provided by Daniel Diaz (UCSD) in the NRP Slack on 2026-09-30:</a:t>
            </a:r>
          </a:p>
          <a:p>
            <a:pPr marL="1114923" indent="-799455" defTabSz="755808">
              <a:spcBef>
                <a:spcPts val="0"/>
              </a:spcBef>
              <a:defRPr sz="5980"/>
            </a:pPr>
            <a:r>
              <a:rPr u="sng">
                <a:hlinkClick r:id="rId6" invalidUrl="" action="" tgtFrame="" tooltip="" history="1" highlightClick="0" endSnd="0"/>
              </a:rPr>
              <a:t>Home — CLARIPHY — AI agents and Large Language Models for Scientific Discovery</a:t>
            </a:r>
          </a:p>
          <a:p>
            <a:pPr marL="1114923" indent="-799455" defTabSz="755808">
              <a:spcBef>
                <a:spcPts val="0"/>
              </a:spcBef>
              <a:defRPr sz="5980"/>
            </a:pPr>
            <a:r>
              <a:rPr u="sng">
                <a:hlinkClick r:id="rId7" invalidUrl="" action="" tgtFrame="" tooltip="" history="1" highlightClick="0" endSnd="0"/>
              </a:rPr>
              <a:t>Home — LPC HATS -- NRP as a Resource for LLMs</a:t>
            </a:r>
          </a:p>
        </p:txBody>
      </p:sp>
    </p:spTree>
  </p:cSld>
  <p:clrMapOvr>
    <a:masterClrMapping/>
  </p:clrMapOvr>
  <p:transition xmlns:p14="http://schemas.microsoft.com/office/powerpoint/2010/main" spd="med" advClick="1"/>
</p:sld>
</file>

<file path=ppt/slides/slide10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39" name="OpenRouter"/>
          <p:cNvSpPr txBox="1"/>
          <p:nvPr>
            <p:ph type="title"/>
          </p:nvPr>
        </p:nvSpPr>
        <p:spPr>
          <a:prstGeom prst="rect">
            <a:avLst/>
          </a:prstGeom>
        </p:spPr>
        <p:txBody>
          <a:bodyPr/>
          <a:lstStyle/>
          <a:p>
            <a:pPr/>
            <a:r>
              <a:t>OpenRouter</a:t>
            </a:r>
          </a:p>
        </p:txBody>
      </p:sp>
      <p:pic>
        <p:nvPicPr>
          <p:cNvPr id="1240" name="pasted-movie.png" descr="pasted-movie.png"/>
          <p:cNvPicPr>
            <a:picLocks noChangeAspect="1"/>
          </p:cNvPicPr>
          <p:nvPr/>
        </p:nvPicPr>
        <p:blipFill>
          <a:blip r:embed="rId3">
            <a:extLst/>
          </a:blip>
          <a:stretch>
            <a:fillRect/>
          </a:stretch>
        </p:blipFill>
        <p:spPr>
          <a:xfrm>
            <a:off x="3333750" y="2559062"/>
            <a:ext cx="17716500" cy="11112501"/>
          </a:xfrm>
          <a:prstGeom prst="rect">
            <a:avLst/>
          </a:prstGeom>
          <a:ln w="12700">
            <a:miter lim="400000"/>
          </a:ln>
        </p:spPr>
      </p:pic>
    </p:spTree>
  </p:cSld>
  <p:clrMapOvr>
    <a:masterClrMapping/>
  </p:clrMapOvr>
  <p:transition xmlns:p14="http://schemas.microsoft.com/office/powerpoint/2010/main" spd="med" advClick="1"/>
</p:sld>
</file>

<file path=ppt/slides/slide10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44" name="Thank You"/>
          <p:cNvSpPr txBox="1"/>
          <p:nvPr>
            <p:ph type="title"/>
          </p:nvPr>
        </p:nvSpPr>
        <p:spPr>
          <a:prstGeom prst="rect">
            <a:avLst/>
          </a:prstGeom>
        </p:spPr>
        <p:txBody>
          <a:bodyPr/>
          <a:lstStyle>
            <a:lvl1pPr>
              <a:defRPr sz="12000"/>
            </a:lvl1pPr>
          </a:lstStyle>
          <a:p>
            <a:pPr/>
            <a:r>
              <a:t>Thank You</a:t>
            </a:r>
          </a:p>
        </p:txBody>
      </p:sp>
      <p:pic>
        <p:nvPicPr>
          <p:cNvPr id="1245" name="2026 I2 TechEx QR code.png" descr="2026 I2 TechEx QR code.png"/>
          <p:cNvPicPr>
            <a:picLocks noChangeAspect="1"/>
          </p:cNvPicPr>
          <p:nvPr/>
        </p:nvPicPr>
        <p:blipFill>
          <a:blip r:embed="rId2">
            <a:extLst/>
          </a:blip>
          <a:stretch>
            <a:fillRect/>
          </a:stretch>
        </p:blipFill>
        <p:spPr>
          <a:xfrm>
            <a:off x="9776667" y="3172667"/>
            <a:ext cx="4830666" cy="4830666"/>
          </a:xfrm>
          <a:prstGeom prst="rect">
            <a:avLst/>
          </a:prstGeom>
          <a:ln w="12700">
            <a:miter lim="400000"/>
          </a:ln>
        </p:spPr>
      </p:pic>
      <p:sp>
        <p:nvSpPr>
          <p:cNvPr id="1246" name="https://frank.seesink.com/presentations/Internet2TechEx-Fall2026/…"/>
          <p:cNvSpPr txBox="1"/>
          <p:nvPr/>
        </p:nvSpPr>
        <p:spPr>
          <a:xfrm>
            <a:off x="2152375" y="8080197"/>
            <a:ext cx="20079250" cy="5359401"/>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defTabSz="584200">
              <a:defRPr sz="6000"/>
            </a:pPr>
            <a:r>
              <a:rPr u="sng">
                <a:hlinkClick r:id="rId3" invalidUrl="" action="" tgtFrame="" tooltip="" history="1" highlightClick="0" endSnd="0"/>
              </a:rPr>
              <a:t>https://frank.seesink.com/presentations/Internet2TechEx-Fall2026/</a:t>
            </a:r>
          </a:p>
          <a:p>
            <a:pPr defTabSz="584200">
              <a:defRPr sz="6000"/>
            </a:pPr>
          </a:p>
          <a:p>
            <a:pPr defTabSz="584200">
              <a:defRPr sz="6000"/>
            </a:pPr>
            <a:r>
              <a:t>Frank Seesink</a:t>
            </a:r>
          </a:p>
          <a:p>
            <a:pPr defTabSz="584200">
              <a:defRPr sz="6000"/>
            </a:pPr>
            <a:r>
              <a:rPr u="sng">
                <a:hlinkClick r:id="rId4" invalidUrl="" action="" tgtFrame="" tooltip="" history="1" highlightClick="0" endSnd="0"/>
              </a:rPr>
              <a:t>frank@seesink.com</a:t>
            </a:r>
          </a:p>
          <a:p>
            <a:pPr defTabSz="584200">
              <a:defRPr sz="6000"/>
            </a:pPr>
            <a:r>
              <a:rPr u="sng">
                <a:hlinkClick r:id="rId5" invalidUrl="" action="" tgtFrame="" tooltip="" history="1" highlightClick="0" endSnd="0"/>
              </a:rPr>
              <a:t>frank@unc.edu</a:t>
            </a:r>
          </a:p>
        </p:txBody>
      </p:sp>
    </p:spTree>
  </p:cSld>
  <p:clrMapOvr>
    <a:masterClrMapping/>
  </p:clrMapOvr>
  <p:transition xmlns:p14="http://schemas.microsoft.com/office/powerpoint/2010/main" spd="med" advClick="1"/>
</p:sld>
</file>

<file path=ppt/slides/slide10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1248" name="Bonus Material"/>
          <p:cNvSpPr txBox="1"/>
          <p:nvPr>
            <p:ph type="title"/>
          </p:nvPr>
        </p:nvSpPr>
        <p:spPr>
          <a:prstGeom prst="rect">
            <a:avLst/>
          </a:prstGeom>
        </p:spPr>
        <p:txBody>
          <a:bodyPr>
            <a:normAutofit fontScale="100000" lnSpcReduction="0"/>
          </a:bodyPr>
          <a:lstStyle>
            <a:lvl1pPr>
              <a:defRPr sz="15000"/>
            </a:lvl1pPr>
          </a:lstStyle>
          <a:p>
            <a:pPr/>
            <a:r>
              <a:t>Bonus Material</a:t>
            </a:r>
          </a:p>
        </p:txBody>
      </p:sp>
    </p:spTree>
  </p:cSld>
  <p:clrMapOvr>
    <a:masterClrMapping/>
  </p:clrMapOvr>
  <p:transition xmlns:p14="http://schemas.microsoft.com/office/powerpoint/2010/main" spd="med" advClick="1"/>
</p:sld>
</file>

<file path=ppt/slides/slide10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0" showMasterSp="1" showMasterPhAnim="1">
  <p:cSld>
    <p:spTree>
      <p:nvGrpSpPr>
        <p:cNvPr id="1" name=""/>
        <p:cNvGrpSpPr/>
        <p:nvPr/>
      </p:nvGrpSpPr>
      <p:grpSpPr>
        <a:xfrm>
          <a:off x="0" y="0"/>
          <a:ext cx="0" cy="0"/>
          <a:chOff x="0" y="0"/>
          <a:chExt cx="0" cy="0"/>
        </a:xfrm>
      </p:grpSpPr>
      <p:sp>
        <p:nvSpPr>
          <p:cNvPr id="1250" name="Additional Resources"/>
          <p:cNvSpPr txBox="1"/>
          <p:nvPr>
            <p:ph type="title"/>
          </p:nvPr>
        </p:nvSpPr>
        <p:spPr>
          <a:prstGeom prst="rect">
            <a:avLst/>
          </a:prstGeom>
        </p:spPr>
        <p:txBody>
          <a:bodyPr/>
          <a:lstStyle/>
          <a:p>
            <a:pPr/>
            <a:r>
              <a:t>Additional Resources</a:t>
            </a:r>
          </a:p>
        </p:txBody>
      </p:sp>
      <p:sp>
        <p:nvSpPr>
          <p:cNvPr id="1251" name="Proton Lumo AI - For those looking for a confidential AI chat assistant"/>
          <p:cNvSpPr txBox="1"/>
          <p:nvPr>
            <p:ph type="body" idx="1"/>
          </p:nvPr>
        </p:nvSpPr>
        <p:spPr>
          <a:xfrm>
            <a:off x="1468750" y="3554015"/>
            <a:ext cx="21446500" cy="9122595"/>
          </a:xfrm>
          <a:prstGeom prst="rect">
            <a:avLst/>
          </a:prstGeom>
        </p:spPr>
        <p:txBody>
          <a:bodyPr anchor="t">
            <a:normAutofit fontScale="100000" lnSpcReduction="0"/>
          </a:bodyPr>
          <a:lstStyle/>
          <a:p>
            <a:pPr marL="1211873" indent="-868973">
              <a:spcBef>
                <a:spcPts val="0"/>
              </a:spcBef>
              <a:defRPr sz="6500"/>
            </a:pPr>
            <a:r>
              <a:rPr u="sng">
                <a:hlinkClick r:id="rId2" invalidUrl="" action="" tgtFrame="" tooltip="" history="1" highlightClick="0" endSnd="0"/>
              </a:rPr>
              <a:t>Proton Lumo AI</a:t>
            </a:r>
            <a:r>
              <a:t> - For those looking for a confidential AI chat assistant</a:t>
            </a:r>
          </a:p>
        </p:txBody>
      </p:sp>
    </p:spTree>
  </p:cSld>
  <p:clrMapOvr>
    <a:masterClrMapping/>
  </p:clrMapOvr>
  <p:transition xmlns:p14="http://schemas.microsoft.com/office/powerpoint/2010/main" spd="med" advClick="1"/>
</p:sld>
</file>

<file path=ppt/theme/_rels/theme1.xml.rels><?xml version="1.0" encoding="UTF-8"?>
<Relationships xmlns="http://schemas.openxmlformats.org/package/2006/relationships"><Relationship Id="rId1" Type="http://schemas.openxmlformats.org/officeDocument/2006/relationships/image" Target="../media/image1.tif"/></Relationships>

</file>

<file path=ppt/theme/_rels/theme2.xml.rels><?xml version="1.0" encoding="UTF-8"?>
<Relationships xmlns="http://schemas.openxmlformats.org/package/2006/relationships"><Relationship Id="rId1" Type="http://schemas.openxmlformats.org/officeDocument/2006/relationships/image" Target="../media/image1.tif"/></Relationships>

</file>

<file path=ppt/theme/theme1.xml><?xml version="1.0" encoding="utf-8"?>
<a:theme xmlns:a="http://schemas.openxmlformats.org/drawingml/2006/main" xmlns:r="http://schemas.openxmlformats.org/officeDocument/2006/relationships"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American Typewriter"/>
        <a:ea typeface="American Typewriter"/>
        <a:cs typeface="American Typewriter"/>
      </a:majorFont>
      <a:minorFont>
        <a:latin typeface="American Typewriter"/>
        <a:ea typeface="American Typewriter"/>
        <a:cs typeface="American Typewriter"/>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241300" dist="571500" dir="5400000">
              <a:srgbClr val="000000">
                <a:alpha val="68000"/>
              </a:srgbClr>
            </a:outerShdw>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r:embed="rId1"/>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0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White">
  <a:themeElements>
    <a:clrScheme name="White">
      <a:dk1>
        <a:srgbClr val="000000"/>
      </a:dk1>
      <a:lt1>
        <a:srgbClr val="FFFFFF"/>
      </a:lt1>
      <a:dk2>
        <a:srgbClr val="5E5E5E"/>
      </a:dk2>
      <a:lt2>
        <a:srgbClr val="D6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American Typewriter"/>
        <a:ea typeface="American Typewriter"/>
        <a:cs typeface="American Typewriter"/>
      </a:majorFont>
      <a:minorFont>
        <a:latin typeface="American Typewriter"/>
        <a:ea typeface="American Typewriter"/>
        <a:cs typeface="American Typewriter"/>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241300" dist="571500" dir="5400000">
              <a:srgbClr val="000000">
                <a:alpha val="68000"/>
              </a:srgbClr>
            </a:outerShdw>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r:embed="rId1"/>
          <a:srcRect l="0" t="0" r="0" b="0"/>
          <a:tile tx="0" ty="0" sx="100000" sy="100000" flip="none" algn="tl"/>
        </a:blipFill>
        <a:ln w="12700" cap="flat">
          <a:noFill/>
          <a:miter lim="400000"/>
        </a:ln>
        <a:effectLst>
          <a:outerShdw sx="100000" sy="100000" kx="0" ky="0" algn="b" rotWithShape="0" blurRad="241300" dist="571500" dir="5400000">
            <a:srgbClr val="000000">
              <a:alpha val="68000"/>
            </a:srgbClr>
          </a:outerShdw>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0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FFFFFF"/>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upright="0">
        <a:spAutoFit/>
      </a:bodyPr>
      <a:lstStyle>
        <a:defPPr marL="0" marR="0" indent="0" algn="ctr" defTabSz="821531" rtl="0" fontAlgn="auto" latinLnBrk="0" hangingPunct="0">
          <a:lnSpc>
            <a:spcPct val="100000"/>
          </a:lnSpc>
          <a:spcBef>
            <a:spcPts val="0"/>
          </a:spcBef>
          <a:spcAft>
            <a:spcPts val="0"/>
          </a:spcAft>
          <a:buClrTx/>
          <a:buSzTx/>
          <a:buFontTx/>
          <a:buNone/>
          <a:tabLst/>
          <a:defRPr b="0" baseline="0" cap="none" i="0" spc="0" strike="noStrike" sz="5600" u="none" kumimoji="0" normalizeH="0">
            <a:ln>
              <a:noFill/>
            </a:ln>
            <a:solidFill>
              <a:srgbClr val="FFFFFF"/>
            </a:solidFill>
            <a:effectLst/>
            <a:uFillTx/>
            <a:latin typeface="+mn-lt"/>
            <a:ea typeface="+mn-ea"/>
            <a:cs typeface="+mn-cs"/>
            <a:sym typeface="American Typewriter"/>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