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media/image1.jpeg" ContentType="image/jpeg"/>
  <Override PartName="/ppt/notesSlides/notesSlide10.xml" ContentType="application/vnd.openxmlformats-officedocument.presentationml.notesSlide+xml"/>
  <Override PartName="/ppt/notesSlides/notesSlide11.xml" ContentType="application/vnd.openxmlformats-officedocument.presentationml.notesSlide+xml"/>
  <Override PartName="/ppt/media/image2.jpeg" ContentType="image/jpeg"/>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media/image3.jpeg" ContentType="image/jpeg"/>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media/image4.jpeg" ContentType="image/jpeg"/>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media/image5.jpeg" ContentType="image/jpeg"/>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media/image6.jpeg" ContentType="image/jpeg"/>
  <Override PartName="/ppt/media/image7.jpeg" ContentType="image/jpeg"/>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 id="321" r:id="rId73"/>
    <p:sldId id="322" r:id="rId74"/>
    <p:sldId id="323" r:id="rId75"/>
    <p:sldId id="324" r:id="rId76"/>
    <p:sldId id="325" r:id="rId77"/>
    <p:sldId id="326" r:id="rId78"/>
    <p:sldId id="327" r:id="rId79"/>
    <p:sldId id="328" r:id="rId80"/>
    <p:sldId id="329" r:id="rId81"/>
    <p:sldId id="330" r:id="rId82"/>
    <p:sldId id="331" r:id="rId83"/>
    <p:sldId id="332" r:id="rId84"/>
    <p:sldId id="333" r:id="rId85"/>
    <p:sldId id="334" r:id="rId86"/>
    <p:sldId id="335" r:id="rId87"/>
    <p:sldId id="336" r:id="rId88"/>
    <p:sldId id="337" r:id="rId89"/>
    <p:sldId id="338" r:id="rId90"/>
    <p:sldId id="339" r:id="rId91"/>
    <p:sldId id="340" r:id="rId92"/>
    <p:sldId id="341" r:id="rId93"/>
    <p:sldId id="342" r:id="rId94"/>
    <p:sldId id="343" r:id="rId95"/>
    <p:sldId id="344" r:id="rId96"/>
    <p:sldId id="345" r:id="rId97"/>
    <p:sldId id="346" r:id="rId98"/>
    <p:sldId id="347" r:id="rId99"/>
    <p:sldId id="348" r:id="rId100"/>
    <p:sldId id="349" r:id="rId101"/>
    <p:sldId id="350" r:id="rId102"/>
    <p:sldId id="351" r:id="rId103"/>
    <p:sldId id="352" r:id="rId104"/>
    <p:sldId id="353" r:id="rId105"/>
    <p:sldId id="354" r:id="rId106"/>
    <p:sldId id="355" r:id="rId107"/>
    <p:sldId id="356" r:id="rId108"/>
    <p:sldId id="357" r:id="rId109"/>
    <p:sldId id="358" r:id="rId110"/>
    <p:sldId id="359" r:id="rId111"/>
    <p:sldId id="360" r:id="rId112"/>
    <p:sldId id="361" r:id="rId113"/>
    <p:sldId id="362" r:id="rId114"/>
    <p:sldId id="363" r:id="rId115"/>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1pPr>
    <a:lvl2pPr marL="0" marR="0" indent="3429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2pPr>
    <a:lvl3pPr marL="0" marR="0" indent="6858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3pPr>
    <a:lvl4pPr marL="0" marR="0" indent="10287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4pPr>
    <a:lvl5pPr marL="0" marR="0" indent="13716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5pPr>
    <a:lvl6pPr marL="0" marR="0" indent="17145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6pPr>
    <a:lvl7pPr marL="0" marR="0" indent="20574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7pPr>
    <a:lvl8pPr marL="0" marR="0" indent="24003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8pPr>
    <a:lvl9pPr marL="0" marR="0" indent="27432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8F44A2F1-9E1F-4B54-A3A2-5F16C0AD49E2}" styleName="">
    <a:tblBg/>
    <a:wholeTbl>
      <a:tcTxStyle b="off" i="off">
        <a:fontRef idx="minor">
          <a:srgbClr val="FFFFFF"/>
        </a:fontRef>
        <a:srgbClr val="FFFFFF"/>
      </a:tcTxStyle>
      <a:tcStyle>
        <a:tcBdr>
          <a:left>
            <a:ln w="25400" cap="flat">
              <a:solidFill>
                <a:srgbClr val="A9A9A9"/>
              </a:solidFill>
              <a:prstDash val="solid"/>
              <a:miter lim="400000"/>
            </a:ln>
          </a:left>
          <a:right>
            <a:ln w="25400" cap="flat">
              <a:solidFill>
                <a:srgbClr val="A9A9A9"/>
              </a:solidFill>
              <a:prstDash val="solid"/>
              <a:miter lim="400000"/>
            </a:ln>
          </a:right>
          <a:top>
            <a:ln w="25400" cap="flat">
              <a:solidFill>
                <a:srgbClr val="A9A9A9"/>
              </a:solidFill>
              <a:prstDash val="solid"/>
              <a:miter lim="400000"/>
            </a:ln>
          </a:top>
          <a:bottom>
            <a:ln w="25400" cap="flat">
              <a:solidFill>
                <a:srgbClr val="A9A9A9"/>
              </a:solidFill>
              <a:prstDash val="solid"/>
              <a:miter lim="400000"/>
            </a:ln>
          </a:bottom>
          <a:insideH>
            <a:ln w="25400" cap="flat">
              <a:solidFill>
                <a:srgbClr val="A9A9A9"/>
              </a:solidFill>
              <a:prstDash val="solid"/>
              <a:miter lim="400000"/>
            </a:ln>
          </a:insideH>
          <a:insideV>
            <a:ln w="25400" cap="flat">
              <a:solidFill>
                <a:srgbClr val="A9A9A9"/>
              </a:solidFill>
              <a:prstDash val="solid"/>
              <a:miter lim="400000"/>
            </a:ln>
          </a:insideV>
        </a:tcBdr>
        <a:fill>
          <a:noFill/>
        </a:fill>
      </a:tcStyle>
    </a:wholeTbl>
    <a:band2H>
      <a:tcTxStyle b="def" i="def"/>
      <a:tcStyle>
        <a:tcBdr/>
        <a:fill>
          <a:solidFill>
            <a:srgbClr val="000000">
              <a:alpha val="20000"/>
            </a:srgbClr>
          </a:solidFill>
        </a:fill>
      </a:tcStyle>
    </a:band2H>
    <a:firstCol>
      <a:tcTxStyle b="off" i="off">
        <a:fontRef idx="minor">
          <a:srgbClr val="FFFFFF"/>
        </a:fontRef>
        <a:srgbClr val="FFFFFF"/>
      </a:tcTxStyle>
      <a:tcStyle>
        <a:tcBdr>
          <a:left>
            <a:ln w="25400" cap="flat">
              <a:solidFill>
                <a:srgbClr val="A9A9A9"/>
              </a:solidFill>
              <a:prstDash val="solid"/>
              <a:miter lim="400000"/>
            </a:ln>
          </a:left>
          <a:right>
            <a:ln w="25400" cap="flat">
              <a:solidFill>
                <a:srgbClr val="A9A9A9"/>
              </a:solidFill>
              <a:prstDash val="solid"/>
              <a:miter lim="400000"/>
            </a:ln>
          </a:right>
          <a:top>
            <a:ln w="25400" cap="flat">
              <a:solidFill>
                <a:srgbClr val="A9A9A9"/>
              </a:solidFill>
              <a:prstDash val="solid"/>
              <a:miter lim="400000"/>
            </a:ln>
          </a:top>
          <a:bottom>
            <a:ln w="25400" cap="flat">
              <a:solidFill>
                <a:srgbClr val="A9A9A9"/>
              </a:solidFill>
              <a:prstDash val="solid"/>
              <a:miter lim="400000"/>
            </a:ln>
          </a:bottom>
          <a:insideH>
            <a:ln w="25400" cap="flat">
              <a:solidFill>
                <a:srgbClr val="A9A9A9"/>
              </a:solidFill>
              <a:prstDash val="solid"/>
              <a:miter lim="400000"/>
            </a:ln>
          </a:insideH>
          <a:insideV>
            <a:ln w="25400" cap="flat">
              <a:solidFill>
                <a:srgbClr val="A9A9A9"/>
              </a:solidFill>
              <a:prstDash val="solid"/>
              <a:miter lim="400000"/>
            </a:ln>
          </a:insideV>
        </a:tcBdr>
        <a:fill>
          <a:gradFill>
            <a:gsLst>
              <a:gs pos="0">
                <a:srgbClr val="679AEA">
                  <a:alpha val="25000"/>
                </a:srgbClr>
              </a:gs>
              <a:gs pos="100000">
                <a:srgbClr val="2E73D3">
                  <a:alpha val="25000"/>
                </a:srgbClr>
              </a:gs>
            </a:gsLst>
            <a:lin ang="5400000"/>
          </a:gradFill>
        </a:fill>
      </a:tcStyle>
    </a:firstCol>
    <a:lastRow>
      <a:tcTxStyle b="off" i="off">
        <a:fontRef idx="minor">
          <a:srgbClr val="FFFFFF"/>
        </a:fontRef>
        <a:srgbClr val="FFFFFF"/>
      </a:tcTxStyle>
      <a:tcStyle>
        <a:tcBdr>
          <a:left>
            <a:ln w="25400" cap="flat">
              <a:solidFill>
                <a:srgbClr val="A9A9A9"/>
              </a:solidFill>
              <a:prstDash val="solid"/>
              <a:miter lim="400000"/>
            </a:ln>
          </a:left>
          <a:right>
            <a:ln w="25400" cap="flat">
              <a:solidFill>
                <a:srgbClr val="A9A9A9"/>
              </a:solidFill>
              <a:prstDash val="solid"/>
              <a:miter lim="400000"/>
            </a:ln>
          </a:right>
          <a:top>
            <a:ln w="25400" cap="flat">
              <a:solidFill>
                <a:srgbClr val="A9A9A9"/>
              </a:solidFill>
              <a:prstDash val="solid"/>
              <a:miter lim="400000"/>
            </a:ln>
          </a:top>
          <a:bottom>
            <a:ln w="25400" cap="flat">
              <a:solidFill>
                <a:srgbClr val="A9A9A9"/>
              </a:solidFill>
              <a:prstDash val="solid"/>
              <a:miter lim="400000"/>
            </a:ln>
          </a:bottom>
          <a:insideH>
            <a:ln w="25400" cap="flat">
              <a:solidFill>
                <a:srgbClr val="A9A9A9"/>
              </a:solidFill>
              <a:prstDash val="solid"/>
              <a:miter lim="400000"/>
            </a:ln>
          </a:insideH>
          <a:insideV>
            <a:ln w="25400" cap="flat">
              <a:solidFill>
                <a:srgbClr val="A9A9A9"/>
              </a:solidFill>
              <a:prstDash val="solid"/>
              <a:miter lim="400000"/>
            </a:ln>
          </a:insideV>
        </a:tcBdr>
        <a:fill>
          <a:gradFill>
            <a:gsLst>
              <a:gs pos="0">
                <a:srgbClr val="679AEA">
                  <a:alpha val="25000"/>
                </a:srgbClr>
              </a:gs>
              <a:gs pos="100000">
                <a:srgbClr val="2E73D3">
                  <a:alpha val="25000"/>
                </a:srgbClr>
              </a:gs>
            </a:gsLst>
            <a:lin ang="5400000"/>
          </a:gradFill>
        </a:fill>
      </a:tcStyle>
    </a:lastRow>
    <a:firstRow>
      <a:tcTxStyle b="off" i="off">
        <a:fontRef idx="minor">
          <a:srgbClr val="FFFFFF"/>
        </a:fontRef>
        <a:srgbClr val="FFFFFF"/>
      </a:tcTxStyle>
      <a:tcStyle>
        <a:tcBdr>
          <a:left>
            <a:ln w="25400" cap="flat">
              <a:solidFill>
                <a:srgbClr val="A9A9A9"/>
              </a:solidFill>
              <a:prstDash val="solid"/>
              <a:miter lim="400000"/>
            </a:ln>
          </a:left>
          <a:right>
            <a:ln w="25400" cap="flat">
              <a:solidFill>
                <a:srgbClr val="A9A9A9"/>
              </a:solidFill>
              <a:prstDash val="solid"/>
              <a:miter lim="400000"/>
            </a:ln>
          </a:right>
          <a:top>
            <a:ln w="25400" cap="flat">
              <a:solidFill>
                <a:srgbClr val="A9A9A9"/>
              </a:solidFill>
              <a:prstDash val="solid"/>
              <a:miter lim="400000"/>
            </a:ln>
          </a:top>
          <a:bottom>
            <a:ln w="25400" cap="flat">
              <a:solidFill>
                <a:srgbClr val="A9A9A9"/>
              </a:solidFill>
              <a:prstDash val="solid"/>
              <a:miter lim="400000"/>
            </a:ln>
          </a:bottom>
          <a:insideH>
            <a:ln w="25400" cap="flat">
              <a:solidFill>
                <a:srgbClr val="A9A9A9"/>
              </a:solidFill>
              <a:prstDash val="solid"/>
              <a:miter lim="400000"/>
            </a:ln>
          </a:insideH>
          <a:insideV>
            <a:ln w="25400" cap="flat">
              <a:solidFill>
                <a:srgbClr val="A9A9A9"/>
              </a:solidFill>
              <a:prstDash val="solid"/>
              <a:miter lim="400000"/>
            </a:ln>
          </a:insideV>
        </a:tcBdr>
        <a:fill>
          <a:gradFill>
            <a:gsLst>
              <a:gs pos="0">
                <a:srgbClr val="679AEA">
                  <a:alpha val="25000"/>
                </a:srgbClr>
              </a:gs>
              <a:gs pos="100000">
                <a:srgbClr val="2E73D3">
                  <a:alpha val="25000"/>
                </a:srgbClr>
              </a:gs>
            </a:gsLst>
            <a:lin ang="5400000"/>
          </a:gradFill>
        </a:fill>
      </a:tcStyle>
    </a:firstRow>
  </a:tblStyle>
  <a:tblStyle styleId="{C7B018BB-80A7-4F77-B60F-C8B233D01FF8}" styleName="">
    <a:tblBg/>
    <a:wholeTbl>
      <a:tcTxStyle b="def" i="de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b="def" i="def"/>
      <a:tcStyle>
        <a:tcBdr/>
        <a:fill>
          <a:solidFill>
            <a:srgbClr val="E1E0DA"/>
          </a:solidFill>
        </a:fill>
      </a:tcStyle>
    </a:band2H>
    <a:firstCol>
      <a:tcTxStyle b="def" i="def">
        <a:font>
          <a:latin typeface="Helvetica Neue Medium"/>
          <a:ea typeface="Helvetica Neue Medium"/>
          <a:cs typeface="Helvetica Neue Medium"/>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def" i="de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def" i="def">
        <a:font>
          <a:latin typeface="Helvetica Neue Medium"/>
          <a:ea typeface="Helvetica Neue Medium"/>
          <a:cs typeface="Helvetica Neue Medium"/>
        </a:font>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def" i="de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b="def" i="def"/>
      <a:tcStyle>
        <a:tcBdr/>
        <a:fill>
          <a:solidFill>
            <a:srgbClr val="EDEADD"/>
          </a:solidFill>
        </a:fill>
      </a:tcStyle>
    </a:band2H>
    <a:firstCol>
      <a:tcTxStyle b="def" i="def">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def" i="def">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def" i="def">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def" i="de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b="def" i="def"/>
      <a:tcStyle>
        <a:tcBdr/>
        <a:fill>
          <a:solidFill>
            <a:srgbClr val="DADBDA"/>
          </a:solidFill>
        </a:fill>
      </a:tcStyle>
    </a:band2H>
    <a:firstCol>
      <a:tcTxStyle b="on" i="de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de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de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def" i="de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b="def" i="def"/>
      <a:tcStyle>
        <a:tcBdr/>
        <a:fill>
          <a:solidFill>
            <a:srgbClr val="9A9AA5"/>
          </a:solidFill>
        </a:fill>
      </a:tcStyle>
    </a:band2H>
    <a:firstCol>
      <a:tcTxStyle b="on" i="de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de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de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def" i="de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b="def" i="def"/>
      <a:tcStyle>
        <a:tcBdr/>
        <a:fill>
          <a:solidFill>
            <a:srgbClr val="EDEEEE"/>
          </a:solidFill>
        </a:fill>
      </a:tcStyle>
    </a:band2H>
    <a:firstCol>
      <a:tcTxStyle b="on" i="de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de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de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 styleId="{4C3C2611-4C71-4FC5-86AE-919BDF0F9419}" styleName="">
    <a:tblBg/>
    <a:wholeTbl>
      <a:tcTxStyle b="def" i="de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b="def" i="def"/>
      <a:tcStyle>
        <a:tcBdr/>
        <a:fill>
          <a:solidFill>
            <a:srgbClr val="E3E5E8"/>
          </a:solidFill>
        </a:fill>
      </a:tcStyle>
    </a:band2H>
    <a:firstCol>
      <a:tcTxStyle b="on" i="de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def" i="de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de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60" Type="http://schemas.openxmlformats.org/officeDocument/2006/relationships/slide" Target="slides/slide53.xml"/><Relationship Id="rId61" Type="http://schemas.openxmlformats.org/officeDocument/2006/relationships/slide" Target="slides/slide54.xml"/><Relationship Id="rId62" Type="http://schemas.openxmlformats.org/officeDocument/2006/relationships/slide" Target="slides/slide55.xml"/><Relationship Id="rId63" Type="http://schemas.openxmlformats.org/officeDocument/2006/relationships/slide" Target="slides/slide56.xml"/><Relationship Id="rId64" Type="http://schemas.openxmlformats.org/officeDocument/2006/relationships/slide" Target="slides/slide57.xml"/><Relationship Id="rId65" Type="http://schemas.openxmlformats.org/officeDocument/2006/relationships/slide" Target="slides/slide58.xml"/><Relationship Id="rId66" Type="http://schemas.openxmlformats.org/officeDocument/2006/relationships/slide" Target="slides/slide59.xml"/><Relationship Id="rId67" Type="http://schemas.openxmlformats.org/officeDocument/2006/relationships/slide" Target="slides/slide60.xml"/><Relationship Id="rId68" Type="http://schemas.openxmlformats.org/officeDocument/2006/relationships/slide" Target="slides/slide61.xml"/><Relationship Id="rId69" Type="http://schemas.openxmlformats.org/officeDocument/2006/relationships/slide" Target="slides/slide62.xml"/><Relationship Id="rId70" Type="http://schemas.openxmlformats.org/officeDocument/2006/relationships/slide" Target="slides/slide63.xml"/><Relationship Id="rId71" Type="http://schemas.openxmlformats.org/officeDocument/2006/relationships/slide" Target="slides/slide64.xml"/><Relationship Id="rId72" Type="http://schemas.openxmlformats.org/officeDocument/2006/relationships/slide" Target="slides/slide65.xml"/><Relationship Id="rId73" Type="http://schemas.openxmlformats.org/officeDocument/2006/relationships/slide" Target="slides/slide66.xml"/><Relationship Id="rId74" Type="http://schemas.openxmlformats.org/officeDocument/2006/relationships/slide" Target="slides/slide67.xml"/><Relationship Id="rId75" Type="http://schemas.openxmlformats.org/officeDocument/2006/relationships/slide" Target="slides/slide68.xml"/><Relationship Id="rId76" Type="http://schemas.openxmlformats.org/officeDocument/2006/relationships/slide" Target="slides/slide69.xml"/><Relationship Id="rId77" Type="http://schemas.openxmlformats.org/officeDocument/2006/relationships/slide" Target="slides/slide70.xml"/><Relationship Id="rId78" Type="http://schemas.openxmlformats.org/officeDocument/2006/relationships/slide" Target="slides/slide71.xml"/><Relationship Id="rId79" Type="http://schemas.openxmlformats.org/officeDocument/2006/relationships/slide" Target="slides/slide72.xml"/><Relationship Id="rId80" Type="http://schemas.openxmlformats.org/officeDocument/2006/relationships/slide" Target="slides/slide73.xml"/><Relationship Id="rId81" Type="http://schemas.openxmlformats.org/officeDocument/2006/relationships/slide" Target="slides/slide74.xml"/><Relationship Id="rId82" Type="http://schemas.openxmlformats.org/officeDocument/2006/relationships/slide" Target="slides/slide75.xml"/><Relationship Id="rId83" Type="http://schemas.openxmlformats.org/officeDocument/2006/relationships/slide" Target="slides/slide76.xml"/><Relationship Id="rId84" Type="http://schemas.openxmlformats.org/officeDocument/2006/relationships/slide" Target="slides/slide77.xml"/><Relationship Id="rId85" Type="http://schemas.openxmlformats.org/officeDocument/2006/relationships/slide" Target="slides/slide78.xml"/><Relationship Id="rId86" Type="http://schemas.openxmlformats.org/officeDocument/2006/relationships/slide" Target="slides/slide79.xml"/><Relationship Id="rId87" Type="http://schemas.openxmlformats.org/officeDocument/2006/relationships/slide" Target="slides/slide80.xml"/><Relationship Id="rId88" Type="http://schemas.openxmlformats.org/officeDocument/2006/relationships/slide" Target="slides/slide81.xml"/><Relationship Id="rId89" Type="http://schemas.openxmlformats.org/officeDocument/2006/relationships/slide" Target="slides/slide82.xml"/><Relationship Id="rId90" Type="http://schemas.openxmlformats.org/officeDocument/2006/relationships/slide" Target="slides/slide83.xml"/><Relationship Id="rId91" Type="http://schemas.openxmlformats.org/officeDocument/2006/relationships/slide" Target="slides/slide84.xml"/><Relationship Id="rId92" Type="http://schemas.openxmlformats.org/officeDocument/2006/relationships/slide" Target="slides/slide85.xml"/><Relationship Id="rId93" Type="http://schemas.openxmlformats.org/officeDocument/2006/relationships/slide" Target="slides/slide86.xml"/><Relationship Id="rId94" Type="http://schemas.openxmlformats.org/officeDocument/2006/relationships/slide" Target="slides/slide87.xml"/><Relationship Id="rId95" Type="http://schemas.openxmlformats.org/officeDocument/2006/relationships/slide" Target="slides/slide88.xml"/><Relationship Id="rId96" Type="http://schemas.openxmlformats.org/officeDocument/2006/relationships/slide" Target="slides/slide89.xml"/><Relationship Id="rId97" Type="http://schemas.openxmlformats.org/officeDocument/2006/relationships/slide" Target="slides/slide90.xml"/><Relationship Id="rId98" Type="http://schemas.openxmlformats.org/officeDocument/2006/relationships/slide" Target="slides/slide91.xml"/><Relationship Id="rId99" Type="http://schemas.openxmlformats.org/officeDocument/2006/relationships/slide" Target="slides/slide92.xml"/><Relationship Id="rId100" Type="http://schemas.openxmlformats.org/officeDocument/2006/relationships/slide" Target="slides/slide93.xml"/><Relationship Id="rId101" Type="http://schemas.openxmlformats.org/officeDocument/2006/relationships/slide" Target="slides/slide94.xml"/><Relationship Id="rId102" Type="http://schemas.openxmlformats.org/officeDocument/2006/relationships/slide" Target="slides/slide95.xml"/><Relationship Id="rId103" Type="http://schemas.openxmlformats.org/officeDocument/2006/relationships/slide" Target="slides/slide96.xml"/><Relationship Id="rId104" Type="http://schemas.openxmlformats.org/officeDocument/2006/relationships/slide" Target="slides/slide97.xml"/><Relationship Id="rId105" Type="http://schemas.openxmlformats.org/officeDocument/2006/relationships/slide" Target="slides/slide98.xml"/><Relationship Id="rId106" Type="http://schemas.openxmlformats.org/officeDocument/2006/relationships/slide" Target="slides/slide99.xml"/><Relationship Id="rId107" Type="http://schemas.openxmlformats.org/officeDocument/2006/relationships/slide" Target="slides/slide100.xml"/><Relationship Id="rId108" Type="http://schemas.openxmlformats.org/officeDocument/2006/relationships/slide" Target="slides/slide101.xml"/><Relationship Id="rId109" Type="http://schemas.openxmlformats.org/officeDocument/2006/relationships/slide" Target="slides/slide102.xml"/><Relationship Id="rId110" Type="http://schemas.openxmlformats.org/officeDocument/2006/relationships/slide" Target="slides/slide103.xml"/><Relationship Id="rId111" Type="http://schemas.openxmlformats.org/officeDocument/2006/relationships/slide" Target="slides/slide104.xml"/><Relationship Id="rId112" Type="http://schemas.openxmlformats.org/officeDocument/2006/relationships/slide" Target="slides/slide105.xml"/><Relationship Id="rId113" Type="http://schemas.openxmlformats.org/officeDocument/2006/relationships/slide" Target="slides/slide106.xml"/><Relationship Id="rId114" Type="http://schemas.openxmlformats.org/officeDocument/2006/relationships/slide" Target="slides/slide107.xml"/><Relationship Id="rId115" Type="http://schemas.openxmlformats.org/officeDocument/2006/relationships/slide" Target="slides/slide108.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66" name="Shape 166"/>
          <p:cNvSpPr/>
          <p:nvPr>
            <p:ph type="sldImg"/>
          </p:nvPr>
        </p:nvSpPr>
        <p:spPr>
          <a:xfrm>
            <a:off x="1143000" y="685800"/>
            <a:ext cx="4572000" cy="3429000"/>
          </a:xfrm>
          <a:prstGeom prst="rect">
            <a:avLst/>
          </a:prstGeom>
        </p:spPr>
        <p:txBody>
          <a:bodyPr/>
          <a:lstStyle/>
          <a:p>
            <a:pPr/>
          </a:p>
        </p:txBody>
      </p:sp>
      <p:sp>
        <p:nvSpPr>
          <p:cNvPr id="167" name="Shape 167"/>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584200" latinLnBrk="0">
      <a:defRPr sz="2200">
        <a:latin typeface="Lucida Grande"/>
        <a:ea typeface="Lucida Grande"/>
        <a:cs typeface="Lucida Grande"/>
        <a:sym typeface="Lucida Grande"/>
      </a:defRPr>
    </a:lvl1pPr>
    <a:lvl2pPr indent="228600" defTabSz="584200" latinLnBrk="0">
      <a:defRPr sz="2200">
        <a:latin typeface="Lucida Grande"/>
        <a:ea typeface="Lucida Grande"/>
        <a:cs typeface="Lucida Grande"/>
        <a:sym typeface="Lucida Grande"/>
      </a:defRPr>
    </a:lvl2pPr>
    <a:lvl3pPr indent="457200" defTabSz="584200" latinLnBrk="0">
      <a:defRPr sz="2200">
        <a:latin typeface="Lucida Grande"/>
        <a:ea typeface="Lucida Grande"/>
        <a:cs typeface="Lucida Grande"/>
        <a:sym typeface="Lucida Grande"/>
      </a:defRPr>
    </a:lvl3pPr>
    <a:lvl4pPr indent="685800" defTabSz="584200" latinLnBrk="0">
      <a:defRPr sz="2200">
        <a:latin typeface="Lucida Grande"/>
        <a:ea typeface="Lucida Grande"/>
        <a:cs typeface="Lucida Grande"/>
        <a:sym typeface="Lucida Grande"/>
      </a:defRPr>
    </a:lvl4pPr>
    <a:lvl5pPr indent="914400" defTabSz="584200" latinLnBrk="0">
      <a:defRPr sz="2200">
        <a:latin typeface="Lucida Grande"/>
        <a:ea typeface="Lucida Grande"/>
        <a:cs typeface="Lucida Grande"/>
        <a:sym typeface="Lucida Grande"/>
      </a:defRPr>
    </a:lvl5pPr>
    <a:lvl6pPr indent="1143000" defTabSz="584200" latinLnBrk="0">
      <a:defRPr sz="2200">
        <a:latin typeface="Lucida Grande"/>
        <a:ea typeface="Lucida Grande"/>
        <a:cs typeface="Lucida Grande"/>
        <a:sym typeface="Lucida Grande"/>
      </a:defRPr>
    </a:lvl6pPr>
    <a:lvl7pPr indent="1371600" defTabSz="584200" latinLnBrk="0">
      <a:defRPr sz="2200">
        <a:latin typeface="Lucida Grande"/>
        <a:ea typeface="Lucida Grande"/>
        <a:cs typeface="Lucida Grande"/>
        <a:sym typeface="Lucida Grande"/>
      </a:defRPr>
    </a:lvl7pPr>
    <a:lvl8pPr indent="1600200" defTabSz="584200" latinLnBrk="0">
      <a:defRPr sz="2200">
        <a:latin typeface="Lucida Grande"/>
        <a:ea typeface="Lucida Grande"/>
        <a:cs typeface="Lucida Grande"/>
        <a:sym typeface="Lucida Grande"/>
      </a:defRPr>
    </a:lvl8pPr>
    <a:lvl9pPr indent="1828800" defTabSz="584200" latinLnBrk="0">
      <a:defRPr sz="2200">
        <a:latin typeface="Lucida Grande"/>
        <a:ea typeface="Lucida Grande"/>
        <a:cs typeface="Lucida Grande"/>
        <a:sym typeface="Lucida Grande"/>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4.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5.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6.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7.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8.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9.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10.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11.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12.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13.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_rels/notesSlide14.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Relationships>

</file>

<file path=ppt/notesSlides/_rels/notesSlide15.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Relationships>

</file>

<file path=ppt/notesSlides/_rels/notesSlide16.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s>

</file>

<file path=ppt/notesSlides/_rels/notesSlide17.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_rels/notesSlide18.xml.rels><?xml version="1.0" encoding="UTF-8"?>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Relationship Id="rId3" Type="http://schemas.openxmlformats.org/officeDocument/2006/relationships/hyperlink" Target="https://en.wikipedia.org/wiki/ELIZA" TargetMode="External"/></Relationships>

</file>

<file path=ppt/notesSlides/_rels/notesSlide19.xml.rels><?xml version="1.0" encoding="UTF-8"?>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Relationships>

</file>

<file path=ppt/notesSlides/_rels/notesSlide20.xml.rels><?xml version="1.0" encoding="UTF-8"?>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Relationships>

</file>

<file path=ppt/notesSlides/_rels/notesSlide21.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Relationships>

</file>

<file path=ppt/notesSlides/_rels/notesSlide22.xml.rels><?xml version="1.0" encoding="UTF-8"?>
<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Relationships>

</file>

<file path=ppt/notesSlides/_rels/notesSlide23.xml.rels><?xml version="1.0" encoding="UTF-8"?>
<Relationships xmlns="http://schemas.openxmlformats.org/package/2006/relationships"><Relationship Id="rId1" Type="http://schemas.openxmlformats.org/officeDocument/2006/relationships/slide" Target="../slides/slide26.xml"/><Relationship Id="rId2" Type="http://schemas.openxmlformats.org/officeDocument/2006/relationships/notesMaster" Target="../notesMasters/notesMaster1.xml"/></Relationships>

</file>

<file path=ppt/notesSlides/_rels/notesSlide24.xml.rels><?xml version="1.0" encoding="UTF-8"?>
<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Relationships>

</file>

<file path=ppt/notesSlides/_rels/notesSlide25.xml.rels><?xml version="1.0" encoding="UTF-8"?>
<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Relationships>

</file>

<file path=ppt/notesSlides/_rels/notesSlide26.xml.rels><?xml version="1.0" encoding="UTF-8"?>
<Relationships xmlns="http://schemas.openxmlformats.org/package/2006/relationships"><Relationship Id="rId1" Type="http://schemas.openxmlformats.org/officeDocument/2006/relationships/slide" Target="../slides/slide29.xml"/><Relationship Id="rId2" Type="http://schemas.openxmlformats.org/officeDocument/2006/relationships/notesMaster" Target="../notesMasters/notesMaster1.xml"/></Relationships>

</file>

<file path=ppt/notesSlides/_rels/notesSlide27.xml.rels><?xml version="1.0" encoding="UTF-8"?>
<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Relationships>

</file>

<file path=ppt/notesSlides/_rels/notesSlide28.xml.rels><?xml version="1.0" encoding="UTF-8"?>
<Relationships xmlns="http://schemas.openxmlformats.org/package/2006/relationships"><Relationship Id="rId1" Type="http://schemas.openxmlformats.org/officeDocument/2006/relationships/slide" Target="../slides/slide32.xml"/><Relationship Id="rId2" Type="http://schemas.openxmlformats.org/officeDocument/2006/relationships/notesMaster" Target="../notesMasters/notesMaster1.xml"/></Relationships>

</file>

<file path=ppt/notesSlides/_rels/notesSlide29.xml.rels><?xml version="1.0" encoding="UTF-8"?>
<Relationships xmlns="http://schemas.openxmlformats.org/package/2006/relationships"><Relationship Id="rId1" Type="http://schemas.openxmlformats.org/officeDocument/2006/relationships/slide" Target="../slides/slide33.xml"/><Relationship Id="rId2" Type="http://schemas.openxmlformats.org/officeDocument/2006/relationships/notesMaster" Target="../notesMasters/notesMaster1.xml"/></Relationships>

</file>

<file path=ppt/notesSlides/_rels/notesSlide30.xml.rels><?xml version="1.0" encoding="UTF-8"?>
<Relationships xmlns="http://schemas.openxmlformats.org/package/2006/relationships"><Relationship Id="rId1" Type="http://schemas.openxmlformats.org/officeDocument/2006/relationships/slide" Target="../slides/slide34.xml"/><Relationship Id="rId2" Type="http://schemas.openxmlformats.org/officeDocument/2006/relationships/notesMaster" Target="../notesMasters/notesMaster1.xml"/></Relationships>

</file>

<file path=ppt/notesSlides/_rels/notesSlide31.xml.rels><?xml version="1.0" encoding="UTF-8"?>
<Relationships xmlns="http://schemas.openxmlformats.org/package/2006/relationships"><Relationship Id="rId1" Type="http://schemas.openxmlformats.org/officeDocument/2006/relationships/slide" Target="../slides/slide35.xml"/><Relationship Id="rId2" Type="http://schemas.openxmlformats.org/officeDocument/2006/relationships/notesMaster" Target="../notesMasters/notesMaster1.xml"/></Relationships>

</file>

<file path=ppt/notesSlides/_rels/notesSlide32.xml.rels><?xml version="1.0" encoding="UTF-8"?>
<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Relationships>

</file>

<file path=ppt/notesSlides/_rels/notesSlide33.xml.rels><?xml version="1.0" encoding="UTF-8"?>
<Relationships xmlns="http://schemas.openxmlformats.org/package/2006/relationships"><Relationship Id="rId1" Type="http://schemas.openxmlformats.org/officeDocument/2006/relationships/slide" Target="../slides/slide37.xml"/><Relationship Id="rId2" Type="http://schemas.openxmlformats.org/officeDocument/2006/relationships/notesMaster" Target="../notesMasters/notesMaster1.xml"/></Relationships>

</file>

<file path=ppt/notesSlides/_rels/notesSlide34.xml.rels><?xml version="1.0" encoding="UTF-8"?>
<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Relationships>

</file>

<file path=ppt/notesSlides/_rels/notesSlide35.xml.rels><?xml version="1.0" encoding="UTF-8"?>
<Relationships xmlns="http://schemas.openxmlformats.org/package/2006/relationships"><Relationship Id="rId1" Type="http://schemas.openxmlformats.org/officeDocument/2006/relationships/slide" Target="../slides/slide39.xml"/><Relationship Id="rId2" Type="http://schemas.openxmlformats.org/officeDocument/2006/relationships/notesMaster" Target="../notesMasters/notesMaster1.xml"/><Relationship Id="rId3" Type="http://schemas.openxmlformats.org/officeDocument/2006/relationships/hyperlink" Target="https://github.com/ggml-org/llama.cpp" TargetMode="External"/></Relationships>

</file>

<file path=ppt/notesSlides/_rels/notesSlide36.xml.rels><?xml version="1.0" encoding="UTF-8"?>
<Relationships xmlns="http://schemas.openxmlformats.org/package/2006/relationships"><Relationship Id="rId1" Type="http://schemas.openxmlformats.org/officeDocument/2006/relationships/slide" Target="../slides/slide40.xml"/><Relationship Id="rId2" Type="http://schemas.openxmlformats.org/officeDocument/2006/relationships/notesMaster" Target="../notesMasters/notesMaster1.xml"/></Relationships>

</file>

<file path=ppt/notesSlides/_rels/notesSlide37.xml.rels><?xml version="1.0" encoding="UTF-8"?>
<Relationships xmlns="http://schemas.openxmlformats.org/package/2006/relationships"><Relationship Id="rId1" Type="http://schemas.openxmlformats.org/officeDocument/2006/relationships/slide" Target="../slides/slide41.xml"/><Relationship Id="rId2" Type="http://schemas.openxmlformats.org/officeDocument/2006/relationships/notesMaster" Target="../notesMasters/notesMaster1.xml"/><Relationship Id="rId3" Type="http://schemas.openxmlformats.org/officeDocument/2006/relationships/hyperlink" Target="https://chatgpt.com/" TargetMode="External"/><Relationship Id="rId4" Type="http://schemas.openxmlformats.org/officeDocument/2006/relationships/hyperlink" Target="https://claude.ai" TargetMode="External"/><Relationship Id="rId5" Type="http://schemas.openxmlformats.org/officeDocument/2006/relationships/hyperlink" Target="https://www.google.com" TargetMode="External"/><Relationship Id="rId6" Type="http://schemas.openxmlformats.org/officeDocument/2006/relationships/hyperlink" Target="https://www.perplexity.ai/" TargetMode="External"/><Relationship Id="rId7" Type="http://schemas.openxmlformats.org/officeDocument/2006/relationships/hyperlink" Target="https://www.litellm.ai/" TargetMode="External"/><Relationship Id="rId8" Type="http://schemas.openxmlformats.org/officeDocument/2006/relationships/hyperlink" Target="https://openwebui.com/" TargetMode="External"/></Relationships>

</file>

<file path=ppt/notesSlides/_rels/notesSlide38.xml.rels><?xml version="1.0" encoding="UTF-8"?>
<Relationships xmlns="http://schemas.openxmlformats.org/package/2006/relationships"><Relationship Id="rId1" Type="http://schemas.openxmlformats.org/officeDocument/2006/relationships/slide" Target="../slides/slide42.xml"/><Relationship Id="rId2" Type="http://schemas.openxmlformats.org/officeDocument/2006/relationships/notesMaster" Target="../notesMasters/notesMaster1.xml"/><Relationship Id="rId3" Type="http://schemas.openxmlformats.org/officeDocument/2006/relationships/hyperlink" Target="https://cursor.com/" TargetMode="External"/><Relationship Id="rId4" Type="http://schemas.openxmlformats.org/officeDocument/2006/relationships/hyperlink" Target="https://cline.bot/" TargetMode="External"/><Relationship Id="rId5" Type="http://schemas.openxmlformats.org/officeDocument/2006/relationships/hyperlink" Target="https://github.com/features/ai/github-app" TargetMode="External"/><Relationship Id="rId6" Type="http://schemas.openxmlformats.org/officeDocument/2006/relationships/hyperlink" Target="https://code.visualstudio.com/" TargetMode="External"/><Relationship Id="rId7" Type="http://schemas.openxmlformats.org/officeDocument/2006/relationships/hyperlink" Target="https://continue.dev/" TargetMode="External"/><Relationship Id="rId8" Type="http://schemas.openxmlformats.org/officeDocument/2006/relationships/hyperlink" Target="https://zed.dev/" TargetMode="External"/></Relationships>

</file>

<file path=ppt/notesSlides/_rels/notesSlide39.xml.rels><?xml version="1.0" encoding="UTF-8"?>
<Relationships xmlns="http://schemas.openxmlformats.org/package/2006/relationships"><Relationship Id="rId1" Type="http://schemas.openxmlformats.org/officeDocument/2006/relationships/slide" Target="../slides/slide43.xml"/><Relationship Id="rId2" Type="http://schemas.openxmlformats.org/officeDocument/2006/relationships/notesMaster" Target="../notesMasters/notesMaster1.xml"/><Relationship Id="rId3" Type="http://schemas.openxmlformats.org/officeDocument/2006/relationships/hyperlink" Target="https://claude.ai" TargetMode="External"/><Relationship Id="rId4" Type="http://schemas.openxmlformats.org/officeDocument/2006/relationships/hyperlink" Target="https://ollama.com/" TargetMode="External"/><Relationship Id="rId5" Type="http://schemas.openxmlformats.org/officeDocument/2006/relationships/hyperlink" Target="https://opencode.ai/" TargetMode="External"/><Relationship Id="rId6" Type="http://schemas.openxmlformats.org/officeDocument/2006/relationships/hyperlink" Target="https://github.com/charmbracelet/crush" TargetMode="External"/><Relationship Id="rId7" Type="http://schemas.openxmlformats.org/officeDocument/2006/relationships/hyperlink" Target="https://chatgpt.com/download/" TargetMode="External"/><Relationship Id="rId8" Type="http://schemas.openxmlformats.org/officeDocument/2006/relationships/hyperlink" Target="https://antigravity.google/" TargetMode="External"/><Relationship Id="rId9" Type="http://schemas.openxmlformats.org/officeDocument/2006/relationships/hyperlink" Target="https://goose-docs.ai/" TargetMode="External"/><Relationship Id="rId10" Type="http://schemas.openxmlformats.org/officeDocument/2006/relationships/hyperlink" Target="https://unsloth.ai/" TargetMode="External"/><Relationship Id="rId11" Type="http://schemas.openxmlformats.org/officeDocument/2006/relationships/hyperlink" Target="https://lmstudio.ai/" TargetMode="External"/><Relationship Id="rId12" Type="http://schemas.openxmlformats.org/officeDocument/2006/relationships/hyperlink" Target="https://anythingllm.com/" TargetMode="External"/><Relationship Id="rId13" Type="http://schemas.openxmlformats.org/officeDocument/2006/relationships/hyperlink" Target="https://llama.app/" TargetMode="External"/></Relationships>

</file>

<file path=ppt/notesSlides/_rels/notesSlide40.xml.rels><?xml version="1.0" encoding="UTF-8"?>
<Relationships xmlns="http://schemas.openxmlformats.org/package/2006/relationships"><Relationship Id="rId1" Type="http://schemas.openxmlformats.org/officeDocument/2006/relationships/slide" Target="../slides/slide44.xml"/><Relationship Id="rId2" Type="http://schemas.openxmlformats.org/officeDocument/2006/relationships/notesMaster" Target="../notesMasters/notesMaster1.xml"/><Relationship Id="rId3" Type="http://schemas.openxmlformats.org/officeDocument/2006/relationships/hyperlink" Target="https://openclaw.ai/" TargetMode="External"/><Relationship Id="rId4" Type="http://schemas.openxmlformats.org/officeDocument/2006/relationships/hyperlink" Target="https://nanobot.wiki/" TargetMode="External"/><Relationship Id="rId5" Type="http://schemas.openxmlformats.org/officeDocument/2006/relationships/hyperlink" Target="https://picoclaw.io/" TargetMode="External"/><Relationship Id="rId6" Type="http://schemas.openxmlformats.org/officeDocument/2006/relationships/hyperlink" Target="http://www.apple.com" TargetMode="External"/><Relationship Id="rId7" Type="http://schemas.openxmlformats.org/officeDocument/2006/relationships/hyperlink" Target="https://microclaw.org/" TargetMode="External"/><Relationship Id="rId8" Type="http://schemas.openxmlformats.org/officeDocument/2006/relationships/hyperlink" Target="https://www.zeroclaw.com/" TargetMode="External"/><Relationship Id="rId9" Type="http://schemas.openxmlformats.org/officeDocument/2006/relationships/hyperlink" Target="https://pi.dev/" TargetMode="External"/><Relationship Id="rId10" Type="http://schemas.openxmlformats.org/officeDocument/2006/relationships/hyperlink" Target="https://hermes-agent.nousresearch.com/" TargetMode="External"/></Relationships>

</file>

<file path=ppt/notesSlides/_rels/notesSlide41.xml.rels><?xml version="1.0" encoding="UTF-8"?>
<Relationships xmlns="http://schemas.openxmlformats.org/package/2006/relationships"><Relationship Id="rId1" Type="http://schemas.openxmlformats.org/officeDocument/2006/relationships/slide" Target="../slides/slide45.xml"/><Relationship Id="rId2" Type="http://schemas.openxmlformats.org/officeDocument/2006/relationships/notesMaster" Target="../notesMasters/notesMaster1.xml"/></Relationships>

</file>

<file path=ppt/notesSlides/_rels/notesSlide42.xml.rels><?xml version="1.0" encoding="UTF-8"?>
<Relationships xmlns="http://schemas.openxmlformats.org/package/2006/relationships"><Relationship Id="rId1" Type="http://schemas.openxmlformats.org/officeDocument/2006/relationships/slide" Target="../slides/slide46.xml"/><Relationship Id="rId2" Type="http://schemas.openxmlformats.org/officeDocument/2006/relationships/notesMaster" Target="../notesMasters/notesMaster1.xml"/></Relationships>

</file>

<file path=ppt/notesSlides/_rels/notesSlide43.xml.rels><?xml version="1.0" encoding="UTF-8"?>
<Relationships xmlns="http://schemas.openxmlformats.org/package/2006/relationships"><Relationship Id="rId1" Type="http://schemas.openxmlformats.org/officeDocument/2006/relationships/slide" Target="../slides/slide47.xml"/><Relationship Id="rId2" Type="http://schemas.openxmlformats.org/officeDocument/2006/relationships/notesMaster" Target="../notesMasters/notesMaster1.xml"/></Relationships>

</file>

<file path=ppt/notesSlides/_rels/notesSlide44.xml.rels><?xml version="1.0" encoding="UTF-8"?>
<Relationships xmlns="http://schemas.openxmlformats.org/package/2006/relationships"><Relationship Id="rId1" Type="http://schemas.openxmlformats.org/officeDocument/2006/relationships/slide" Target="../slides/slide48.xml"/><Relationship Id="rId2" Type="http://schemas.openxmlformats.org/officeDocument/2006/relationships/notesMaster" Target="../notesMasters/notesMaster1.xml"/></Relationships>

</file>

<file path=ppt/notesSlides/_rels/notesSlide45.xml.rels><?xml version="1.0" encoding="UTF-8"?>
<Relationships xmlns="http://schemas.openxmlformats.org/package/2006/relationships"><Relationship Id="rId1" Type="http://schemas.openxmlformats.org/officeDocument/2006/relationships/slide" Target="../slides/slide49.xml"/><Relationship Id="rId2" Type="http://schemas.openxmlformats.org/officeDocument/2006/relationships/notesMaster" Target="../notesMasters/notesMaster1.xml"/></Relationships>

</file>

<file path=ppt/notesSlides/_rels/notesSlide46.xml.rels><?xml version="1.0" encoding="UTF-8"?>
<Relationships xmlns="http://schemas.openxmlformats.org/package/2006/relationships"><Relationship Id="rId1" Type="http://schemas.openxmlformats.org/officeDocument/2006/relationships/slide" Target="../slides/slide50.xml"/><Relationship Id="rId2" Type="http://schemas.openxmlformats.org/officeDocument/2006/relationships/notesMaster" Target="../notesMasters/notesMaster1.xml"/></Relationships>

</file>

<file path=ppt/notesSlides/_rels/notesSlide47.xml.rels><?xml version="1.0" encoding="UTF-8"?>
<Relationships xmlns="http://schemas.openxmlformats.org/package/2006/relationships"><Relationship Id="rId1" Type="http://schemas.openxmlformats.org/officeDocument/2006/relationships/slide" Target="../slides/slide51.xml"/><Relationship Id="rId2" Type="http://schemas.openxmlformats.org/officeDocument/2006/relationships/notesMaster" Target="../notesMasters/notesMaster1.xml"/></Relationships>

</file>

<file path=ppt/notesSlides/_rels/notesSlide48.xml.rels><?xml version="1.0" encoding="UTF-8"?>
<Relationships xmlns="http://schemas.openxmlformats.org/package/2006/relationships"><Relationship Id="rId1" Type="http://schemas.openxmlformats.org/officeDocument/2006/relationships/slide" Target="../slides/slide52.xml"/><Relationship Id="rId2" Type="http://schemas.openxmlformats.org/officeDocument/2006/relationships/notesMaster" Target="../notesMasters/notesMaster1.xml"/><Relationship Id="rId3" Type="http://schemas.openxmlformats.org/officeDocument/2006/relationships/hyperlink" Target="https://developers.openai.com/api/reference/overview" TargetMode="External"/><Relationship Id="rId4" Type="http://schemas.openxmlformats.org/officeDocument/2006/relationships/hyperlink" Target="https://platform.claude.com/docs/en/cli-sdks-libraries/libraries/openai-sdk" TargetMode="External"/></Relationships>

</file>

<file path=ppt/notesSlides/_rels/notesSlide49.xml.rels><?xml version="1.0" encoding="UTF-8"?>
<Relationships xmlns="http://schemas.openxmlformats.org/package/2006/relationships"><Relationship Id="rId1" Type="http://schemas.openxmlformats.org/officeDocument/2006/relationships/slide" Target="../slides/slide53.xml"/><Relationship Id="rId2" Type="http://schemas.openxmlformats.org/officeDocument/2006/relationships/notesMaster" Target="../notesMasters/notesMaster1.xml"/><Relationship Id="rId3" Type="http://schemas.openxmlformats.org/officeDocument/2006/relationships/hyperlink" Target="https://openrouter.ai/" TargetMode="External"/><Relationship Id="rId4" Type="http://schemas.openxmlformats.org/officeDocument/2006/relationships/hyperlink" Target="https://www.litellm.ai/" TargetMode="External"/><Relationship Id="rId5" Type="http://schemas.openxmlformats.org/officeDocument/2006/relationships/hyperlink" Target="https://gomodel.enterpilot.io/" TargetMode="External"/></Relationships>

</file>

<file path=ppt/notesSlides/_rels/notesSlide50.xml.rels><?xml version="1.0" encoding="UTF-8"?>
<Relationships xmlns="http://schemas.openxmlformats.org/package/2006/relationships"><Relationship Id="rId1" Type="http://schemas.openxmlformats.org/officeDocument/2006/relationships/slide" Target="../slides/slide54.xml"/><Relationship Id="rId2" Type="http://schemas.openxmlformats.org/officeDocument/2006/relationships/notesMaster" Target="../notesMasters/notesMaster1.xml"/></Relationships>

</file>

<file path=ppt/notesSlides/_rels/notesSlide51.xml.rels><?xml version="1.0" encoding="UTF-8"?>
<Relationships xmlns="http://schemas.openxmlformats.org/package/2006/relationships"><Relationship Id="rId1" Type="http://schemas.openxmlformats.org/officeDocument/2006/relationships/slide" Target="../slides/slide55.xml"/><Relationship Id="rId2" Type="http://schemas.openxmlformats.org/officeDocument/2006/relationships/notesMaster" Target="../notesMasters/notesMaster1.xml"/></Relationships>

</file>

<file path=ppt/notesSlides/_rels/notesSlide52.xml.rels><?xml version="1.0" encoding="UTF-8"?>
<Relationships xmlns="http://schemas.openxmlformats.org/package/2006/relationships"><Relationship Id="rId1" Type="http://schemas.openxmlformats.org/officeDocument/2006/relationships/slide" Target="../slides/slide56.xml"/><Relationship Id="rId2" Type="http://schemas.openxmlformats.org/officeDocument/2006/relationships/notesMaster" Target="../notesMasters/notesMaster1.xml"/></Relationships>

</file>

<file path=ppt/notesSlides/_rels/notesSlide53.xml.rels><?xml version="1.0" encoding="UTF-8"?>
<Relationships xmlns="http://schemas.openxmlformats.org/package/2006/relationships"><Relationship Id="rId1" Type="http://schemas.openxmlformats.org/officeDocument/2006/relationships/slide" Target="../slides/slide57.xml"/><Relationship Id="rId2" Type="http://schemas.openxmlformats.org/officeDocument/2006/relationships/notesMaster" Target="../notesMasters/notesMaster1.xml"/></Relationships>

</file>

<file path=ppt/notesSlides/_rels/notesSlide54.xml.rels><?xml version="1.0" encoding="UTF-8"?>
<Relationships xmlns="http://schemas.openxmlformats.org/package/2006/relationships"><Relationship Id="rId1" Type="http://schemas.openxmlformats.org/officeDocument/2006/relationships/slide" Target="../slides/slide59.xml"/><Relationship Id="rId2" Type="http://schemas.openxmlformats.org/officeDocument/2006/relationships/notesMaster" Target="../notesMasters/notesMaster1.xml"/></Relationships>

</file>

<file path=ppt/notesSlides/_rels/notesSlide55.xml.rels><?xml version="1.0" encoding="UTF-8"?>
<Relationships xmlns="http://schemas.openxmlformats.org/package/2006/relationships"><Relationship Id="rId1" Type="http://schemas.openxmlformats.org/officeDocument/2006/relationships/slide" Target="../slides/slide60.xml"/><Relationship Id="rId2" Type="http://schemas.openxmlformats.org/officeDocument/2006/relationships/notesMaster" Target="../notesMasters/notesMaster1.xml"/></Relationships>

</file>

<file path=ppt/notesSlides/_rels/notesSlide56.xml.rels><?xml version="1.0" encoding="UTF-8"?>
<Relationships xmlns="http://schemas.openxmlformats.org/package/2006/relationships"><Relationship Id="rId1" Type="http://schemas.openxmlformats.org/officeDocument/2006/relationships/slide" Target="../slides/slide61.xml"/><Relationship Id="rId2" Type="http://schemas.openxmlformats.org/officeDocument/2006/relationships/notesMaster" Target="../notesMasters/notesMaster1.xml"/></Relationships>

</file>

<file path=ppt/notesSlides/_rels/notesSlide57.xml.rels><?xml version="1.0" encoding="UTF-8"?>
<Relationships xmlns="http://schemas.openxmlformats.org/package/2006/relationships"><Relationship Id="rId1" Type="http://schemas.openxmlformats.org/officeDocument/2006/relationships/slide" Target="../slides/slide62.xml"/><Relationship Id="rId2" Type="http://schemas.openxmlformats.org/officeDocument/2006/relationships/notesMaster" Target="../notesMasters/notesMaster1.xml"/></Relationships>

</file>

<file path=ppt/notesSlides/_rels/notesSlide58.xml.rels><?xml version="1.0" encoding="UTF-8"?>
<Relationships xmlns="http://schemas.openxmlformats.org/package/2006/relationships"><Relationship Id="rId1" Type="http://schemas.openxmlformats.org/officeDocument/2006/relationships/slide" Target="../slides/slide63.xml"/><Relationship Id="rId2" Type="http://schemas.openxmlformats.org/officeDocument/2006/relationships/notesMaster" Target="../notesMasters/notesMaster1.xml"/></Relationships>

</file>

<file path=ppt/notesSlides/_rels/notesSlide59.xml.rels><?xml version="1.0" encoding="UTF-8"?>
<Relationships xmlns="http://schemas.openxmlformats.org/package/2006/relationships"><Relationship Id="rId1" Type="http://schemas.openxmlformats.org/officeDocument/2006/relationships/slide" Target="../slides/slide64.xml"/><Relationship Id="rId2" Type="http://schemas.openxmlformats.org/officeDocument/2006/relationships/notesMaster" Target="../notesMasters/notesMaster1.xml"/></Relationships>

</file>

<file path=ppt/notesSlides/_rels/notesSlide60.xml.rels><?xml version="1.0" encoding="UTF-8"?>
<Relationships xmlns="http://schemas.openxmlformats.org/package/2006/relationships"><Relationship Id="rId1" Type="http://schemas.openxmlformats.org/officeDocument/2006/relationships/slide" Target="../slides/slide65.xml"/><Relationship Id="rId2" Type="http://schemas.openxmlformats.org/officeDocument/2006/relationships/notesMaster" Target="../notesMasters/notesMaster1.xml"/></Relationships>

</file>

<file path=ppt/notesSlides/_rels/notesSlide61.xml.rels><?xml version="1.0" encoding="UTF-8"?>
<Relationships xmlns="http://schemas.openxmlformats.org/package/2006/relationships"><Relationship Id="rId1" Type="http://schemas.openxmlformats.org/officeDocument/2006/relationships/slide" Target="../slides/slide66.xml"/><Relationship Id="rId2" Type="http://schemas.openxmlformats.org/officeDocument/2006/relationships/notesMaster" Target="../notesMasters/notesMaster1.xml"/></Relationships>

</file>

<file path=ppt/notesSlides/_rels/notesSlide62.xml.rels><?xml version="1.0" encoding="UTF-8"?>
<Relationships xmlns="http://schemas.openxmlformats.org/package/2006/relationships"><Relationship Id="rId1" Type="http://schemas.openxmlformats.org/officeDocument/2006/relationships/slide" Target="../slides/slide67.xml"/><Relationship Id="rId2" Type="http://schemas.openxmlformats.org/officeDocument/2006/relationships/notesMaster" Target="../notesMasters/notesMaster1.xml"/></Relationships>

</file>

<file path=ppt/notesSlides/_rels/notesSlide63.xml.rels><?xml version="1.0" encoding="UTF-8"?>
<Relationships xmlns="http://schemas.openxmlformats.org/package/2006/relationships"><Relationship Id="rId1" Type="http://schemas.openxmlformats.org/officeDocument/2006/relationships/slide" Target="../slides/slide68.xml"/><Relationship Id="rId2" Type="http://schemas.openxmlformats.org/officeDocument/2006/relationships/notesMaster" Target="../notesMasters/notesMaster1.xml"/></Relationships>

</file>

<file path=ppt/notesSlides/_rels/notesSlide64.xml.rels><?xml version="1.0" encoding="UTF-8"?>
<Relationships xmlns="http://schemas.openxmlformats.org/package/2006/relationships"><Relationship Id="rId1" Type="http://schemas.openxmlformats.org/officeDocument/2006/relationships/slide" Target="../slides/slide69.xml"/><Relationship Id="rId2" Type="http://schemas.openxmlformats.org/officeDocument/2006/relationships/notesMaster" Target="../notesMasters/notesMaster1.xml"/></Relationships>

</file>

<file path=ppt/notesSlides/_rels/notesSlide65.xml.rels><?xml version="1.0" encoding="UTF-8"?>
<Relationships xmlns="http://schemas.openxmlformats.org/package/2006/relationships"><Relationship Id="rId1" Type="http://schemas.openxmlformats.org/officeDocument/2006/relationships/slide" Target="../slides/slide70.xml"/><Relationship Id="rId2" Type="http://schemas.openxmlformats.org/officeDocument/2006/relationships/notesMaster" Target="../notesMasters/notesMaster1.xml"/></Relationships>

</file>

<file path=ppt/notesSlides/_rels/notesSlide66.xml.rels><?xml version="1.0" encoding="UTF-8"?>
<Relationships xmlns="http://schemas.openxmlformats.org/package/2006/relationships"><Relationship Id="rId1" Type="http://schemas.openxmlformats.org/officeDocument/2006/relationships/slide" Target="../slides/slide71.xml"/><Relationship Id="rId2" Type="http://schemas.openxmlformats.org/officeDocument/2006/relationships/notesMaster" Target="../notesMasters/notesMaster1.xml"/></Relationships>

</file>

<file path=ppt/notesSlides/_rels/notesSlide67.xml.rels><?xml version="1.0" encoding="UTF-8"?>
<Relationships xmlns="http://schemas.openxmlformats.org/package/2006/relationships"><Relationship Id="rId1" Type="http://schemas.openxmlformats.org/officeDocument/2006/relationships/slide" Target="../slides/slide72.xml"/><Relationship Id="rId2" Type="http://schemas.openxmlformats.org/officeDocument/2006/relationships/notesMaster" Target="../notesMasters/notesMaster1.xml"/></Relationships>

</file>

<file path=ppt/notesSlides/_rels/notesSlide68.xml.rels><?xml version="1.0" encoding="UTF-8"?>
<Relationships xmlns="http://schemas.openxmlformats.org/package/2006/relationships"><Relationship Id="rId1" Type="http://schemas.openxmlformats.org/officeDocument/2006/relationships/slide" Target="../slides/slide73.xml"/><Relationship Id="rId2" Type="http://schemas.openxmlformats.org/officeDocument/2006/relationships/notesMaster" Target="../notesMasters/notesMaster1.xml"/></Relationships>

</file>

<file path=ppt/notesSlides/_rels/notesSlide69.xml.rels><?xml version="1.0" encoding="UTF-8"?>
<Relationships xmlns="http://schemas.openxmlformats.org/package/2006/relationships"><Relationship Id="rId1" Type="http://schemas.openxmlformats.org/officeDocument/2006/relationships/slide" Target="../slides/slide74.xml"/><Relationship Id="rId2" Type="http://schemas.openxmlformats.org/officeDocument/2006/relationships/notesMaster" Target="../notesMasters/notesMaster1.xml"/></Relationships>

</file>

<file path=ppt/notesSlides/_rels/notesSlide70.xml.rels><?xml version="1.0" encoding="UTF-8"?>
<Relationships xmlns="http://schemas.openxmlformats.org/package/2006/relationships"><Relationship Id="rId1" Type="http://schemas.openxmlformats.org/officeDocument/2006/relationships/slide" Target="../slides/slide76.xml"/><Relationship Id="rId2" Type="http://schemas.openxmlformats.org/officeDocument/2006/relationships/notesMaster" Target="../notesMasters/notesMaster1.xml"/></Relationships>

</file>

<file path=ppt/notesSlides/_rels/notesSlide71.xml.rels><?xml version="1.0" encoding="UTF-8"?>
<Relationships xmlns="http://schemas.openxmlformats.org/package/2006/relationships"><Relationship Id="rId1" Type="http://schemas.openxmlformats.org/officeDocument/2006/relationships/slide" Target="../slides/slide77.xml"/><Relationship Id="rId2" Type="http://schemas.openxmlformats.org/officeDocument/2006/relationships/notesMaster" Target="../notesMasters/notesMaster1.xml"/></Relationships>

</file>

<file path=ppt/notesSlides/_rels/notesSlide72.xml.rels><?xml version="1.0" encoding="UTF-8"?>
<Relationships xmlns="http://schemas.openxmlformats.org/package/2006/relationships"><Relationship Id="rId1" Type="http://schemas.openxmlformats.org/officeDocument/2006/relationships/slide" Target="../slides/slide78.xml"/><Relationship Id="rId2" Type="http://schemas.openxmlformats.org/officeDocument/2006/relationships/notesMaster" Target="../notesMasters/notesMaster1.xml"/></Relationships>

</file>

<file path=ppt/notesSlides/_rels/notesSlide73.xml.rels><?xml version="1.0" encoding="UTF-8"?>
<Relationships xmlns="http://schemas.openxmlformats.org/package/2006/relationships"><Relationship Id="rId1" Type="http://schemas.openxmlformats.org/officeDocument/2006/relationships/slide" Target="../slides/slide79.xml"/><Relationship Id="rId2" Type="http://schemas.openxmlformats.org/officeDocument/2006/relationships/notesMaster" Target="../notesMasters/notesMaster1.xml"/></Relationships>

</file>

<file path=ppt/notesSlides/_rels/notesSlide74.xml.rels><?xml version="1.0" encoding="UTF-8"?>
<Relationships xmlns="http://schemas.openxmlformats.org/package/2006/relationships"><Relationship Id="rId1" Type="http://schemas.openxmlformats.org/officeDocument/2006/relationships/slide" Target="../slides/slide80.xml"/><Relationship Id="rId2" Type="http://schemas.openxmlformats.org/officeDocument/2006/relationships/notesMaster" Target="../notesMasters/notesMaster1.xml"/></Relationships>

</file>

<file path=ppt/notesSlides/_rels/notesSlide75.xml.rels><?xml version="1.0" encoding="UTF-8"?>
<Relationships xmlns="http://schemas.openxmlformats.org/package/2006/relationships"><Relationship Id="rId1" Type="http://schemas.openxmlformats.org/officeDocument/2006/relationships/slide" Target="../slides/slide81.xml"/><Relationship Id="rId2" Type="http://schemas.openxmlformats.org/officeDocument/2006/relationships/notesMaster" Target="../notesMasters/notesMaster1.xml"/></Relationships>

</file>

<file path=ppt/notesSlides/_rels/notesSlide76.xml.rels><?xml version="1.0" encoding="UTF-8"?>
<Relationships xmlns="http://schemas.openxmlformats.org/package/2006/relationships"><Relationship Id="rId1" Type="http://schemas.openxmlformats.org/officeDocument/2006/relationships/slide" Target="../slides/slide83.xml"/><Relationship Id="rId2" Type="http://schemas.openxmlformats.org/officeDocument/2006/relationships/notesMaster" Target="../notesMasters/notesMaster1.xml"/></Relationships>

</file>

<file path=ppt/notesSlides/_rels/notesSlide77.xml.rels><?xml version="1.0" encoding="UTF-8"?>
<Relationships xmlns="http://schemas.openxmlformats.org/package/2006/relationships"><Relationship Id="rId1" Type="http://schemas.openxmlformats.org/officeDocument/2006/relationships/slide" Target="../slides/slide84.xml"/><Relationship Id="rId2" Type="http://schemas.openxmlformats.org/officeDocument/2006/relationships/notesMaster" Target="../notesMasters/notesMaster1.xml"/></Relationships>

</file>

<file path=ppt/notesSlides/_rels/notesSlide78.xml.rels><?xml version="1.0" encoding="UTF-8"?>
<Relationships xmlns="http://schemas.openxmlformats.org/package/2006/relationships"><Relationship Id="rId1" Type="http://schemas.openxmlformats.org/officeDocument/2006/relationships/slide" Target="../slides/slide85.xml"/><Relationship Id="rId2" Type="http://schemas.openxmlformats.org/officeDocument/2006/relationships/notesMaster" Target="../notesMasters/notesMaster1.xml"/></Relationships>

</file>

<file path=ppt/notesSlides/_rels/notesSlide79.xml.rels><?xml version="1.0" encoding="UTF-8"?>
<Relationships xmlns="http://schemas.openxmlformats.org/package/2006/relationships"><Relationship Id="rId1" Type="http://schemas.openxmlformats.org/officeDocument/2006/relationships/slide" Target="../slides/slide86.xml"/><Relationship Id="rId2" Type="http://schemas.openxmlformats.org/officeDocument/2006/relationships/notesMaster" Target="../notesMasters/notesMaster1.xml"/></Relationships>

</file>

<file path=ppt/notesSlides/_rels/notesSlide80.xml.rels><?xml version="1.0" encoding="UTF-8"?>
<Relationships xmlns="http://schemas.openxmlformats.org/package/2006/relationships"><Relationship Id="rId1" Type="http://schemas.openxmlformats.org/officeDocument/2006/relationships/slide" Target="../slides/slide87.xml"/><Relationship Id="rId2" Type="http://schemas.openxmlformats.org/officeDocument/2006/relationships/notesMaster" Target="../notesMasters/notesMaster1.xml"/><Relationship Id="rId3" Type="http://schemas.openxmlformats.org/officeDocument/2006/relationships/hyperlink" Target="https://github.com/charmbracelet/crush/tree/main/docs/config" TargetMode="External"/></Relationships>

</file>

<file path=ppt/notesSlides/_rels/notesSlide81.xml.rels><?xml version="1.0" encoding="UTF-8"?>
<Relationships xmlns="http://schemas.openxmlformats.org/package/2006/relationships"><Relationship Id="rId1" Type="http://schemas.openxmlformats.org/officeDocument/2006/relationships/slide" Target="../slides/slide88.xml"/><Relationship Id="rId2" Type="http://schemas.openxmlformats.org/officeDocument/2006/relationships/notesMaster" Target="../notesMasters/notesMaster1.xml"/></Relationships>

</file>

<file path=ppt/notesSlides/_rels/notesSlide82.xml.rels><?xml version="1.0" encoding="UTF-8"?>
<Relationships xmlns="http://schemas.openxmlformats.org/package/2006/relationships"><Relationship Id="rId1" Type="http://schemas.openxmlformats.org/officeDocument/2006/relationships/slide" Target="../slides/slide89.xml"/><Relationship Id="rId2" Type="http://schemas.openxmlformats.org/officeDocument/2006/relationships/notesMaster" Target="../notesMasters/notesMaster1.xml"/></Relationships>

</file>

<file path=ppt/notesSlides/_rels/notesSlide83.xml.rels><?xml version="1.0" encoding="UTF-8"?>
<Relationships xmlns="http://schemas.openxmlformats.org/package/2006/relationships"><Relationship Id="rId1" Type="http://schemas.openxmlformats.org/officeDocument/2006/relationships/slide" Target="../slides/slide90.xml"/><Relationship Id="rId2" Type="http://schemas.openxmlformats.org/officeDocument/2006/relationships/notesMaster" Target="../notesMasters/notesMaster1.xml"/></Relationships>

</file>

<file path=ppt/notesSlides/_rels/notesSlide84.xml.rels><?xml version="1.0" encoding="UTF-8"?>
<Relationships xmlns="http://schemas.openxmlformats.org/package/2006/relationships"><Relationship Id="rId1" Type="http://schemas.openxmlformats.org/officeDocument/2006/relationships/slide" Target="../slides/slide91.xml"/><Relationship Id="rId2" Type="http://schemas.openxmlformats.org/officeDocument/2006/relationships/notesMaster" Target="../notesMasters/notesMaster1.xml"/><Relationship Id="rId3" Type="http://schemas.openxmlformats.org/officeDocument/2006/relationships/hyperlink" Target="https://www.cisa.gov/news-events/alerts/2025/09/23/widespread-supply-chain-compromise-impacting-npm-ecosystem" TargetMode="External"/></Relationships>

</file>

<file path=ppt/notesSlides/_rels/notesSlide85.xml.rels><?xml version="1.0" encoding="UTF-8"?>
<Relationships xmlns="http://schemas.openxmlformats.org/package/2006/relationships"><Relationship Id="rId1" Type="http://schemas.openxmlformats.org/officeDocument/2006/relationships/slide" Target="../slides/slide92.xml"/><Relationship Id="rId2" Type="http://schemas.openxmlformats.org/officeDocument/2006/relationships/notesMaster" Target="../notesMasters/notesMaster1.xml"/></Relationships>

</file>

<file path=ppt/notesSlides/_rels/notesSlide86.xml.rels><?xml version="1.0" encoding="UTF-8"?>
<Relationships xmlns="http://schemas.openxmlformats.org/package/2006/relationships"><Relationship Id="rId1" Type="http://schemas.openxmlformats.org/officeDocument/2006/relationships/slide" Target="../slides/slide93.xml"/><Relationship Id="rId2" Type="http://schemas.openxmlformats.org/officeDocument/2006/relationships/notesMaster" Target="../notesMasters/notesMaster1.xml"/></Relationships>

</file>

<file path=ppt/notesSlides/_rels/notesSlide87.xml.rels><?xml version="1.0" encoding="UTF-8"?>
<Relationships xmlns="http://schemas.openxmlformats.org/package/2006/relationships"><Relationship Id="rId1" Type="http://schemas.openxmlformats.org/officeDocument/2006/relationships/slide" Target="../slides/slide94.xml"/><Relationship Id="rId2" Type="http://schemas.openxmlformats.org/officeDocument/2006/relationships/notesMaster" Target="../notesMasters/notesMaster1.xml"/></Relationships>

</file>

<file path=ppt/notesSlides/_rels/notesSlide88.xml.rels><?xml version="1.0" encoding="UTF-8"?>
<Relationships xmlns="http://schemas.openxmlformats.org/package/2006/relationships"><Relationship Id="rId1" Type="http://schemas.openxmlformats.org/officeDocument/2006/relationships/slide" Target="../slides/slide95.xml"/><Relationship Id="rId2" Type="http://schemas.openxmlformats.org/officeDocument/2006/relationships/notesMaster" Target="../notesMasters/notesMaster1.xml"/></Relationships>

</file>

<file path=ppt/notesSlides/_rels/notesSlide89.xml.rels><?xml version="1.0" encoding="UTF-8"?>
<Relationships xmlns="http://schemas.openxmlformats.org/package/2006/relationships"><Relationship Id="rId1" Type="http://schemas.openxmlformats.org/officeDocument/2006/relationships/slide" Target="../slides/slide97.xml"/><Relationship Id="rId2" Type="http://schemas.openxmlformats.org/officeDocument/2006/relationships/notesMaster" Target="../notesMasters/notesMaster1.xml"/></Relationships>

</file>

<file path=ppt/notesSlides/_rels/notesSlide90.xml.rels><?xml version="1.0" encoding="UTF-8"?>
<Relationships xmlns="http://schemas.openxmlformats.org/package/2006/relationships"><Relationship Id="rId1" Type="http://schemas.openxmlformats.org/officeDocument/2006/relationships/slide" Target="../slides/slide98.xml"/><Relationship Id="rId2" Type="http://schemas.openxmlformats.org/officeDocument/2006/relationships/notesMaster" Target="../notesMasters/notesMaster1.xml"/></Relationships>

</file>

<file path=ppt/notesSlides/_rels/notesSlide91.xml.rels><?xml version="1.0" encoding="UTF-8"?>
<Relationships xmlns="http://schemas.openxmlformats.org/package/2006/relationships"><Relationship Id="rId1" Type="http://schemas.openxmlformats.org/officeDocument/2006/relationships/slide" Target="../slides/slide99.xml"/><Relationship Id="rId2" Type="http://schemas.openxmlformats.org/officeDocument/2006/relationships/notesMaster" Target="../notesMasters/notesMaster1.xml"/></Relationships>

</file>

<file path=ppt/notesSlides/_rels/notesSlide92.xml.rels><?xml version="1.0" encoding="UTF-8"?>
<Relationships xmlns="http://schemas.openxmlformats.org/package/2006/relationships"><Relationship Id="rId1" Type="http://schemas.openxmlformats.org/officeDocument/2006/relationships/slide" Target="../slides/slide100.xml"/><Relationship Id="rId2" Type="http://schemas.openxmlformats.org/officeDocument/2006/relationships/notesMaster" Target="../notesMasters/notesMaster1.xml"/></Relationships>

</file>

<file path=ppt/notesSlides/_rels/notesSlide93.xml.rels><?xml version="1.0" encoding="UTF-8"?>
<Relationships xmlns="http://schemas.openxmlformats.org/package/2006/relationships"><Relationship Id="rId1" Type="http://schemas.openxmlformats.org/officeDocument/2006/relationships/slide" Target="../slides/slide101.xml"/><Relationship Id="rId2" Type="http://schemas.openxmlformats.org/officeDocument/2006/relationships/notesMaster" Target="../notesMasters/notesMaster1.xml"/></Relationships>

</file>

<file path=ppt/notesSlides/_rels/notesSlide94.xml.rels><?xml version="1.0" encoding="UTF-8"?>
<Relationships xmlns="http://schemas.openxmlformats.org/package/2006/relationships"><Relationship Id="rId1" Type="http://schemas.openxmlformats.org/officeDocument/2006/relationships/slide" Target="../slides/slide102.xml"/><Relationship Id="rId2" Type="http://schemas.openxmlformats.org/officeDocument/2006/relationships/notesMaster" Target="../notesMasters/notesMaster1.xml"/></Relationships>

</file>

<file path=ppt/notesSlides/_rels/notesSlide95.xml.rels><?xml version="1.0" encoding="UTF-8"?>
<Relationships xmlns="http://schemas.openxmlformats.org/package/2006/relationships"><Relationship Id="rId1" Type="http://schemas.openxmlformats.org/officeDocument/2006/relationships/slide" Target="../slides/slide103.xml"/><Relationship Id="rId2" Type="http://schemas.openxmlformats.org/officeDocument/2006/relationships/notesMaster" Target="../notesMasters/notesMaster1.xml"/></Relationships>

</file>

<file path=ppt/notesSlides/_rels/notesSlide96.xml.rels><?xml version="1.0" encoding="UTF-8"?>
<Relationships xmlns="http://schemas.openxmlformats.org/package/2006/relationships"><Relationship Id="rId1" Type="http://schemas.openxmlformats.org/officeDocument/2006/relationships/slide" Target="../slides/slide104.xml"/><Relationship Id="rId2" Type="http://schemas.openxmlformats.org/officeDocument/2006/relationships/notesMaster" Target="../notesMasters/notesMaster1.xml"/></Relationships>

</file>

<file path=ppt/notesSlides/_rels/notesSlide97.xml.rels><?xml version="1.0" encoding="UTF-8"?>
<Relationships xmlns="http://schemas.openxmlformats.org/package/2006/relationships"><Relationship Id="rId1" Type="http://schemas.openxmlformats.org/officeDocument/2006/relationships/slide" Target="../slides/slide105.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4" name="Shape 174"/>
          <p:cNvSpPr/>
          <p:nvPr>
            <p:ph type="sldImg"/>
          </p:nvPr>
        </p:nvSpPr>
        <p:spPr>
          <a:prstGeom prst="rect">
            <a:avLst/>
          </a:prstGeom>
        </p:spPr>
        <p:txBody>
          <a:bodyPr/>
          <a:lstStyle/>
          <a:p>
            <a:pPr/>
          </a:p>
        </p:txBody>
      </p:sp>
      <p:sp>
        <p:nvSpPr>
          <p:cNvPr id="175" name="Shape 175"/>
          <p:cNvSpPr/>
          <p:nvPr>
            <p:ph type="body" sz="quarter" idx="1"/>
          </p:nvPr>
        </p:nvSpPr>
        <p:spPr>
          <a:prstGeom prst="rect">
            <a:avLst/>
          </a:prstGeom>
        </p:spPr>
        <p:txBody>
          <a:bodyPr/>
          <a:lstStyle/>
          <a:p>
            <a:pPr/>
            <a:r>
              <a:t>For anyone who wants a copy of the slide deck, which contains more information including all the links/etc., you can use the QR code here--which will be shown at the end of the presentation again--or get a copy from the Slack channel.  We will do our best to make sure all resources are available to you.  That said, if you have any questions at all, please do not hesitate to ask us or track us down during the conference.</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4" name="Shape 184"/>
          <p:cNvSpPr/>
          <p:nvPr>
            <p:ph type="sldImg"/>
          </p:nvPr>
        </p:nvSpPr>
        <p:spPr>
          <a:prstGeom prst="rect">
            <a:avLst/>
          </a:prstGeom>
        </p:spPr>
        <p:txBody>
          <a:bodyPr/>
          <a:lstStyle/>
          <a:p>
            <a:pPr/>
          </a:p>
        </p:txBody>
      </p:sp>
      <p:sp>
        <p:nvSpPr>
          <p:cNvPr id="185" name="Shape 185"/>
          <p:cNvSpPr/>
          <p:nvPr>
            <p:ph type="body" sz="quarter" idx="1"/>
          </p:nvPr>
        </p:nvSpPr>
        <p:spPr>
          <a:prstGeom prst="rect">
            <a:avLst/>
          </a:prstGeom>
        </p:spPr>
        <p:txBody>
          <a:bodyPr/>
          <a:lstStyle/>
          <a:p>
            <a:pPr/>
            <a:r>
              <a:t>I have 25 minutes to rip through this, and I see that yet again I am standing between you and lunch.  So strap in.  Here we go…</a:t>
            </a:r>
          </a:p>
          <a:p>
            <a:pPr/>
          </a:p>
          <a:p>
            <a:pPr/>
            <a:r>
              <a:t>Good morning.  My name is…</a:t>
            </a:r>
          </a:p>
          <a:p>
            <a:pPr/>
          </a:p>
          <a:p>
            <a:pPr/>
            <a:r>
              <a:t>—</a:t>
            </a:r>
          </a:p>
          <a:p>
            <a:pPr/>
            <a:r>
              <a:t>FYI:  The term “Faustian Bargain” comes from the German folklore story of Johann Georg Faust, a scholar who becomes unhappy with human limits and trades his soul to an evil spirit (Mephistopheles) for years of worldly power and magic.</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1" name="Shape 191"/>
          <p:cNvSpPr/>
          <p:nvPr>
            <p:ph type="sldImg"/>
          </p:nvPr>
        </p:nvSpPr>
        <p:spPr>
          <a:prstGeom prst="rect">
            <a:avLst/>
          </a:prstGeom>
        </p:spPr>
        <p:txBody>
          <a:bodyPr/>
          <a:lstStyle/>
          <a:p>
            <a:pPr/>
          </a:p>
        </p:txBody>
      </p:sp>
      <p:sp>
        <p:nvSpPr>
          <p:cNvPr id="192" name="Shape 192"/>
          <p:cNvSpPr/>
          <p:nvPr>
            <p:ph type="body" sz="quarter" idx="1"/>
          </p:nvPr>
        </p:nvSpPr>
        <p:spPr>
          <a:prstGeom prst="rect">
            <a:avLst/>
          </a:prstGeom>
        </p:spPr>
        <p:txBody>
          <a:bodyPr/>
          <a:lstStyle/>
          <a:p>
            <a:pPr/>
            <a:r>
              <a:t>When I work on presentations, this is what I picture in my head.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8" name="Shape 198"/>
          <p:cNvSpPr/>
          <p:nvPr>
            <p:ph type="sldImg"/>
          </p:nvPr>
        </p:nvSpPr>
        <p:spPr>
          <a:prstGeom prst="rect">
            <a:avLst/>
          </a:prstGeom>
        </p:spPr>
        <p:txBody>
          <a:bodyPr/>
          <a:lstStyle/>
          <a:p>
            <a:pPr/>
          </a:p>
        </p:txBody>
      </p:sp>
      <p:sp>
        <p:nvSpPr>
          <p:cNvPr id="199" name="Shape 199"/>
          <p:cNvSpPr/>
          <p:nvPr>
            <p:ph type="body" sz="quarter" idx="1"/>
          </p:nvPr>
        </p:nvSpPr>
        <p:spPr>
          <a:prstGeom prst="rect">
            <a:avLst/>
          </a:prstGeom>
        </p:spPr>
        <p:txBody>
          <a:bodyPr/>
          <a:lstStyle/>
          <a:p>
            <a:pPr/>
            <a:r>
              <a:t>Unfortunately, THIS is what it typically ends up looking like.</a:t>
            </a:r>
          </a:p>
          <a:p>
            <a:pPr/>
          </a:p>
          <a:p>
            <a:pPr/>
            <a:r>
              <a:t>Just managing expectations.</a:t>
            </a:r>
          </a:p>
          <a:p>
            <a:pPr/>
          </a:p>
          <a:p>
            <a:pPr/>
            <a:r>
              <a:t>Oh, and in this AI slop world, I need to make it clear.  I cannot blame any of this on AI.</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5" name="Shape 205"/>
          <p:cNvSpPr/>
          <p:nvPr>
            <p:ph type="sldImg"/>
          </p:nvPr>
        </p:nvSpPr>
        <p:spPr>
          <a:prstGeom prst="rect">
            <a:avLst/>
          </a:prstGeom>
        </p:spPr>
        <p:txBody>
          <a:bodyPr/>
          <a:lstStyle/>
          <a:p>
            <a:pPr/>
          </a:p>
        </p:txBody>
      </p:sp>
      <p:sp>
        <p:nvSpPr>
          <p:cNvPr id="206" name="Shape 206"/>
          <p:cNvSpPr/>
          <p:nvPr>
            <p:ph type="body" sz="quarter" idx="1"/>
          </p:nvPr>
        </p:nvSpPr>
        <p:spPr>
          <a:prstGeom prst="rect">
            <a:avLst/>
          </a:prstGeom>
        </p:spPr>
        <p:txBody>
          <a:bodyPr/>
          <a:lstStyle/>
          <a:p>
            <a:pPr/>
            <a:r>
              <a:t>That reminds me.</a:t>
            </a:r>
          </a:p>
          <a:p>
            <a:pPr/>
            <a:r>
              <a:t>For anything useful, credit goes to UNC Chapel Hill for allowing me to attend.</a:t>
            </a:r>
          </a:p>
          <a:p>
            <a:pPr/>
            <a:r>
              <a:t>For any mistakes/errors/etc., that all falls on me.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2" name="Shape 212"/>
          <p:cNvSpPr/>
          <p:nvPr>
            <p:ph type="sldImg"/>
          </p:nvPr>
        </p:nvSpPr>
        <p:spPr>
          <a:prstGeom prst="rect">
            <a:avLst/>
          </a:prstGeom>
        </p:spPr>
        <p:txBody>
          <a:bodyPr/>
          <a:lstStyle/>
          <a:p>
            <a:pPr/>
          </a:p>
        </p:txBody>
      </p:sp>
      <p:sp>
        <p:nvSpPr>
          <p:cNvPr id="213" name="Shape 213"/>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Brrrraaaaiiiinnnssss.</a:t>
            </a:r>
          </a:p>
          <a:p>
            <a:pPr/>
          </a:p>
          <a:p>
            <a:pPr/>
            <a:r>
              <a:t>… No wait, that’s not right.  That’s zombies.</a:t>
            </a:r>
          </a:p>
          <a:p>
            <a:pPr/>
          </a:p>
          <a:p>
            <a:pPr/>
            <a:r>
              <a:t>Let me try again.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2" name="Shape 242"/>
          <p:cNvSpPr/>
          <p:nvPr>
            <p:ph type="sldImg"/>
          </p:nvPr>
        </p:nvSpPr>
        <p:spPr>
          <a:prstGeom prst="rect">
            <a:avLst/>
          </a:prstGeom>
        </p:spPr>
        <p:txBody>
          <a:bodyPr/>
          <a:lstStyle/>
          <a:p>
            <a:pPr/>
          </a:p>
        </p:txBody>
      </p:sp>
      <p:sp>
        <p:nvSpPr>
          <p:cNvPr id="243" name="Shape 243"/>
          <p:cNvSpPr/>
          <p:nvPr>
            <p:ph type="body" sz="quarter" idx="1"/>
          </p:nvPr>
        </p:nvSpPr>
        <p:spPr>
          <a:prstGeom prst="rect">
            <a:avLst/>
          </a:prstGeom>
        </p:spPr>
        <p:txBody>
          <a:bodyPr/>
          <a:lstStyle/>
          <a:p>
            <a:pPr/>
            <a:r>
              <a:t>This has required me to learn a whole new vocabulary, as seen here.  But by the end of this presentation, you will also know these terms.</a:t>
            </a:r>
          </a:p>
          <a:p>
            <a:pPr/>
          </a:p>
          <a:p>
            <a:pPr/>
            <a:r>
              <a:t>I should explain something about myself.  I am a bit of a pit bull.  By which I mean that when I learn something new or troubleshoot, I tend to sink my teeth in rather deeply and don’t let go until I fully wrap my head around what I am learning and understand it, or I have solved whatever issue I am tackling.  Instead of just learning one tool in a given area, I tend to research the ecosystem of tools that do similar things.</a:t>
            </a:r>
          </a:p>
          <a:p>
            <a:pPr/>
          </a:p>
          <a:p>
            <a:pPr/>
            <a:r>
              <a:t>My end goal here is always the same:  Dig into something until everything coalesces in my brain, where I can then take all that time and effort, chunk it down, organize it, and hopefully turn around and provide what I have learned in a condensed, structured manner that saves others from having to fumble around like I did.  Basically my goal is to save others time.</a:t>
            </a:r>
          </a:p>
          <a:p>
            <a:pPr/>
          </a:p>
          <a:p>
            <a:pPr/>
            <a:r>
              <a:t>With regard to AI/LLMs, this means I did not simply go find one program to run LLMs, for example.  Of course I started with one, but then I went researching as many others as I could find.  More on this in a minute.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Shape 258"/>
          <p:cNvSpPr/>
          <p:nvPr>
            <p:ph type="sldImg"/>
          </p:nvPr>
        </p:nvSpPr>
        <p:spPr>
          <a:prstGeom prst="rect">
            <a:avLst/>
          </a:prstGeom>
        </p:spPr>
        <p:txBody>
          <a:bodyPr/>
          <a:lstStyle/>
          <a:p>
            <a:pPr/>
          </a:p>
        </p:txBody>
      </p:sp>
      <p:sp>
        <p:nvSpPr>
          <p:cNvPr id="259" name="Shape 259"/>
          <p:cNvSpPr/>
          <p:nvPr>
            <p:ph type="body" sz="quarter" idx="1"/>
          </p:nvPr>
        </p:nvSpPr>
        <p:spPr>
          <a:prstGeom prst="rect">
            <a:avLst/>
          </a:prstGeom>
        </p:spPr>
        <p:txBody>
          <a:bodyPr/>
          <a:lstStyle/>
          <a:p>
            <a:pPr/>
            <a:r>
              <a:t>By the time we are done, this diagram will make perfect sense.</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8" name="Shape 268"/>
          <p:cNvSpPr/>
          <p:nvPr>
            <p:ph type="sldImg"/>
          </p:nvPr>
        </p:nvSpPr>
        <p:spPr>
          <a:prstGeom prst="rect">
            <a:avLst/>
          </a:prstGeom>
        </p:spPr>
        <p:txBody>
          <a:bodyPr/>
          <a:lstStyle/>
          <a:p>
            <a:pPr/>
          </a:p>
        </p:txBody>
      </p:sp>
      <p:sp>
        <p:nvSpPr>
          <p:cNvPr id="269" name="Shape 269"/>
          <p:cNvSpPr/>
          <p:nvPr>
            <p:ph type="body" sz="quarter" idx="1"/>
          </p:nvPr>
        </p:nvSpPr>
        <p:spPr>
          <a:prstGeom prst="rect">
            <a:avLst/>
          </a:prstGeom>
        </p:spPr>
        <p:txBody>
          <a:bodyPr/>
          <a:lstStyle/>
          <a:p>
            <a:pPr/>
            <a:r>
              <a:t>And you will hopefully see LLMs simply as your own personal monster… err… assistant?… where the brain/head might be in one place and the body in another.</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5" name="Shape 275"/>
          <p:cNvSpPr/>
          <p:nvPr>
            <p:ph type="sldImg"/>
          </p:nvPr>
        </p:nvSpPr>
        <p:spPr>
          <a:prstGeom prst="rect">
            <a:avLst/>
          </a:prstGeom>
        </p:spPr>
        <p:txBody>
          <a:bodyPr/>
          <a:lstStyle/>
          <a:p>
            <a:pPr/>
          </a:p>
        </p:txBody>
      </p:sp>
      <p:sp>
        <p:nvSpPr>
          <p:cNvPr id="276" name="Shape 276"/>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This is simply to show how fast things are moving in this space.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0" name="Shape 290"/>
          <p:cNvSpPr/>
          <p:nvPr>
            <p:ph type="sldImg"/>
          </p:nvPr>
        </p:nvSpPr>
        <p:spPr>
          <a:prstGeom prst="rect">
            <a:avLst/>
          </a:prstGeom>
        </p:spPr>
        <p:txBody>
          <a:bodyPr/>
          <a:lstStyle/>
          <a:p>
            <a:pPr/>
          </a:p>
        </p:txBody>
      </p:sp>
      <p:sp>
        <p:nvSpPr>
          <p:cNvPr id="291" name="Shape 291"/>
          <p:cNvSpPr/>
          <p:nvPr>
            <p:ph type="body" sz="quarter" idx="1"/>
          </p:nvPr>
        </p:nvSpPr>
        <p:spPr>
          <a:prstGeom prst="rect">
            <a:avLst/>
          </a:prstGeom>
        </p:spPr>
        <p:txBody>
          <a:bodyPr/>
          <a:lstStyle/>
          <a:p>
            <a:pPr/>
            <a:r>
              <a:t>Most people, once they get past basic playing with ChatGPT, if they do anything more, they go and pay a subscription of $10, $20, up to $200/month to one or more of the Frontier AI companies where all they use is the tool that each company provides.  For example, getting a subscription with Anthropic, then downloading and using Claude Code.  Or subscribing to Open AI and using Codex.</a:t>
            </a:r>
          </a:p>
          <a:p>
            <a:pPr/>
          </a:p>
          <a:p>
            <a:pPr/>
            <a:r>
              <a:t>Some might then move to getting a subscription with a third party that hosts frontier or what are called “open weight” models to try and reduce their costs.  Basically moving the LLM from the frontier AI company datacenters to others who run various models at different rates.</a:t>
            </a:r>
          </a:p>
          <a:p>
            <a:pPr/>
          </a:p>
          <a:p>
            <a:pPr/>
            <a:r>
              <a:t>Others still might run such models in their own datacenters if they have the compute capacity.  And this is where the line crosses from running LLMs you do not control to those over which you do have some or all control.</a:t>
            </a:r>
          </a:p>
          <a:p>
            <a:pPr/>
          </a:p>
          <a:p>
            <a:pPr/>
            <a:r>
              <a:t>And this goes all the way down to running LLMs directly on your own PC/laptop.</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4" name="Shape 294"/>
          <p:cNvSpPr/>
          <p:nvPr>
            <p:ph type="sldImg"/>
          </p:nvPr>
        </p:nvSpPr>
        <p:spPr>
          <a:prstGeom prst="rect">
            <a:avLst/>
          </a:prstGeom>
        </p:spPr>
        <p:txBody>
          <a:bodyPr/>
          <a:lstStyle/>
          <a:p>
            <a:pPr/>
          </a:p>
        </p:txBody>
      </p:sp>
      <p:sp>
        <p:nvSpPr>
          <p:cNvPr id="295" name="Shape 295"/>
          <p:cNvSpPr/>
          <p:nvPr>
            <p:ph type="body" sz="quarter" idx="1"/>
          </p:nvPr>
        </p:nvSpPr>
        <p:spPr>
          <a:prstGeom prst="rect">
            <a:avLst/>
          </a:prstGeom>
        </p:spPr>
        <p:txBody>
          <a:bodyPr/>
          <a:lstStyle/>
          <a:p>
            <a:pPr/>
            <a:r>
              <a:t>I always prefer covering the “why” of something before the “how”.  So why would anyone want to run their own LLMs—locally or otherwise—vs. simply paying a subscription to an AI frontier lab like OpenAI or Anthropic for the likes of ChatGPT/Codex or Claude?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8" name="Shape 298"/>
          <p:cNvSpPr/>
          <p:nvPr>
            <p:ph type="sldImg"/>
          </p:nvPr>
        </p:nvSpPr>
        <p:spPr>
          <a:prstGeom prst="rect">
            <a:avLst/>
          </a:prstGeom>
        </p:spPr>
        <p:txBody>
          <a:bodyPr/>
          <a:lstStyle/>
          <a:p>
            <a:pPr/>
          </a:p>
        </p:txBody>
      </p:sp>
      <p:sp>
        <p:nvSpPr>
          <p:cNvPr id="299" name="Shape 299"/>
          <p:cNvSpPr/>
          <p:nvPr>
            <p:ph type="body" sz="quarter" idx="1"/>
          </p:nvPr>
        </p:nvSpPr>
        <p:spPr>
          <a:prstGeom prst="rect">
            <a:avLst/>
          </a:prstGeom>
        </p:spPr>
        <p:txBody>
          <a:bodyPr/>
          <a:lstStyle/>
          <a:p>
            <a:pPr/>
            <a:r>
              <a:t>Some would argue that the Frontier AI Labs are guilty of the largest copyright theft in human history.  That they stole the content from millions of creators without permission, without attribution, and without compensation, to train their models.</a:t>
            </a:r>
          </a:p>
          <a:p>
            <a:pPr/>
          </a:p>
          <a:p>
            <a:pPr/>
            <a:r>
              <a:t>This is a topic which could take up the entire day all by itself.  But this is not the purpose of this session.</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2" name="Shape 302"/>
          <p:cNvSpPr/>
          <p:nvPr>
            <p:ph type="sldImg"/>
          </p:nvPr>
        </p:nvSpPr>
        <p:spPr>
          <a:prstGeom prst="rect">
            <a:avLst/>
          </a:prstGeom>
        </p:spPr>
        <p:txBody>
          <a:bodyPr/>
          <a:lstStyle/>
          <a:p>
            <a:pPr/>
          </a:p>
        </p:txBody>
      </p:sp>
      <p:sp>
        <p:nvSpPr>
          <p:cNvPr id="303" name="Shape 303"/>
          <p:cNvSpPr/>
          <p:nvPr>
            <p:ph type="body" sz="quarter" idx="1"/>
          </p:nvPr>
        </p:nvSpPr>
        <p:spPr>
          <a:prstGeom prst="rect">
            <a:avLst/>
          </a:prstGeom>
        </p:spPr>
        <p:txBody>
          <a:bodyPr/>
          <a:lstStyle/>
          <a:p>
            <a:pPr/>
            <a:r>
              <a:t>Many folks, for various reasons—personal, professional, legal (compliance/regulations/laws)—do not wish to or simply cannot share data/information, whether simply outside their organization, their country, or their region; e.g.,</a:t>
            </a:r>
          </a:p>
          <a:p>
            <a:pPr marL="637013" indent="-294113">
              <a:buSzPct val="120000"/>
              <a:buChar char="•"/>
            </a:pPr>
            <a:r>
              <a:t>Privacy laws such as the GDPR (General Data Protection Regulations) in Europe</a:t>
            </a:r>
          </a:p>
          <a:p>
            <a:pPr marL="637013" indent="-294113">
              <a:buSzPct val="120000"/>
              <a:buChar char="•"/>
            </a:pPr>
            <a:r>
              <a:t>Corporate governance rules</a:t>
            </a:r>
          </a:p>
          <a:p>
            <a:pPr marL="637013" indent="-294113">
              <a:buSzPct val="120000"/>
              <a:buChar char="•"/>
            </a:pPr>
            <a:r>
              <a:t>NDAs</a:t>
            </a:r>
          </a:p>
          <a:p>
            <a:pPr/>
          </a:p>
          <a:p>
            <a:pPr/>
            <a:r>
              <a:t>Privacy matters.  And as we will see, using the cloud-based AI services is fraught with major concerns.</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6" name="Shape 306"/>
          <p:cNvSpPr/>
          <p:nvPr>
            <p:ph type="sldImg"/>
          </p:nvPr>
        </p:nvSpPr>
        <p:spPr>
          <a:prstGeom prst="rect">
            <a:avLst/>
          </a:prstGeom>
        </p:spPr>
        <p:txBody>
          <a:bodyPr/>
          <a:lstStyle/>
          <a:p>
            <a:pPr/>
          </a:p>
        </p:txBody>
      </p:sp>
      <p:sp>
        <p:nvSpPr>
          <p:cNvPr id="307" name="Shape 307"/>
          <p:cNvSpPr/>
          <p:nvPr>
            <p:ph type="body" sz="quarter" idx="1"/>
          </p:nvPr>
        </p:nvSpPr>
        <p:spPr>
          <a:prstGeom prst="rect">
            <a:avLst/>
          </a:prstGeom>
        </p:spPr>
        <p:txBody>
          <a:bodyPr/>
          <a:lstStyle/>
          <a:p>
            <a:pPr/>
            <a:r>
              <a:t>Coupled with privacy is security.  Concerns extend well beyond simple privacy to</a:t>
            </a:r>
          </a:p>
          <a:p>
            <a:pPr marL="637013" indent="-294113">
              <a:buSzPct val="120000"/>
              <a:buChar char="•"/>
            </a:pPr>
            <a:r>
              <a:t>leaking corporate trade secrets</a:t>
            </a:r>
          </a:p>
          <a:p>
            <a:pPr marL="637013" indent="-294113">
              <a:buSzPct val="120000"/>
              <a:buChar char="•"/>
            </a:pPr>
            <a:r>
              <a:t>account credentials / passwords</a:t>
            </a:r>
          </a:p>
          <a:p>
            <a:pPr marL="637013" indent="-294113">
              <a:buSzPct val="120000"/>
              <a:buChar char="•"/>
            </a:pPr>
            <a:r>
              <a:t>credit card / banking information</a:t>
            </a:r>
          </a:p>
          <a:p>
            <a:pPr marL="637013" indent="-294113">
              <a:buSzPct val="120000"/>
              <a:buChar char="•"/>
            </a:pPr>
            <a:r>
              <a:t>all manner of information which could be used against you, your organization, or even your country</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2" name="Shape 312"/>
          <p:cNvSpPr/>
          <p:nvPr>
            <p:ph type="sldImg"/>
          </p:nvPr>
        </p:nvSpPr>
        <p:spPr>
          <a:prstGeom prst="rect">
            <a:avLst/>
          </a:prstGeom>
        </p:spPr>
        <p:txBody>
          <a:bodyPr/>
          <a:lstStyle/>
          <a:p>
            <a:pPr/>
          </a:p>
        </p:txBody>
      </p:sp>
      <p:sp>
        <p:nvSpPr>
          <p:cNvPr id="313" name="Shape 313"/>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Quick note:  This presentation is a gross oversimplification of cherry picked items condensed down into hopefully more easily digestible bits.</a:t>
            </a:r>
          </a:p>
          <a:p>
            <a:pPr/>
          </a:p>
          <a:p>
            <a:pPr/>
            <a:r>
              <a:t>Humanity has had a fascination with the human brain for a very long time.  We could back to the early Egyptians and their embalming rituals.  But let’s keep things semi-recent.</a:t>
            </a:r>
          </a:p>
          <a:p>
            <a:pPr/>
          </a:p>
          <a:p>
            <a:pPr/>
            <a:r>
              <a:t>In Mary Shelley’s book “Frankenstein; or, The Modern Prometheus”, a mad scientist puts dead human body parts together and re-animates them.  While the original story does not contain specific reference to the brain, when the book was adapted to a movie in 1931, that bit was added.</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9" name="Shape 319"/>
          <p:cNvSpPr/>
          <p:nvPr>
            <p:ph type="sldImg"/>
          </p:nvPr>
        </p:nvSpPr>
        <p:spPr>
          <a:prstGeom prst="rect">
            <a:avLst/>
          </a:prstGeom>
        </p:spPr>
        <p:txBody>
          <a:bodyPr/>
          <a:lstStyle/>
          <a:p>
            <a:pPr/>
          </a:p>
        </p:txBody>
      </p:sp>
      <p:sp>
        <p:nvSpPr>
          <p:cNvPr id="320" name="Shape 320"/>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OVER 75 YEARS AGO… “The Turing test was designed by Alan Turing to assess a machine's ability to exhibit intelligent behaviour equivalent to that of a human by imitating interactive dialogue. In the modern version, a human evaluator judges a text transcript of a natural-language conversation between a human and a machine.”</a:t>
            </a:r>
          </a:p>
          <a:p>
            <a:pPr/>
          </a:p>
          <a:p>
            <a:pPr/>
            <a:r>
              <a:t>“Player C, the interrogator, is tasked with determining which player – A or B – is a computer and which is a human using only the responses to written questions”</a:t>
            </a:r>
          </a:p>
          <a:p>
            <a:pPr/>
          </a:p>
          <a:p>
            <a:pPr/>
            <a:r>
              <a:t>- https://en.wikipedia.org/wiki/Turing_test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5" name="Shape 325"/>
          <p:cNvSpPr/>
          <p:nvPr>
            <p:ph type="sldImg"/>
          </p:nvPr>
        </p:nvSpPr>
        <p:spPr>
          <a:prstGeom prst="rect">
            <a:avLst/>
          </a:prstGeom>
        </p:spPr>
        <p:txBody>
          <a:bodyPr/>
          <a:lstStyle/>
          <a:p>
            <a:pPr/>
          </a:p>
        </p:txBody>
      </p:sp>
      <p:sp>
        <p:nvSpPr>
          <p:cNvPr id="326" name="Shape 326"/>
          <p:cNvSpPr/>
          <p:nvPr>
            <p:ph type="body" sz="quarter" idx="1"/>
          </p:nvPr>
        </p:nvSpPr>
        <p:spPr>
          <a:prstGeom prst="rect">
            <a:avLst/>
          </a:prstGeom>
        </p:spPr>
        <p:txBody>
          <a:bodyPr/>
          <a:lstStyle/>
          <a:p>
            <a:pPr/>
            <a:r>
              <a:t>“Weizenbaum first implemented ELIZA in his own SLIP list-processing language, where, depending upon the initial entries by the user, the illusion of human intelligence could appear, or be dispelled through several interchanges.[2] </a:t>
            </a:r>
            <a:r>
              <a:rPr b="1"/>
              <a:t>Some of ELIZA's responses were so convincing that Weizenbaum and several others have anecdotes of users becoming emotionally attached to the program, occasionally forgetting that they were conversing with a computer.[3][page needed] Weizenbaum's own secretary reportedly asked Weizenbaum to leave the room so that she and ELIZA could have a real conversation. Weizenbaum was surprised by this, later writing: "I had not realized ... that extremely short exposures to a relatively simple computer program could induce powerful delusional thinking in quite normal people.” (Mind you, he wrote that in 1976!)</a:t>
            </a:r>
          </a:p>
          <a:p>
            <a:pPr marL="637013" indent="-294113">
              <a:buSzPct val="120000"/>
              <a:buChar char="-"/>
            </a:pPr>
            <a:r>
              <a:rPr u="sng">
                <a:hlinkClick r:id="rId3" invalidUrl="" action="" tgtFrame="" tooltip="" history="1" highlightClick="0" endSnd="0"/>
              </a:rPr>
              <a:t>https://en.wikipedia.org/wiki/ELIZA</a:t>
            </a:r>
          </a:p>
          <a:p>
            <a:pPr/>
          </a:p>
          <a:p>
            <a:pPr/>
            <a:r>
              <a:t>Now imagine the total computing power in those days.  Even the most powerful computers could not match what you have in any of your IoT devices, let alone the computers sitting in front of you.</a:t>
            </a:r>
          </a:p>
          <a:p>
            <a:pPr/>
          </a:p>
          <a:p>
            <a:pPr/>
            <a:r>
              <a:t>And if someone such as his secretary could react as she did then, imagine with the computing power we have today…</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2" name="Shape 332"/>
          <p:cNvSpPr/>
          <p:nvPr>
            <p:ph type="sldImg"/>
          </p:nvPr>
        </p:nvSpPr>
        <p:spPr>
          <a:prstGeom prst="rect">
            <a:avLst/>
          </a:prstGeom>
        </p:spPr>
        <p:txBody>
          <a:bodyPr/>
          <a:lstStyle/>
          <a:p>
            <a:pPr/>
          </a:p>
        </p:txBody>
      </p:sp>
      <p:sp>
        <p:nvSpPr>
          <p:cNvPr id="333" name="Shape 333"/>
          <p:cNvSpPr/>
          <p:nvPr>
            <p:ph type="body" sz="quarter" idx="1"/>
          </p:nvPr>
        </p:nvSpPr>
        <p:spPr>
          <a:prstGeom prst="rect">
            <a:avLst/>
          </a:prstGeom>
        </p:spPr>
        <p:txBody>
          <a:bodyPr/>
          <a:lstStyle/>
          <a:p>
            <a:pPr/>
            <a:r>
              <a:t>In the 1980s, the term you most often heard was “neural networks”.  And often they would describe it this way…</a:t>
            </a:r>
          </a:p>
          <a:p>
            <a:pPr/>
          </a:p>
          <a:p>
            <a:pPr/>
            <a:r>
              <a:t>The brain is made up of neurons and synapses.  Using the image here, the neurons would be the dots, and the synapses would be the lines/links between the dots.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9" name="Shape 339"/>
          <p:cNvSpPr/>
          <p:nvPr>
            <p:ph type="sldImg"/>
          </p:nvPr>
        </p:nvSpPr>
        <p:spPr>
          <a:prstGeom prst="rect">
            <a:avLst/>
          </a:prstGeom>
        </p:spPr>
        <p:txBody>
          <a:bodyPr/>
          <a:lstStyle/>
          <a:p>
            <a:pPr/>
          </a:p>
        </p:txBody>
      </p:sp>
      <p:sp>
        <p:nvSpPr>
          <p:cNvPr id="340" name="Shape 340"/>
          <p:cNvSpPr/>
          <p:nvPr>
            <p:ph type="body" sz="quarter" idx="1"/>
          </p:nvPr>
        </p:nvSpPr>
        <p:spPr>
          <a:prstGeom prst="rect">
            <a:avLst/>
          </a:prstGeom>
        </p:spPr>
        <p:txBody>
          <a:bodyPr/>
          <a:lstStyle/>
          <a:p>
            <a:pPr/>
            <a:r>
              <a:t>So let’s talk about that image…</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5" name="Shape 345"/>
          <p:cNvSpPr/>
          <p:nvPr>
            <p:ph type="sldImg"/>
          </p:nvPr>
        </p:nvSpPr>
        <p:spPr>
          <a:prstGeom prst="rect">
            <a:avLst/>
          </a:prstGeom>
        </p:spPr>
        <p:txBody>
          <a:bodyPr/>
          <a:lstStyle/>
          <a:p>
            <a:pPr/>
          </a:p>
        </p:txBody>
      </p:sp>
      <p:sp>
        <p:nvSpPr>
          <p:cNvPr id="346" name="Shape 346"/>
          <p:cNvSpPr/>
          <p:nvPr>
            <p:ph type="body" sz="quarter" idx="1"/>
          </p:nvPr>
        </p:nvSpPr>
        <p:spPr>
          <a:prstGeom prst="rect">
            <a:avLst/>
          </a:prstGeom>
        </p:spPr>
        <p:txBody>
          <a:bodyPr/>
          <a:lstStyle/>
          <a:p>
            <a:pPr/>
            <a:r>
              <a:t>In that image we see the neurons as dots and the synapses as the lines between the dots.  But those lines vary in thickness.  And, of course, the whole collection of neurons and synapses make up the entire brain.</a:t>
            </a:r>
          </a:p>
          <a:p>
            <a:pPr/>
          </a:p>
          <a:p>
            <a:pPr/>
            <a:r>
              <a:t>So now let’s learn our first LLM vocabulary words.</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1" name="Shape 351"/>
          <p:cNvSpPr/>
          <p:nvPr>
            <p:ph type="sldImg"/>
          </p:nvPr>
        </p:nvSpPr>
        <p:spPr>
          <a:prstGeom prst="rect">
            <a:avLst/>
          </a:prstGeom>
        </p:spPr>
        <p:txBody>
          <a:bodyPr/>
          <a:lstStyle/>
          <a:p>
            <a:pPr/>
          </a:p>
        </p:txBody>
      </p:sp>
      <p:sp>
        <p:nvSpPr>
          <p:cNvPr id="352" name="Shape 352"/>
          <p:cNvSpPr/>
          <p:nvPr>
            <p:ph type="body" sz="quarter" idx="1"/>
          </p:nvPr>
        </p:nvSpPr>
        <p:spPr>
          <a:prstGeom prst="rect">
            <a:avLst/>
          </a:prstGeom>
        </p:spPr>
        <p:txBody>
          <a:bodyPr/>
          <a:lstStyle/>
          <a:p>
            <a:pPr/>
            <a:r>
              <a:t>[~7.5m in]</a:t>
            </a:r>
          </a:p>
          <a:p>
            <a:pPr/>
          </a:p>
          <a:p>
            <a:pPr/>
            <a:r>
              <a:t>To put it another way, when working with Large </a:t>
            </a:r>
            <a:r>
              <a:rPr u="sng"/>
              <a:t>LANGUAGE</a:t>
            </a:r>
            <a:r>
              <a:t> Models, we can think of </a:t>
            </a:r>
            <a:r>
              <a:rPr b="1"/>
              <a:t>tokens</a:t>
            </a:r>
            <a:r>
              <a:t> as </a:t>
            </a:r>
            <a:r>
              <a:rPr b="1"/>
              <a:t>words</a:t>
            </a:r>
            <a:r>
              <a:t>.  (Technically tokens may be words are just parts of words, but for our purposes, let’s just imagine each token is a unique word.)</a:t>
            </a:r>
          </a:p>
          <a:p>
            <a:pPr/>
          </a:p>
          <a:p>
            <a:pPr/>
            <a:r>
              <a:t>We can think of </a:t>
            </a:r>
            <a:r>
              <a:rPr b="1"/>
              <a:t>parameters</a:t>
            </a:r>
            <a:r>
              <a:t> as a tuple consisting of two (2) tokens and a weight, which represents the thickness of the line between those two tokens.</a:t>
            </a:r>
          </a:p>
          <a:p>
            <a:pPr/>
          </a:p>
          <a:p>
            <a:pPr/>
            <a:r>
              <a:t>The </a:t>
            </a:r>
            <a:r>
              <a:rPr b="1"/>
              <a:t>weight</a:t>
            </a:r>
            <a:r>
              <a:t> can be a 32-bit floating point number which represents the thickness of the line, or the strength of the association if you will, between two tokens.</a:t>
            </a:r>
          </a:p>
          <a:p>
            <a:pPr/>
          </a:p>
          <a:p>
            <a:pPr/>
            <a:r>
              <a:t>And the </a:t>
            </a:r>
            <a:r>
              <a:rPr b="1"/>
              <a:t>model</a:t>
            </a:r>
            <a:r>
              <a:t>—which is the entire collection of all the tokens, parameters, and weights—is given a name, which we will discuss in a moment.</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0" name="Shape 360"/>
          <p:cNvSpPr/>
          <p:nvPr>
            <p:ph type="sldImg"/>
          </p:nvPr>
        </p:nvSpPr>
        <p:spPr>
          <a:prstGeom prst="rect">
            <a:avLst/>
          </a:prstGeom>
        </p:spPr>
        <p:txBody>
          <a:bodyPr/>
          <a:lstStyle/>
          <a:p>
            <a:pPr/>
          </a:p>
        </p:txBody>
      </p:sp>
      <p:sp>
        <p:nvSpPr>
          <p:cNvPr id="361" name="Shape 361"/>
          <p:cNvSpPr/>
          <p:nvPr>
            <p:ph type="body" sz="quarter" idx="1"/>
          </p:nvPr>
        </p:nvSpPr>
        <p:spPr>
          <a:prstGeom prst="rect">
            <a:avLst/>
          </a:prstGeom>
        </p:spPr>
        <p:txBody>
          <a:bodyPr/>
          <a:lstStyle/>
          <a:p>
            <a:pPr/>
            <a:r>
              <a:t>Now with those 4 terms, you have the basics of understanding folks discussing LLMs.  But let’s go further.</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5" name="Shape 375"/>
          <p:cNvSpPr/>
          <p:nvPr>
            <p:ph type="sldImg"/>
          </p:nvPr>
        </p:nvSpPr>
        <p:spPr>
          <a:prstGeom prst="rect">
            <a:avLst/>
          </a:prstGeom>
        </p:spPr>
        <p:txBody>
          <a:bodyPr/>
          <a:lstStyle/>
          <a:p>
            <a:pPr/>
          </a:p>
        </p:txBody>
      </p:sp>
      <p:sp>
        <p:nvSpPr>
          <p:cNvPr id="376" name="Shape 376"/>
          <p:cNvSpPr/>
          <p:nvPr>
            <p:ph type="body" sz="quarter" idx="1"/>
          </p:nvPr>
        </p:nvSpPr>
        <p:spPr>
          <a:prstGeom prst="rect">
            <a:avLst/>
          </a:prstGeom>
        </p:spPr>
        <p:txBody>
          <a:bodyPr/>
          <a:lstStyle/>
          <a:p>
            <a:pPr/>
            <a:r>
              <a:t>So we now have tokens (neurons) and parameters with weights (synapses).  Just as a point of reference, if we think of this like graph theory, let’s see what happens as the number of tokens/neurons increases.</a:t>
            </a:r>
          </a:p>
          <a:p>
            <a:pPr/>
          </a:p>
          <a:p>
            <a:pPr/>
            <a:r>
              <a:t>With just 2 tokens/neurons, there can really only be 1 parameter/synapse.  Add 1 more token/neuron, and you can have up to 2 more parameters/synapses.  Add 1 more again and you can have up to 3 more for a total of 6 parameters/synapses.</a:t>
            </a:r>
          </a:p>
          <a:p>
            <a:pPr/>
          </a:p>
          <a:p>
            <a:pPr/>
            <a:r>
              <a:t>Basically n*(n-1)/2 for n tokens/neurons.  You can see how this will grow very quickly.</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0" name="Shape 380"/>
          <p:cNvSpPr/>
          <p:nvPr>
            <p:ph type="sldImg"/>
          </p:nvPr>
        </p:nvSpPr>
        <p:spPr>
          <a:prstGeom prst="rect">
            <a:avLst/>
          </a:prstGeom>
        </p:spPr>
        <p:txBody>
          <a:bodyPr/>
          <a:lstStyle/>
          <a:p>
            <a:pPr/>
          </a:p>
        </p:txBody>
      </p:sp>
      <p:sp>
        <p:nvSpPr>
          <p:cNvPr id="381" name="Shape 381"/>
          <p:cNvSpPr/>
          <p:nvPr>
            <p:ph type="body" sz="quarter" idx="1"/>
          </p:nvPr>
        </p:nvSpPr>
        <p:spPr>
          <a:prstGeom prst="rect">
            <a:avLst/>
          </a:prstGeom>
        </p:spPr>
        <p:txBody>
          <a:bodyPr/>
          <a:lstStyle/>
          <a:p>
            <a:pPr/>
            <a:r>
              <a:t>Now in the real world, generally speaking, brains with more neurons and synapses are considered more intelligent.</a:t>
            </a:r>
          </a:p>
          <a:p>
            <a:pPr/>
          </a:p>
          <a:p>
            <a:pPr/>
            <a:r>
              <a:t>For example, a fly’s brain has ~140K neurons and ~50M synapses.  (A full mesh would have nearly 10B synapses!)</a:t>
            </a:r>
          </a:p>
          <a:p>
            <a:pPr/>
            <a:r>
              <a:t>By comparison, the human brain has somewhere between 86B and 100B neurons and roughly 100 to 500 TRILLION synapses!</a:t>
            </a:r>
          </a:p>
          <a:p>
            <a:pPr/>
          </a:p>
          <a:p>
            <a:pPr/>
            <a:r>
              <a:t>To put things in perspective, currently the largest open weight models have somewhere on the order of &lt; 3T parameters.  (Kimi K3 weighs in at ~2.4T.)  And that is for LLMs running on datacenters worth of compute!</a:t>
            </a:r>
          </a:p>
          <a:p>
            <a:pPr/>
          </a:p>
          <a:p>
            <a:pPr/>
            <a:r>
              <a:t>Fun fact:  the human brain runs on about 20W of metabolic power.  Keep that in mind when listening to how much power these LLMs consume.</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0" name="Shape 400"/>
          <p:cNvSpPr/>
          <p:nvPr>
            <p:ph type="sldImg"/>
          </p:nvPr>
        </p:nvSpPr>
        <p:spPr>
          <a:prstGeom prst="rect">
            <a:avLst/>
          </a:prstGeom>
        </p:spPr>
        <p:txBody>
          <a:bodyPr/>
          <a:lstStyle/>
          <a:p>
            <a:pPr/>
          </a:p>
        </p:txBody>
      </p:sp>
      <p:sp>
        <p:nvSpPr>
          <p:cNvPr id="401" name="Shape 401"/>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So what does it mean to train a model?  While we do not have time to go into the specifics here, just look at it this way.  A model is simply a set of files which contain</a:t>
            </a:r>
          </a:p>
          <a:p>
            <a:pPr marL="637013" indent="-294113">
              <a:buSzPct val="120000"/>
              <a:buChar char="•"/>
            </a:pPr>
            <a:r>
              <a:t>all the tokens</a:t>
            </a:r>
          </a:p>
          <a:p>
            <a:pPr marL="637013" indent="-294113">
              <a:buSzPct val="120000"/>
              <a:buChar char="•"/>
            </a:pPr>
            <a:r>
              <a:t>all the parameters</a:t>
            </a:r>
          </a:p>
          <a:p>
            <a:pPr marL="637013" indent="-294113">
              <a:buSzPct val="120000"/>
              <a:buChar char="•"/>
            </a:pPr>
            <a:r>
              <a:t>all the weights</a:t>
            </a:r>
          </a:p>
          <a:p>
            <a:pPr/>
          </a:p>
          <a:p>
            <a:pPr/>
            <a:r>
              <a:t>Imagine a system wherein you feed an immense amount of data into an algorithm that chews on that data, splitting up the content into tokens (tokenization), then running a lot of math to determine the weights of the parameters between a set of tokens, adjusting those weights as more content is fed in and patterns repeat.</a:t>
            </a:r>
          </a:p>
          <a:p>
            <a:pPr/>
          </a:p>
          <a:p>
            <a:pPr/>
            <a:r>
              <a:t>Feed a certain amount of data in, and you get a certain sized set of tokens and parameters.  If you add more content with more unique words, the set of tokens and parameters continues to grow.  Even once there are no new tokens to be had, because you have already provided all the words, new parameters might still be possible.  And those parameters which already exist can have their weights adjusted over time to reflect how strongly they are connected/associated.</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8" name="Shape 408"/>
          <p:cNvSpPr/>
          <p:nvPr>
            <p:ph type="sldImg"/>
          </p:nvPr>
        </p:nvSpPr>
        <p:spPr>
          <a:prstGeom prst="rect">
            <a:avLst/>
          </a:prstGeom>
        </p:spPr>
        <p:txBody>
          <a:bodyPr/>
          <a:lstStyle/>
          <a:p>
            <a:pPr/>
          </a:p>
        </p:txBody>
      </p:sp>
      <p:sp>
        <p:nvSpPr>
          <p:cNvPr id="409" name="Shape 409"/>
          <p:cNvSpPr/>
          <p:nvPr>
            <p:ph type="body" sz="quarter" idx="1"/>
          </p:nvPr>
        </p:nvSpPr>
        <p:spPr>
          <a:prstGeom prst="rect">
            <a:avLst/>
          </a:prstGeom>
        </p:spPr>
        <p:txBody>
          <a:bodyPr/>
          <a:lstStyle/>
          <a:p>
            <a:pPr/>
            <a:r>
              <a:t>For those of you familiar with Charles Dickens, you will recognize this as the opening sentence of “A Tale of Two Cities”.</a:t>
            </a:r>
          </a:p>
          <a:p>
            <a:pPr/>
          </a:p>
          <a:p>
            <a:pPr/>
            <a:r>
              <a:t>Congratulations.  You are an LLM!  This is how LLMs work.</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4" name="Shape 444"/>
          <p:cNvSpPr/>
          <p:nvPr>
            <p:ph type="sldImg"/>
          </p:nvPr>
        </p:nvSpPr>
        <p:spPr>
          <a:prstGeom prst="rect">
            <a:avLst/>
          </a:prstGeom>
        </p:spPr>
        <p:txBody>
          <a:bodyPr/>
          <a:lstStyle/>
          <a:p>
            <a:pPr/>
          </a:p>
        </p:txBody>
      </p:sp>
      <p:sp>
        <p:nvSpPr>
          <p:cNvPr id="445" name="Shape 445"/>
          <p:cNvSpPr/>
          <p:nvPr>
            <p:ph type="body" sz="quarter" idx="1"/>
          </p:nvPr>
        </p:nvSpPr>
        <p:spPr>
          <a:prstGeom prst="rect">
            <a:avLst/>
          </a:prstGeom>
        </p:spPr>
        <p:txBody>
          <a:bodyPr/>
          <a:lstStyle/>
          <a:p>
            <a:pPr/>
            <a:r>
              <a:t>Think of it like a conveyor belt.  Tokens/words are loaded up on the belt and fed into the LLM.</a:t>
            </a:r>
          </a:p>
          <a:p>
            <a:pPr/>
            <a:r>
              <a:t>The LLM performs a bunch of math on all the tokens and figures out what the next token should be.</a:t>
            </a:r>
          </a:p>
          <a:p>
            <a:pPr/>
            <a:r>
              <a:t>The LLM then spits out the next token.</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Shape 479"/>
          <p:cNvSpPr/>
          <p:nvPr>
            <p:ph type="sldImg"/>
          </p:nvPr>
        </p:nvSpPr>
        <p:spPr>
          <a:prstGeom prst="rect">
            <a:avLst/>
          </a:prstGeom>
        </p:spPr>
        <p:txBody>
          <a:bodyPr/>
          <a:lstStyle/>
          <a:p>
            <a:pPr/>
          </a:p>
        </p:txBody>
      </p:sp>
      <p:sp>
        <p:nvSpPr>
          <p:cNvPr id="480" name="Shape 480"/>
          <p:cNvSpPr/>
          <p:nvPr>
            <p:ph type="body" sz="quarter" idx="1"/>
          </p:nvPr>
        </p:nvSpPr>
        <p:spPr>
          <a:prstGeom prst="rect">
            <a:avLst/>
          </a:prstGeom>
        </p:spPr>
        <p:txBody>
          <a:bodyPr/>
          <a:lstStyle/>
          <a:p>
            <a:pPr/>
            <a:r>
              <a:t>Next, the LLM takes your original text + the output token and feeds it right back in again.  Rinse/repeat for each token generated.</a:t>
            </a:r>
          </a:p>
          <a:p>
            <a:pPr/>
          </a:p>
          <a:p>
            <a:pPr/>
            <a:r>
              <a:t>It should be noted that all LLMs are stateless.  That is, once they process a prompt and generate their single output token, the process to create the next output token is like starting all over again for every.single.token.</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0" name="Shape 520"/>
          <p:cNvSpPr/>
          <p:nvPr>
            <p:ph type="sldImg"/>
          </p:nvPr>
        </p:nvSpPr>
        <p:spPr>
          <a:prstGeom prst="rect">
            <a:avLst/>
          </a:prstGeom>
        </p:spPr>
        <p:txBody>
          <a:bodyPr/>
          <a:lstStyle/>
          <a:p>
            <a:pPr/>
          </a:p>
        </p:txBody>
      </p:sp>
      <p:sp>
        <p:nvSpPr>
          <p:cNvPr id="521" name="Shape 521"/>
          <p:cNvSpPr/>
          <p:nvPr>
            <p:ph type="body" sz="quarter" idx="1"/>
          </p:nvPr>
        </p:nvSpPr>
        <p:spPr>
          <a:prstGeom prst="rect">
            <a:avLst/>
          </a:prstGeom>
        </p:spPr>
        <p:txBody>
          <a:bodyPr/>
          <a:lstStyle/>
          <a:p>
            <a:pPr/>
            <a:r>
              <a:t>The stage of loading the prompt/tokens into the LLM is called “prefill” and is done in one parallel pass.  This stage computes what is called the Key-Value (KV) cache, which stores the internal attention states of the prompt.</a:t>
            </a:r>
          </a:p>
          <a:p>
            <a:pPr/>
          </a:p>
          <a:p>
            <a:pPr/>
            <a:r>
              <a:t>Next is the decode stage, also referred to as token generation, where the model generates a response one token at a time.  When you hear about most LLMs with respect to performance, they typically talk about tokens per second (tps) which is this decode stage.  This stage is memory-bandwidth-bound, since generating each output token requires, for each new token, transferring the entire model into the GPU for processing.  The larger the model, the slower the decode.  You can calculate the max. theoretical tps with</a:t>
            </a:r>
          </a:p>
          <a:p>
            <a:pPr/>
          </a:p>
          <a:p>
            <a:pPr/>
            <a:r>
              <a:t>Max Tokens/sec = Memory Bandwidth (bytes/sec) / Active Model Size (bytes)</a:t>
            </a:r>
          </a:p>
          <a:p>
            <a:pPr/>
          </a:p>
          <a:p>
            <a:pPr/>
            <a:r>
              <a:t>This is why the memory bandwidth of a GPU is so important, and why high end systems tend to use HBM (High Bandwidth Memory).</a:t>
            </a:r>
          </a:p>
          <a:p>
            <a:pPr/>
          </a:p>
          <a:p>
            <a:pPr/>
            <a:r>
              <a:t>The TTFT (Time To First Token) is equal to the time it takes to perform the prefill + generate the first output token.</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4" name="Shape 564"/>
          <p:cNvSpPr/>
          <p:nvPr>
            <p:ph type="sldImg"/>
          </p:nvPr>
        </p:nvSpPr>
        <p:spPr>
          <a:prstGeom prst="rect">
            <a:avLst/>
          </a:prstGeom>
        </p:spPr>
        <p:txBody>
          <a:bodyPr/>
          <a:lstStyle/>
          <a:p>
            <a:pPr/>
          </a:p>
        </p:txBody>
      </p:sp>
      <p:sp>
        <p:nvSpPr>
          <p:cNvPr id="565" name="Shape 565"/>
          <p:cNvSpPr/>
          <p:nvPr>
            <p:ph type="body" sz="quarter" idx="1"/>
          </p:nvPr>
        </p:nvSpPr>
        <p:spPr>
          <a:prstGeom prst="rect">
            <a:avLst/>
          </a:prstGeom>
        </p:spPr>
        <p:txBody>
          <a:bodyPr/>
          <a:lstStyle/>
          <a:p>
            <a:pPr/>
            <a:r>
              <a:t>[~15m]</a:t>
            </a:r>
          </a:p>
          <a:p>
            <a:pPr/>
          </a:p>
          <a:p>
            <a:pPr/>
            <a:r>
              <a:t>The context window is the max. number of tokens the model can hold, process, and reference in a single request.</a:t>
            </a:r>
          </a:p>
          <a:p>
            <a:pPr/>
          </a:p>
          <a:p>
            <a:pPr/>
            <a:r>
              <a:t>For those familiar with the Pixar animation “Finding Nemo”, think of LLMs like Dory, the blue tang fish with the very short attention span.</a:t>
            </a:r>
          </a:p>
          <a:p>
            <a:pPr/>
          </a:p>
          <a:p>
            <a:pPr/>
            <a:r>
              <a:t>The context window is a fixed size, FIFO memory block.  This can be anything from a very small window such as 8K tokens to 32K, 128K, 256K, or even 1M or 2M tokens, though the latter is often only found on frontier models running on major compute platforms.</a:t>
            </a:r>
          </a:p>
          <a:p>
            <a:pPr/>
          </a:p>
          <a:p>
            <a:pPr/>
            <a:r>
              <a:t>Using the conveyor belt, think of the context window length as how many tokens can fit on the belt.  Once the context window is full, as new tokens are added on the right, the oldest tokens on the left “fall off”.</a:t>
            </a:r>
          </a:p>
          <a:p>
            <a:pPr/>
          </a:p>
          <a:p>
            <a:pPr/>
            <a:r>
              <a:t>(For those who remember the famous “I Love Lucy” episode where Lucy and Ethel work in a chocolate wrapping factory, remember how once Lucy could not keep up with the wrapping, chocolates starting falling off the end, where she tried to scoop them up, put them in her pockets and elsewhere?  Only here once a token “falls out”, it is simply gone.)</a:t>
            </a:r>
          </a:p>
          <a:p>
            <a:pPr/>
          </a:p>
          <a:p>
            <a:pPr/>
            <a:r>
              <a:t>Think of this as a digital form of Alzheimer’s.  In fact, when folks talk about LLMs suddenly becoming “stupid”, this is often the reason that occurs.  There are various techniques for preventing this, such as compressing the context window content every so often, or otherwise summarizing what was in the context window in a shorter form to free up enough space for new tokens.  But ultimately this is a limiting factor, much as it is for humans.  When asked to remember a sequence of numbers, most people can only really remember 7-13 single digit numbers at any given time.</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2" name="Shape 592"/>
          <p:cNvSpPr/>
          <p:nvPr>
            <p:ph type="sldImg"/>
          </p:nvPr>
        </p:nvSpPr>
        <p:spPr>
          <a:prstGeom prst="rect">
            <a:avLst/>
          </a:prstGeom>
        </p:spPr>
        <p:txBody>
          <a:bodyPr/>
          <a:lstStyle/>
          <a:p>
            <a:pPr/>
          </a:p>
        </p:txBody>
      </p:sp>
      <p:sp>
        <p:nvSpPr>
          <p:cNvPr id="593" name="Shape 593"/>
          <p:cNvSpPr/>
          <p:nvPr>
            <p:ph type="body" sz="quarter" idx="1"/>
          </p:nvPr>
        </p:nvSpPr>
        <p:spPr>
          <a:prstGeom prst="rect">
            <a:avLst/>
          </a:prstGeom>
        </p:spPr>
        <p:txBody>
          <a:bodyPr/>
          <a:lstStyle/>
          <a:p>
            <a:pPr/>
            <a:r>
              <a:t>Let’s say you are a network engineer who works on Cisco gear. And you want to use an LLM to help you troubleshoot an issue.  But you have all these Cisco PDF manuals and documents, and you’d like the LLM to be more than just a “generic brain” and rather have it read/use that information to help inform its answer.  This is referred to as Retrieval-Augmented Generation (or RAG for short).</a:t>
            </a:r>
          </a:p>
          <a:p>
            <a:pPr/>
          </a:p>
          <a:p>
            <a:pPr/>
            <a:r>
              <a:t>RAG lets you make your LLM more focused / “smarter”.  The process involves taking your documentation, processing it, typically into the form of what is known as a vector database, and then letting you have your LLM access those documents while doing its calculations.  Doing so results in the output often being more tuned to the task at hand.</a:t>
            </a:r>
          </a:p>
          <a:p>
            <a:pPr/>
          </a:p>
          <a:p>
            <a:pPr/>
            <a:r>
              <a:t>For those familiar with Google’s NotebookLM, which I believe now is called Gemini Notebook, this is an example of RAG.</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9" name="Shape 619"/>
          <p:cNvSpPr/>
          <p:nvPr>
            <p:ph type="sldImg"/>
          </p:nvPr>
        </p:nvSpPr>
        <p:spPr>
          <a:prstGeom prst="rect">
            <a:avLst/>
          </a:prstGeom>
        </p:spPr>
        <p:txBody>
          <a:bodyPr/>
          <a:lstStyle/>
          <a:p>
            <a:pPr/>
          </a:p>
        </p:txBody>
      </p:sp>
      <p:sp>
        <p:nvSpPr>
          <p:cNvPr id="620" name="Shape 620"/>
          <p:cNvSpPr/>
          <p:nvPr>
            <p:ph type="body" sz="quarter" idx="1"/>
          </p:nvPr>
        </p:nvSpPr>
        <p:spPr>
          <a:prstGeom prst="rect">
            <a:avLst/>
          </a:prstGeom>
        </p:spPr>
        <p:txBody>
          <a:bodyPr/>
          <a:lstStyle/>
          <a:p>
            <a:pPr/>
            <a:r>
              <a:t>An LLM temperature is a hyperparameter that controls the randomness and creativity of text generated by a large language model.</a:t>
            </a:r>
          </a:p>
          <a:p>
            <a:pPr/>
          </a:p>
          <a:p>
            <a:pPr/>
            <a:r>
              <a:t>LLMs basically perform token prediction based on a probability distribution.  Think of temperature as a randomization factor.</a:t>
            </a:r>
          </a:p>
          <a:p>
            <a:pPr/>
            <a:r>
              <a:t>A low temperature (0.0 to 0.3) means the outcomes tend to be more predictable, repeatable, and closer to deterministic.</a:t>
            </a:r>
          </a:p>
          <a:p>
            <a:pPr/>
            <a:r>
              <a:t>A medium temperature (0.4 to 0.7) balances consistency with natural conversational variety.</a:t>
            </a:r>
          </a:p>
          <a:p>
            <a:pPr/>
            <a:r>
              <a:t>A high temperature (0.8 to 1.0+) flattens the distribution, giving less likely tokens/words a stronger chance to be chosen.  Outputs become more “creative”, diverse, and unpredictable.</a:t>
            </a:r>
          </a:p>
          <a:p>
            <a:pPr/>
          </a:p>
          <a:p>
            <a:pPr/>
            <a:r>
              <a:t>Why would you choose a higher temperature?  Well if you are using an LLM to help you write a fictional story…</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5" name="Shape 635"/>
          <p:cNvSpPr/>
          <p:nvPr>
            <p:ph type="sldImg"/>
          </p:nvPr>
        </p:nvSpPr>
        <p:spPr>
          <a:prstGeom prst="rect">
            <a:avLst/>
          </a:prstGeom>
        </p:spPr>
        <p:txBody>
          <a:bodyPr/>
          <a:lstStyle/>
          <a:p>
            <a:pPr/>
          </a:p>
        </p:txBody>
      </p:sp>
      <p:sp>
        <p:nvSpPr>
          <p:cNvPr id="636" name="Shape 636"/>
          <p:cNvSpPr/>
          <p:nvPr>
            <p:ph type="body" sz="quarter" idx="1"/>
          </p:nvPr>
        </p:nvSpPr>
        <p:spPr>
          <a:prstGeom prst="rect">
            <a:avLst/>
          </a:prstGeom>
        </p:spPr>
        <p:txBody>
          <a:bodyPr/>
          <a:lstStyle/>
          <a:p>
            <a:pPr/>
            <a:r>
              <a:t>Up until now, everything we have covered applies to any LLM, whether cloud-based, local, or otherwise.</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4" name="Shape 654"/>
          <p:cNvSpPr/>
          <p:nvPr>
            <p:ph type="sldImg"/>
          </p:nvPr>
        </p:nvSpPr>
        <p:spPr>
          <a:prstGeom prst="rect">
            <a:avLst/>
          </a:prstGeom>
        </p:spPr>
        <p:txBody>
          <a:bodyPr/>
          <a:lstStyle/>
          <a:p>
            <a:pPr/>
          </a:p>
        </p:txBody>
      </p:sp>
      <p:sp>
        <p:nvSpPr>
          <p:cNvPr id="655" name="Shape 655"/>
          <p:cNvSpPr/>
          <p:nvPr>
            <p:ph type="body" sz="quarter" idx="1"/>
          </p:nvPr>
        </p:nvSpPr>
        <p:spPr>
          <a:prstGeom prst="rect">
            <a:avLst/>
          </a:prstGeom>
        </p:spPr>
        <p:txBody>
          <a:bodyPr/>
          <a:lstStyle/>
          <a:p>
            <a:pPr/>
            <a:r>
              <a:t>An LLM is nothing but a set of files containing tokens, parameters, and weights.  By itself it can do nothing.  It is like a brain without a head.  Think a pile of MS Word documents.  They are useless without a program like MS Word or LibreOffice to open/use them.</a:t>
            </a:r>
          </a:p>
          <a:p>
            <a:pPr/>
          </a:p>
          <a:p>
            <a:pPr/>
            <a:r>
              <a:t>So going back to our monster scenario, what we need is some kind of “head” to put the “brain” into.  This is the role of an inference library or engine.  Just a few examples here are things like </a:t>
            </a:r>
            <a:r>
              <a:rPr b="1" u="sng">
                <a:hlinkClick r:id="rId3" invalidUrl="" action="" tgtFrame="" tooltip="" history="1" highlightClick="0" endSnd="0"/>
              </a:rPr>
              <a:t>llama.cpp</a:t>
            </a:r>
            <a:r>
              <a:t>—the “OG” of local LLM inferencing—and </a:t>
            </a:r>
            <a:r>
              <a:rPr b="1"/>
              <a:t>oMLX</a:t>
            </a:r>
            <a:r>
              <a:t>—which runs LLMs designed to run on Apple Silicon’s Metal GPU framework.</a:t>
            </a:r>
          </a:p>
          <a:p>
            <a:pPr/>
          </a:p>
          <a:p>
            <a:pPr/>
            <a:r>
              <a:t>And since we mentioned those, let’s knock out a few more terms.  When working with offline LLMs, you will often see references to</a:t>
            </a:r>
          </a:p>
          <a:p>
            <a:pPr marL="637013" indent="-294113">
              <a:buSzPct val="120000"/>
              <a:buChar char="•"/>
            </a:pPr>
            <a:r>
              <a:rPr b="1"/>
              <a:t>GGUF</a:t>
            </a:r>
            <a:r>
              <a:t> (</a:t>
            </a:r>
            <a:r>
              <a:rPr b="1" u="sng"/>
              <a:t>GG</a:t>
            </a:r>
            <a:r>
              <a:t>ML </a:t>
            </a:r>
            <a:r>
              <a:rPr b="1" u="sng"/>
              <a:t>U</a:t>
            </a:r>
            <a:r>
              <a:t>niversal </a:t>
            </a:r>
            <a:r>
              <a:rPr b="1" u="sng"/>
              <a:t>F</a:t>
            </a:r>
            <a:r>
              <a:t>ile), where GGML == Georgi Gerganov Machine Learning. Introduced by llama.cpp project.  Think of this as the standard in LLM model file formats.</a:t>
            </a:r>
          </a:p>
          <a:p>
            <a:pPr marL="637013" indent="-294113">
              <a:buSzPct val="120000"/>
              <a:buChar char="•"/>
            </a:pPr>
            <a:r>
              <a:rPr b="1"/>
              <a:t>MLX</a:t>
            </a:r>
            <a:r>
              <a:t> (Apple’s Machine Learning framework)</a:t>
            </a:r>
          </a:p>
          <a:p>
            <a:pPr/>
          </a:p>
          <a:p>
            <a:pPr/>
            <a:r>
              <a:t>These are binary file formats that store both tensors and metadata in a single file and are designed for fast saving and loading of model data.</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0" name="Shape 660"/>
          <p:cNvSpPr/>
          <p:nvPr>
            <p:ph type="sldImg"/>
          </p:nvPr>
        </p:nvSpPr>
        <p:spPr>
          <a:prstGeom prst="rect">
            <a:avLst/>
          </a:prstGeom>
        </p:spPr>
        <p:txBody>
          <a:bodyPr/>
          <a:lstStyle/>
          <a:p>
            <a:pPr/>
          </a:p>
        </p:txBody>
      </p:sp>
      <p:sp>
        <p:nvSpPr>
          <p:cNvPr id="661" name="Shape 661"/>
          <p:cNvSpPr/>
          <p:nvPr>
            <p:ph type="body" sz="quarter" idx="1"/>
          </p:nvPr>
        </p:nvSpPr>
        <p:spPr>
          <a:prstGeom prst="rect">
            <a:avLst/>
          </a:prstGeom>
        </p:spPr>
        <p:txBody>
          <a:bodyPr/>
          <a:lstStyle/>
          <a:p>
            <a:pPr/>
            <a:r>
              <a:t>But even a head with a brain is a bit useless.  I mean you can talk to it, like talking to a head in a jar in some sci-fi movie.  But that’s about it.</a:t>
            </a:r>
          </a:p>
          <a:p>
            <a:pPr/>
          </a:p>
          <a:p>
            <a:pPr/>
            <a:r>
              <a:t>What we really need is a “body” for that “brain” to control.</a:t>
            </a:r>
          </a:p>
          <a:p>
            <a:pPr/>
          </a:p>
          <a:p>
            <a:pPr/>
            <a:r>
              <a:t>This is what is referred to as a “harness.”</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6" name="Shape 686"/>
          <p:cNvSpPr/>
          <p:nvPr>
            <p:ph type="sldImg"/>
          </p:nvPr>
        </p:nvSpPr>
        <p:spPr>
          <a:prstGeom prst="rect">
            <a:avLst/>
          </a:prstGeom>
        </p:spPr>
        <p:txBody>
          <a:bodyPr/>
          <a:lstStyle/>
          <a:p>
            <a:pPr/>
          </a:p>
        </p:txBody>
      </p:sp>
      <p:sp>
        <p:nvSpPr>
          <p:cNvPr id="687" name="Shape 687"/>
          <p:cNvSpPr/>
          <p:nvPr>
            <p:ph type="body" sz="quarter" idx="1"/>
          </p:nvPr>
        </p:nvSpPr>
        <p:spPr>
          <a:prstGeom prst="rect">
            <a:avLst/>
          </a:prstGeom>
        </p:spPr>
        <p:txBody>
          <a:bodyPr/>
          <a:lstStyle/>
          <a:p>
            <a:pPr/>
            <a:r>
              <a:t>This is what most people are initially familiar with:  a web interface to interact with an LLM.</a:t>
            </a:r>
          </a:p>
          <a:p>
            <a:pPr/>
          </a:p>
          <a:p>
            <a:pPr/>
            <a:r>
              <a:t>Examples of a web-based harness include</a:t>
            </a:r>
          </a:p>
          <a:p>
            <a:pPr marL="637013" indent="-294113">
              <a:buSzPct val="120000"/>
              <a:buChar char="•"/>
            </a:pPr>
            <a:r>
              <a:rPr b="1" u="sng">
                <a:hlinkClick r:id="rId3" invalidUrl="" action="" tgtFrame="" tooltip="" history="1" highlightClick="0" endSnd="0"/>
              </a:rPr>
              <a:t>ChatGPT</a:t>
            </a:r>
          </a:p>
          <a:p>
            <a:pPr marL="637013" indent="-294113">
              <a:buSzPct val="120000"/>
              <a:buChar char="•"/>
            </a:pPr>
            <a:r>
              <a:rPr b="1" u="sng">
                <a:hlinkClick r:id="rId4" invalidUrl="" action="" tgtFrame="" tooltip="" history="1" highlightClick="0" endSnd="0"/>
              </a:rPr>
              <a:t>Claude</a:t>
            </a:r>
          </a:p>
          <a:p>
            <a:pPr marL="637013" indent="-294113">
              <a:buSzPct val="120000"/>
              <a:buChar char="•"/>
            </a:pPr>
            <a:r>
              <a:rPr b="1" u="sng">
                <a:hlinkClick r:id="rId5" invalidUrl="" action="" tgtFrame="" tooltip="" history="1" highlightClick="0" endSnd="0"/>
              </a:rPr>
              <a:t>Google Gemini</a:t>
            </a:r>
            <a:endParaRPr b="1"/>
          </a:p>
          <a:p>
            <a:pPr marL="637013" indent="-294113">
              <a:buSzPct val="120000"/>
              <a:buChar char="•"/>
            </a:pPr>
            <a:r>
              <a:rPr b="1" u="sng">
                <a:hlinkClick r:id="rId6" invalidUrl="" action="" tgtFrame="" tooltip="" history="1" highlightClick="0" endSnd="0"/>
              </a:rPr>
              <a:t>Perplexity</a:t>
            </a:r>
          </a:p>
          <a:p>
            <a:pPr marL="637013" indent="-294113">
              <a:buSzPct val="120000"/>
              <a:buChar char="•"/>
            </a:pPr>
            <a:r>
              <a:rPr b="1" u="sng">
                <a:hlinkClick r:id="rId7" invalidUrl="" action="" tgtFrame="" tooltip="" history="1" highlightClick="0" endSnd="0"/>
              </a:rPr>
              <a:t>LiteLLM</a:t>
            </a:r>
            <a:r>
              <a:t> (self-hosted)</a:t>
            </a:r>
          </a:p>
          <a:p>
            <a:pPr marL="637013" indent="-294113">
              <a:buSzPct val="120000"/>
              <a:buChar char="•"/>
            </a:pPr>
            <a:r>
              <a:rPr b="1" u="sng">
                <a:hlinkClick r:id="rId8" invalidUrl="" action="" tgtFrame="" tooltip="" history="1" highlightClick="0" endSnd="0"/>
              </a:rPr>
              <a:t>Open WebUI</a:t>
            </a:r>
            <a:r>
              <a:t> (self-hosted)</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11" name="Shape 711"/>
          <p:cNvSpPr/>
          <p:nvPr>
            <p:ph type="sldImg"/>
          </p:nvPr>
        </p:nvSpPr>
        <p:spPr>
          <a:prstGeom prst="rect">
            <a:avLst/>
          </a:prstGeom>
        </p:spPr>
        <p:txBody>
          <a:bodyPr/>
          <a:lstStyle/>
          <a:p>
            <a:pPr/>
          </a:p>
        </p:txBody>
      </p:sp>
      <p:sp>
        <p:nvSpPr>
          <p:cNvPr id="712" name="Shape 712"/>
          <p:cNvSpPr/>
          <p:nvPr>
            <p:ph type="body" sz="quarter" idx="1"/>
          </p:nvPr>
        </p:nvSpPr>
        <p:spPr>
          <a:prstGeom prst="rect">
            <a:avLst/>
          </a:prstGeom>
        </p:spPr>
        <p:txBody>
          <a:bodyPr/>
          <a:lstStyle/>
          <a:p>
            <a:pPr/>
            <a:r>
              <a:t>Examples of an IDE harness include</a:t>
            </a:r>
          </a:p>
          <a:p>
            <a:pPr marL="637013" indent="-294113">
              <a:buSzPct val="120000"/>
              <a:buChar char="•"/>
            </a:pPr>
            <a:r>
              <a:rPr b="1" u="sng">
                <a:hlinkClick r:id="rId3" invalidUrl="" action="" tgtFrame="" tooltip="" history="1" highlightClick="0" endSnd="0"/>
              </a:rPr>
              <a:t>Cursor</a:t>
            </a:r>
          </a:p>
          <a:p>
            <a:pPr marL="637013" indent="-294113">
              <a:buSzPct val="120000"/>
              <a:buChar char="•"/>
            </a:pPr>
            <a:r>
              <a:rPr b="1" u="sng">
                <a:hlinkClick r:id="rId4" invalidUrl="" action="" tgtFrame="" tooltip="" history="1" highlightClick="0" endSnd="0"/>
              </a:rPr>
              <a:t>Cline</a:t>
            </a:r>
          </a:p>
          <a:p>
            <a:pPr marL="637013" indent="-294113">
              <a:buSzPct val="120000"/>
              <a:buChar char="•"/>
            </a:pPr>
            <a:r>
              <a:rPr b="1" u="sng">
                <a:hlinkClick r:id="rId5" invalidUrl="" action="" tgtFrame="" tooltip="" history="1" highlightClick="0" endSnd="0"/>
              </a:rPr>
              <a:t>GitHub Copilot</a:t>
            </a:r>
            <a:endParaRPr b="1"/>
          </a:p>
          <a:p>
            <a:pPr marL="637013" indent="-294113">
              <a:buSzPct val="120000"/>
              <a:buChar char="•"/>
            </a:pPr>
            <a:r>
              <a:rPr b="1" u="sng">
                <a:hlinkClick r:id="rId6" invalidUrl="" action="" tgtFrame="" tooltip="" history="1" highlightClick="0" endSnd="0"/>
              </a:rPr>
              <a:t>Visual Studio Code (VSCode)</a:t>
            </a:r>
            <a:r>
              <a:t> + GitHub Copilot or Cline or </a:t>
            </a:r>
            <a:r>
              <a:rPr b="1" u="sng">
                <a:hlinkClick r:id="rId7" invalidUrl="" action="" tgtFrame="" tooltip="" history="1" highlightClick="0" endSnd="0"/>
              </a:rPr>
              <a:t>Continue.dev</a:t>
            </a:r>
            <a:r>
              <a:t> (now part of Cursor)</a:t>
            </a:r>
          </a:p>
          <a:p>
            <a:pPr marL="637013" indent="-294113">
              <a:buSzPct val="120000"/>
              <a:buChar char="•"/>
            </a:pPr>
            <a:r>
              <a:rPr b="1" u="sng">
                <a:hlinkClick r:id="rId8" invalidUrl="" action="" tgtFrame="" tooltip="" history="1" highlightClick="0" endSnd="0"/>
              </a:rPr>
              <a:t>Zed</a:t>
            </a:r>
            <a:r>
              <a:t> (my personal favorite; written in Rust by creators of Atom)</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52" name="Shape 752"/>
          <p:cNvSpPr/>
          <p:nvPr>
            <p:ph type="sldImg"/>
          </p:nvPr>
        </p:nvSpPr>
        <p:spPr>
          <a:prstGeom prst="rect">
            <a:avLst/>
          </a:prstGeom>
        </p:spPr>
        <p:txBody>
          <a:bodyPr/>
          <a:lstStyle/>
          <a:p>
            <a:pPr/>
          </a:p>
        </p:txBody>
      </p:sp>
      <p:sp>
        <p:nvSpPr>
          <p:cNvPr id="753" name="Shape 753"/>
          <p:cNvSpPr/>
          <p:nvPr>
            <p:ph type="body" sz="quarter" idx="1"/>
          </p:nvPr>
        </p:nvSpPr>
        <p:spPr>
          <a:prstGeom prst="rect">
            <a:avLst/>
          </a:prstGeom>
        </p:spPr>
        <p:txBody>
          <a:bodyPr/>
          <a:lstStyle/>
          <a:p>
            <a:pPr/>
            <a:r>
              <a:t>Examples of a harness include</a:t>
            </a:r>
          </a:p>
          <a:p>
            <a:pPr/>
          </a:p>
          <a:p>
            <a:pPr/>
            <a:r>
              <a:t>CLI tools: </a:t>
            </a:r>
            <a:r>
              <a:rPr b="1"/>
              <a:t>  </a:t>
            </a:r>
            <a:r>
              <a:rPr b="1" u="sng">
                <a:hlinkClick r:id="rId3" invalidUrl="" action="" tgtFrame="" tooltip="" history="1" highlightClick="0" endSnd="0"/>
              </a:rPr>
              <a:t>Claude Code</a:t>
            </a:r>
            <a:r>
              <a:t>, </a:t>
            </a:r>
            <a:r>
              <a:rPr b="1" u="sng">
                <a:hlinkClick r:id="rId4" invalidUrl="" action="" tgtFrame="" tooltip="" history="1" highlightClick="0" endSnd="0"/>
              </a:rPr>
              <a:t>Ollama</a:t>
            </a:r>
            <a:r>
              <a:t>,</a:t>
            </a:r>
            <a:r>
              <a:rPr b="1"/>
              <a:t> </a:t>
            </a:r>
            <a:r>
              <a:rPr b="1" u="sng">
                <a:hlinkClick r:id="rId5" invalidUrl="" action="" tgtFrame="" tooltip="" history="1" highlightClick="0" endSnd="0"/>
              </a:rPr>
              <a:t>OpenCode</a:t>
            </a:r>
            <a:r>
              <a:t>,</a:t>
            </a:r>
            <a:r>
              <a:rPr b="1"/>
              <a:t> </a:t>
            </a:r>
            <a:r>
              <a:rPr b="1" u="sng">
                <a:hlinkClick r:id="rId6" invalidUrl="" action="" tgtFrame="" tooltip="" history="1" highlightClick="0" endSnd="0"/>
              </a:rPr>
              <a:t>Crush</a:t>
            </a:r>
          </a:p>
          <a:p>
            <a:pPr/>
            <a:r>
              <a:t>Desktop tools:  </a:t>
            </a:r>
            <a:r>
              <a:rPr b="1"/>
              <a:t>Claude Desktop</a:t>
            </a:r>
            <a:r>
              <a:t>,</a:t>
            </a:r>
            <a:r>
              <a:rPr b="1"/>
              <a:t> </a:t>
            </a:r>
            <a:r>
              <a:rPr b="1" u="sng">
                <a:hlinkClick r:id="rId7" invalidUrl="" action="" tgtFrame="" tooltip="" history="1" highlightClick="0" endSnd="0"/>
              </a:rPr>
              <a:t>ChatGPT for Desktop</a:t>
            </a:r>
            <a:r>
              <a:t>, and</a:t>
            </a:r>
            <a:r>
              <a:rPr b="1"/>
              <a:t> </a:t>
            </a:r>
            <a:r>
              <a:rPr b="1" u="sng">
                <a:hlinkClick r:id="rId8" invalidUrl="" action="" tgtFrame="" tooltip="" history="1" highlightClick="0" endSnd="0"/>
              </a:rPr>
              <a:t>Google Antigravity</a:t>
            </a:r>
            <a:r>
              <a:t>;</a:t>
            </a:r>
            <a:r>
              <a:rPr b="1"/>
              <a:t> </a:t>
            </a:r>
            <a:r>
              <a:rPr b="1" u="sng">
                <a:hlinkClick r:id="rId9" invalidUrl="" action="" tgtFrame="" tooltip="" history="1" highlightClick="0" endSnd="0"/>
              </a:rPr>
              <a:t>Block Goose</a:t>
            </a:r>
            <a:r>
              <a:t>,</a:t>
            </a:r>
            <a:r>
              <a:rPr b="1"/>
              <a:t> </a:t>
            </a:r>
            <a:r>
              <a:rPr b="1" u="sng">
                <a:hlinkClick r:id="rId10" invalidUrl="" action="" tgtFrame="" tooltip="" history="1" highlightClick="0" endSnd="0"/>
              </a:rPr>
              <a:t>Unsloth Desktop</a:t>
            </a:r>
            <a:r>
              <a:t>,</a:t>
            </a:r>
            <a:r>
              <a:rPr b="1"/>
              <a:t> </a:t>
            </a:r>
            <a:r>
              <a:rPr b="1" u="sng">
                <a:hlinkClick r:id="rId11" invalidUrl="" action="" tgtFrame="" tooltip="" history="1" highlightClick="0" endSnd="0"/>
              </a:rPr>
              <a:t>LM Studio &amp; Bionic</a:t>
            </a:r>
            <a:r>
              <a:t>, </a:t>
            </a:r>
            <a:r>
              <a:rPr b="1" u="sng">
                <a:hlinkClick r:id="rId12" invalidUrl="" action="" tgtFrame="" tooltip="" history="1" highlightClick="0" endSnd="0"/>
              </a:rPr>
              <a:t>AnythingLLM</a:t>
            </a:r>
          </a:p>
          <a:p>
            <a:pPr/>
            <a:r>
              <a:t>Web interface tools: </a:t>
            </a:r>
            <a:r>
              <a:rPr b="1"/>
              <a:t> </a:t>
            </a:r>
            <a:r>
              <a:rPr b="1" u="sng">
                <a:hlinkClick r:id="rId13" invalidUrl="" action="" tgtFrame="" tooltip="" history="1" highlightClick="0" endSnd="0"/>
              </a:rPr>
              <a:t>LLama</a:t>
            </a:r>
            <a:r>
              <a:t> (formerly LLamaBarn; macOS only)</a:t>
            </a:r>
          </a:p>
          <a:p>
            <a:pPr/>
          </a:p>
          <a:p>
            <a:pPr/>
            <a:r>
              <a:t>NOTE:  Some of these programs act as both inference engine (loading/running models) AND harness (e.g., providing a chat interface, RAG features, coding agent, etc.).</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85" name="Shape 785"/>
          <p:cNvSpPr/>
          <p:nvPr>
            <p:ph type="sldImg"/>
          </p:nvPr>
        </p:nvSpPr>
        <p:spPr>
          <a:prstGeom prst="rect">
            <a:avLst/>
          </a:prstGeom>
        </p:spPr>
        <p:txBody>
          <a:bodyPr/>
          <a:lstStyle/>
          <a:p>
            <a:pPr/>
          </a:p>
        </p:txBody>
      </p:sp>
      <p:sp>
        <p:nvSpPr>
          <p:cNvPr id="786" name="Shape 786"/>
          <p:cNvSpPr/>
          <p:nvPr>
            <p:ph type="body" sz="quarter" idx="1"/>
          </p:nvPr>
        </p:nvSpPr>
        <p:spPr>
          <a:prstGeom prst="rect">
            <a:avLst/>
          </a:prstGeom>
        </p:spPr>
        <p:txBody>
          <a:bodyPr/>
          <a:lstStyle/>
          <a:p>
            <a:pPr/>
            <a:r>
              <a:t>Examples of an AI agent harness (i.e., “an agentic harness” where the agent is like your assistant) include but surely are not limited to</a:t>
            </a:r>
          </a:p>
          <a:p>
            <a:pPr marL="637013" indent="-294113">
              <a:buSzPct val="120000"/>
              <a:buChar char="•"/>
            </a:pPr>
            <a:r>
              <a:rPr u="sng">
                <a:hlinkClick r:id="rId3" invalidUrl="" action="" tgtFrame="" tooltip="" history="1" highlightClick="0" endSnd="0"/>
              </a:rPr>
              <a:t>OpenClaw</a:t>
            </a:r>
            <a:r>
              <a:t> (written in TypeScript) — the “OG” of agentic AI tools</a:t>
            </a:r>
          </a:p>
          <a:p>
            <a:pPr marL="637013" indent="-294113">
              <a:buSzPct val="120000"/>
              <a:buChar char="•"/>
            </a:pPr>
            <a:r>
              <a:rPr u="sng">
                <a:hlinkClick r:id="rId4" invalidUrl="" action="" tgtFrame="" tooltip="" history="1" highlightClick="0" endSnd="0"/>
              </a:rPr>
              <a:t>nanobot</a:t>
            </a:r>
            <a:r>
              <a:t> (written in Python)</a:t>
            </a:r>
          </a:p>
          <a:p>
            <a:pPr marL="637013" indent="-294113">
              <a:buSzPct val="120000"/>
              <a:buChar char="•"/>
            </a:pPr>
            <a:r>
              <a:rPr u="sng">
                <a:hlinkClick r:id="rId5" invalidUrl="" action="" tgtFrame="" tooltip="" history="1" highlightClick="0" endSnd="0"/>
              </a:rPr>
              <a:t>PicoClaw</a:t>
            </a:r>
            <a:r>
              <a:t> (written in Go)</a:t>
            </a:r>
          </a:p>
          <a:p>
            <a:pPr marL="637013" indent="-294113">
              <a:buSzPct val="120000"/>
              <a:buChar char="•"/>
            </a:pPr>
            <a:r>
              <a:rPr u="sng">
                <a:hlinkClick r:id="rId6" invalidUrl="" action="" tgtFrame="" tooltip="" history="1" highlightClick="0" endSnd="0"/>
              </a:rPr>
              <a:t>NanoClaw</a:t>
            </a:r>
            <a:r>
              <a:t> (written in TypeScript)</a:t>
            </a:r>
          </a:p>
          <a:p>
            <a:pPr marL="637013" indent="-294113">
              <a:buSzPct val="120000"/>
              <a:buChar char="•"/>
            </a:pPr>
            <a:r>
              <a:rPr u="sng">
                <a:hlinkClick r:id="rId7" invalidUrl="" action="" tgtFrame="" tooltip="" history="1" highlightClick="0" endSnd="0"/>
              </a:rPr>
              <a:t>MicroClaw</a:t>
            </a:r>
            <a:r>
              <a:t> (written in Rust)</a:t>
            </a:r>
          </a:p>
          <a:p>
            <a:pPr marL="637013" indent="-294113">
              <a:buSzPct val="120000"/>
              <a:buChar char="•"/>
            </a:pPr>
            <a:r>
              <a:rPr u="sng">
                <a:hlinkClick r:id="rId8" invalidUrl="" action="" tgtFrame="" tooltip="" history="1" highlightClick="0" endSnd="0"/>
              </a:rPr>
              <a:t>ZeroClaw</a:t>
            </a:r>
            <a:r>
              <a:t> (written in Rust)</a:t>
            </a:r>
          </a:p>
          <a:p>
            <a:pPr marL="637013" indent="-294113">
              <a:buSzPct val="120000"/>
              <a:buChar char="•"/>
            </a:pPr>
            <a:r>
              <a:rPr u="sng">
                <a:hlinkClick r:id="rId9" invalidUrl="" action="" tgtFrame="" tooltip="" history="1" highlightClick="0" endSnd="0"/>
              </a:rPr>
              <a:t>Pi</a:t>
            </a:r>
            <a:r>
              <a:t> (written in TypeScript) — what OpenClaw is wrapped around.  A minimal agent loop.</a:t>
            </a:r>
          </a:p>
          <a:p>
            <a:pPr marL="637013" indent="-294113">
              <a:buSzPct val="120000"/>
              <a:buChar char="•"/>
            </a:pPr>
            <a:r>
              <a:rPr u="sng">
                <a:hlinkClick r:id="rId10" invalidUrl="" action="" tgtFrame="" tooltip="" history="1" highlightClick="0" endSnd="0"/>
              </a:rPr>
              <a:t>Hermes Agent</a:t>
            </a:r>
            <a:r>
              <a:t> (written in Python)</a:t>
            </a:r>
          </a:p>
          <a:p>
            <a:pPr/>
          </a:p>
          <a:p>
            <a:pPr/>
            <a:r>
              <a:t>In the news recently you may have seen information/ads for Meta Muse or Grok Bot.  The big companies are, in fact, behind in this regard, as OpenClaw, written by one person as an open-source project, is the “OG” in this space.  In fact, OpenClaw’s creator, Peter Steinberger, was hired by OpenAI to work on personal agents. </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97" name="Shape 797"/>
          <p:cNvSpPr/>
          <p:nvPr>
            <p:ph type="sldImg"/>
          </p:nvPr>
        </p:nvSpPr>
        <p:spPr>
          <a:prstGeom prst="rect">
            <a:avLst/>
          </a:prstGeom>
        </p:spPr>
        <p:txBody>
          <a:bodyPr/>
          <a:lstStyle/>
          <a:p>
            <a:pPr/>
          </a:p>
        </p:txBody>
      </p:sp>
      <p:sp>
        <p:nvSpPr>
          <p:cNvPr id="798" name="Shape 798"/>
          <p:cNvSpPr/>
          <p:nvPr>
            <p:ph type="body" sz="quarter" idx="1"/>
          </p:nvPr>
        </p:nvSpPr>
        <p:spPr>
          <a:prstGeom prst="rect">
            <a:avLst/>
          </a:prstGeom>
        </p:spPr>
        <p:txBody>
          <a:bodyPr/>
          <a:lstStyle/>
          <a:p>
            <a:pPr/>
            <a:r>
              <a:t>So now you can see how an AI setup is like your own personal </a:t>
            </a:r>
            <a:r>
              <a:rPr strike="sngStrike"/>
              <a:t>monster</a:t>
            </a:r>
            <a:r>
              <a:t> AI assistant, with a brain (LLM) and a body (harness).  And where each of those are located varies.</a:t>
            </a:r>
          </a:p>
          <a:p>
            <a:pPr/>
          </a:p>
          <a:p>
            <a:pPr/>
            <a:r>
              <a:t>But what is important to remember is that it is the “body” that does the actions.  Anything/everything that is done such as reading/writing files, connecting through a network, etc., that is all from the harness.  If you run a harness on your computer, keep that in mind as it could access your files/etc.</a:t>
            </a:r>
          </a:p>
          <a:p>
            <a:pPr/>
          </a:p>
          <a:p>
            <a:pPr/>
            <a:r>
              <a:t>And it is the “brain” that processes all that data.  So it matters where the LLM is located, as all information flows through it, even though it is the harness that performs the actions.  So if you use a coding agent on your laptop that ties into Anthropic or OpenAI’s cloud-based LLMs, then anything/everything your coding agent has access to / “sees” is being transmitted to those LLM servers out in the cloud.</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01" name="Shape 801"/>
          <p:cNvSpPr/>
          <p:nvPr>
            <p:ph type="sldImg"/>
          </p:nvPr>
        </p:nvSpPr>
        <p:spPr>
          <a:prstGeom prst="rect">
            <a:avLst/>
          </a:prstGeom>
        </p:spPr>
        <p:txBody>
          <a:bodyPr/>
          <a:lstStyle/>
          <a:p>
            <a:pPr/>
          </a:p>
        </p:txBody>
      </p:sp>
      <p:sp>
        <p:nvSpPr>
          <p:cNvPr id="802" name="Shape 802"/>
          <p:cNvSpPr/>
          <p:nvPr>
            <p:ph type="body" sz="quarter" idx="1"/>
          </p:nvPr>
        </p:nvSpPr>
        <p:spPr>
          <a:prstGeom prst="rect">
            <a:avLst/>
          </a:prstGeom>
        </p:spPr>
        <p:txBody>
          <a:bodyPr/>
          <a:lstStyle/>
          <a:p>
            <a:pPr/>
            <a:r>
              <a:t>[~25m]</a:t>
            </a:r>
          </a:p>
          <a:p>
            <a:pPr/>
          </a:p>
          <a:p>
            <a:pPr/>
            <a:r>
              <a:t>Next up we need to talk about the various AI model families.</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06" name="Shape 806"/>
          <p:cNvSpPr/>
          <p:nvPr>
            <p:ph type="sldImg"/>
          </p:nvPr>
        </p:nvSpPr>
        <p:spPr>
          <a:prstGeom prst="rect">
            <a:avLst/>
          </a:prstGeom>
        </p:spPr>
        <p:txBody>
          <a:bodyPr/>
          <a:lstStyle/>
          <a:p>
            <a:pPr/>
          </a:p>
        </p:txBody>
      </p:sp>
      <p:sp>
        <p:nvSpPr>
          <p:cNvPr id="807" name="Shape 807"/>
          <p:cNvSpPr/>
          <p:nvPr>
            <p:ph type="body" sz="quarter" idx="1"/>
          </p:nvPr>
        </p:nvSpPr>
        <p:spPr>
          <a:prstGeom prst="rect">
            <a:avLst/>
          </a:prstGeom>
        </p:spPr>
        <p:txBody>
          <a:bodyPr/>
          <a:lstStyle/>
          <a:p>
            <a:pPr/>
            <a:r>
              <a:t>Most folks know the names of the major companies involved.  The key thing to note here is when you hear of one of these families of models, each is tied to a specific vendor.</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11" name="Shape 811"/>
          <p:cNvSpPr/>
          <p:nvPr>
            <p:ph type="sldImg"/>
          </p:nvPr>
        </p:nvSpPr>
        <p:spPr>
          <a:prstGeom prst="rect">
            <a:avLst/>
          </a:prstGeom>
        </p:spPr>
        <p:txBody>
          <a:bodyPr/>
          <a:lstStyle/>
          <a:p>
            <a:pPr/>
          </a:p>
        </p:txBody>
      </p:sp>
      <p:sp>
        <p:nvSpPr>
          <p:cNvPr id="812" name="Shape 812"/>
          <p:cNvSpPr/>
          <p:nvPr>
            <p:ph type="body" sz="quarter" idx="1"/>
          </p:nvPr>
        </p:nvSpPr>
        <p:spPr>
          <a:prstGeom prst="rect">
            <a:avLst/>
          </a:prstGeom>
        </p:spPr>
        <p:txBody>
          <a:bodyPr/>
          <a:lstStyle/>
          <a:p>
            <a:pPr/>
            <a:r>
              <a:t>Remember when I mentioned that models have names?  Well these are the names you will most likely see when working with LLMs locally.  So if someone says “I am running Qwen3.8 27B”, they are saying that that they are using a model from Alibaba.  The name typically reveals a bit about the model, including the version and the number of parameters it has.</a:t>
            </a:r>
          </a:p>
          <a:p>
            <a:pPr/>
          </a:p>
          <a:p>
            <a:pPr/>
            <a:r>
              <a:t>Now the term “open source” in the LLM world is a bit misleading.  With the exception of Apertus, which is a specific initiative to create a truly open source LLM where anyone not only has access to the weights and parameters but also all of the original content used to train the model, most LLMs you can download are really what are called “open weight” models, meaning you have access to the weights and parameters.  But you do NOT have access to the actual content used to train the model, meaning you have no idea what was used to “teach” that “brain”.</a:t>
            </a:r>
          </a:p>
          <a:p>
            <a:pPr/>
          </a:p>
          <a:p>
            <a:pPr/>
            <a:r>
              <a:t>But again here the point is simply to say that when you hear someone saying they use a certain model, you understand that the model comes from a specific vendor.</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16" name="Shape 816"/>
          <p:cNvSpPr/>
          <p:nvPr>
            <p:ph type="sldImg"/>
          </p:nvPr>
        </p:nvSpPr>
        <p:spPr>
          <a:prstGeom prst="rect">
            <a:avLst/>
          </a:prstGeom>
        </p:spPr>
        <p:txBody>
          <a:bodyPr/>
          <a:lstStyle/>
          <a:p>
            <a:pPr/>
          </a:p>
        </p:txBody>
      </p:sp>
      <p:sp>
        <p:nvSpPr>
          <p:cNvPr id="817" name="Shape 817"/>
          <p:cNvSpPr/>
          <p:nvPr>
            <p:ph type="body" sz="quarter" idx="1"/>
          </p:nvPr>
        </p:nvSpPr>
        <p:spPr>
          <a:prstGeom prst="rect">
            <a:avLst/>
          </a:prstGeom>
        </p:spPr>
        <p:txBody>
          <a:bodyPr/>
          <a:lstStyle/>
          <a:p>
            <a:pPr/>
            <a:r>
              <a:t>Now when it comes to these frontier AI models, the numbers are staggering.  Which then begs the question…</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20" name="Shape 820"/>
          <p:cNvSpPr/>
          <p:nvPr>
            <p:ph type="sldImg"/>
          </p:nvPr>
        </p:nvSpPr>
        <p:spPr>
          <a:prstGeom prst="rect">
            <a:avLst/>
          </a:prstGeom>
        </p:spPr>
        <p:txBody>
          <a:bodyPr/>
          <a:lstStyle/>
          <a:p>
            <a:pPr/>
          </a:p>
        </p:txBody>
      </p:sp>
      <p:sp>
        <p:nvSpPr>
          <p:cNvPr id="821" name="Shape 821"/>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Hang on.  The “majors” like OpenAI and Anthropic spend BILLIONS of dollars to train their models.  Estimates for Anthropic’s Mythos model cite</a:t>
            </a:r>
          </a:p>
          <a:p>
            <a:pPr marL="637013" indent="-294113">
              <a:buSzPct val="120000"/>
              <a:buChar char="•"/>
            </a:pPr>
            <a:r>
              <a:t>training costs around $10B</a:t>
            </a:r>
          </a:p>
          <a:p>
            <a:pPr marL="637013" indent="-294113">
              <a:buSzPct val="120000"/>
              <a:buChar char="•"/>
            </a:pPr>
            <a:r>
              <a:t>training data sets in the range of 15.5 TRILLION tokens</a:t>
            </a:r>
          </a:p>
          <a:p>
            <a:pPr marL="637013" indent="-294113">
              <a:buSzPct val="120000"/>
              <a:buChar char="•"/>
            </a:pPr>
            <a:r>
              <a:t>a storage requirement of “several terabytes” just to hold the raw weights</a:t>
            </a:r>
          </a:p>
          <a:p>
            <a:pPr/>
          </a:p>
          <a:p>
            <a:pPr/>
            <a:r>
              <a:t>Why would anyone who spends that kind of money and effort then offer up versions of their models for others to run/use?</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25" name="Shape 825"/>
          <p:cNvSpPr/>
          <p:nvPr>
            <p:ph type="sldImg"/>
          </p:nvPr>
        </p:nvSpPr>
        <p:spPr>
          <a:prstGeom prst="rect">
            <a:avLst/>
          </a:prstGeom>
        </p:spPr>
        <p:txBody>
          <a:bodyPr/>
          <a:lstStyle/>
          <a:p>
            <a:pPr/>
          </a:p>
        </p:txBody>
      </p:sp>
      <p:sp>
        <p:nvSpPr>
          <p:cNvPr id="826" name="Shape 826"/>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Suffice it to say there are many reasons why a company might share their models as outlined here.</a:t>
            </a:r>
          </a:p>
          <a:p>
            <a:pPr/>
          </a:p>
          <a:p>
            <a:pPr/>
            <a:r>
              <a:t>Consider “First mover advantage”, for example.</a:t>
            </a:r>
          </a:p>
          <a:p>
            <a:pPr/>
          </a:p>
          <a:p>
            <a:pPr/>
            <a:r>
              <a:t>And sometimes the competitive advantage is in offering something for free simply to drive down the cost in the market to make it harder for your competitors to charge as much as they do.</a:t>
            </a: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30" name="Shape 830"/>
          <p:cNvSpPr/>
          <p:nvPr>
            <p:ph type="sldImg"/>
          </p:nvPr>
        </p:nvSpPr>
        <p:spPr>
          <a:prstGeom prst="rect">
            <a:avLst/>
          </a:prstGeom>
        </p:spPr>
        <p:txBody>
          <a:bodyPr/>
          <a:lstStyle/>
          <a:p>
            <a:pPr/>
          </a:p>
        </p:txBody>
      </p:sp>
      <p:sp>
        <p:nvSpPr>
          <p:cNvPr id="831" name="Shape 831"/>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Examples:</a:t>
            </a:r>
          </a:p>
          <a:p>
            <a:pPr marL="637013" indent="-294113">
              <a:buSzPct val="120000"/>
              <a:buChar char="•"/>
            </a:pPr>
            <a:r>
              <a:rPr u="sng">
                <a:hlinkClick r:id="rId3" invalidUrl="" action="" tgtFrame="" tooltip="" history="1" highlightClick="0" endSnd="0"/>
              </a:rPr>
              <a:t>https://developers.openai.com/api/reference/overview</a:t>
            </a:r>
          </a:p>
          <a:p>
            <a:pPr marL="637013" indent="-294113">
              <a:buSzPct val="120000"/>
              <a:buChar char="•"/>
            </a:pPr>
            <a:r>
              <a:rPr u="sng">
                <a:hlinkClick r:id="rId4" invalidUrl="" action="" tgtFrame="" tooltip="" history="1" highlightClick="0" endSnd="0"/>
              </a:rPr>
              <a:t>https://platform.claude.com/docs/en/cli-sdks-libraries/libraries/openai-sdk</a:t>
            </a:r>
          </a:p>
          <a:p>
            <a:p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48" name="Shape 848"/>
          <p:cNvSpPr/>
          <p:nvPr>
            <p:ph type="sldImg"/>
          </p:nvPr>
        </p:nvSpPr>
        <p:spPr>
          <a:prstGeom prst="rect">
            <a:avLst/>
          </a:prstGeom>
        </p:spPr>
        <p:txBody>
          <a:bodyPr/>
          <a:lstStyle/>
          <a:p>
            <a:pPr/>
          </a:p>
        </p:txBody>
      </p:sp>
      <p:sp>
        <p:nvSpPr>
          <p:cNvPr id="849" name="Shape 849"/>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Side note:  This led to an entire new category called AI Gateways.  One of the most popular is </a:t>
            </a:r>
            <a:r>
              <a:rPr u="sng">
                <a:hlinkClick r:id="rId3" invalidUrl="" action="" tgtFrame="" tooltip="" history="1" highlightClick="0" endSnd="0"/>
              </a:rPr>
              <a:t>OpenRouter</a:t>
            </a:r>
            <a:r>
              <a:t>, which we will discuss later.  But there are also self-hosted ones such as </a:t>
            </a:r>
            <a:r>
              <a:rPr u="sng">
                <a:hlinkClick r:id="rId4" invalidUrl="" action="" tgtFrame="" tooltip="" history="1" highlightClick="0" endSnd="0"/>
              </a:rPr>
              <a:t>LiteLLM</a:t>
            </a:r>
            <a:r>
              <a:t>, </a:t>
            </a:r>
            <a:r>
              <a:rPr u="sng">
                <a:hlinkClick r:id="rId5" invalidUrl="" action="" tgtFrame="" tooltip="" history="1" highlightClick="0" endSnd="0"/>
              </a:rPr>
              <a:t>GoModel</a:t>
            </a:r>
            <a:r>
              <a:t>, and others.</a:t>
            </a: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52" name="Shape 852"/>
          <p:cNvSpPr/>
          <p:nvPr>
            <p:ph type="sldImg"/>
          </p:nvPr>
        </p:nvSpPr>
        <p:spPr>
          <a:prstGeom prst="rect">
            <a:avLst/>
          </a:prstGeom>
        </p:spPr>
        <p:txBody>
          <a:bodyPr/>
          <a:lstStyle/>
          <a:p>
            <a:pPr/>
          </a:p>
        </p:txBody>
      </p:sp>
      <p:sp>
        <p:nvSpPr>
          <p:cNvPr id="853" name="Shape 853"/>
          <p:cNvSpPr/>
          <p:nvPr>
            <p:ph type="body" sz="quarter" idx="1"/>
          </p:nvPr>
        </p:nvSpPr>
        <p:spPr>
          <a:prstGeom prst="rect">
            <a:avLst/>
          </a:prstGeom>
        </p:spPr>
        <p:txBody>
          <a:bodyPr/>
          <a:lstStyle/>
          <a:p>
            <a:pPr/>
            <a:r>
              <a:t>But even if some vendors (notably the Chinese AI companies) offered a stripped down version of their frontier models, how could anyone USE them?  The storage and compute requirements alone are massive!  Well…</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57" name="Shape 857"/>
          <p:cNvSpPr/>
          <p:nvPr>
            <p:ph type="sldImg"/>
          </p:nvPr>
        </p:nvSpPr>
        <p:spPr>
          <a:prstGeom prst="rect">
            <a:avLst/>
          </a:prstGeom>
        </p:spPr>
        <p:txBody>
          <a:bodyPr/>
          <a:lstStyle/>
          <a:p>
            <a:pPr/>
          </a:p>
        </p:txBody>
      </p:sp>
      <p:sp>
        <p:nvSpPr>
          <p:cNvPr id="858" name="Shape 858"/>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I began tinkering with AI/LLMs like most, trying out ChatGPT a few years ago.  Basically asking it simple things, like “Rewrite this text as the Swedish Chef from The Muppet Show”. 😀</a:t>
            </a:r>
          </a:p>
          <a:p>
            <a:pPr/>
          </a:p>
          <a:p>
            <a:pPr/>
            <a:r>
              <a:t>Then around May 2025, I began running LLMs locally.  And this led me down this rabbit hole.</a:t>
            </a: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61" name="Shape 861"/>
          <p:cNvSpPr/>
          <p:nvPr>
            <p:ph type="sldImg"/>
          </p:nvPr>
        </p:nvSpPr>
        <p:spPr>
          <a:prstGeom prst="rect">
            <a:avLst/>
          </a:prstGeom>
        </p:spPr>
        <p:txBody>
          <a:bodyPr/>
          <a:lstStyle/>
          <a:p>
            <a:pPr/>
          </a:p>
        </p:txBody>
      </p:sp>
      <p:sp>
        <p:nvSpPr>
          <p:cNvPr id="862" name="Shape 862"/>
          <p:cNvSpPr/>
          <p:nvPr>
            <p:ph type="body" sz="quarter" idx="1"/>
          </p:nvPr>
        </p:nvSpPr>
        <p:spPr>
          <a:prstGeom prst="rect">
            <a:avLst/>
          </a:prstGeom>
        </p:spPr>
        <p:txBody>
          <a:bodyPr/>
          <a:lstStyle/>
          <a:p>
            <a:pPr/>
            <a:r>
              <a:t>Now let’s REALLY get into the “How”…</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69" name="Shape 869"/>
          <p:cNvSpPr/>
          <p:nvPr>
            <p:ph type="sldImg"/>
          </p:nvPr>
        </p:nvSpPr>
        <p:spPr>
          <a:prstGeom prst="rect">
            <a:avLst/>
          </a:prstGeom>
        </p:spPr>
        <p:txBody>
          <a:bodyPr/>
          <a:lstStyle/>
          <a:p>
            <a:pPr/>
          </a:p>
        </p:txBody>
      </p:sp>
      <p:sp>
        <p:nvSpPr>
          <p:cNvPr id="870" name="Shape 870"/>
          <p:cNvSpPr/>
          <p:nvPr>
            <p:ph type="body" sz="quarter" idx="1"/>
          </p:nvPr>
        </p:nvSpPr>
        <p:spPr>
          <a:prstGeom prst="rect">
            <a:avLst/>
          </a:prstGeom>
        </p:spPr>
        <p:txBody>
          <a:bodyPr/>
          <a:lstStyle/>
          <a:p>
            <a:pPr/>
            <a:r>
              <a:t>Hugging Face is “the” Go-To location for finding/downloading/sharing LLMs for local use.  There is an entire ecosystem of folks out there who take the open-weight frontier models, then crunch them down into something capable of being run on smaller systems.  This is where the term “quantization” comes in, which we will cover in a minute.</a:t>
            </a:r>
          </a:p>
          <a:p>
            <a:pPr/>
          </a:p>
          <a:p>
            <a:pPr/>
            <a:r>
              <a:t>But for now simply note that this is the site almost every local LLM tool out there goes to in order to download models that you can use.</a:t>
            </a:r>
          </a:p>
          <a:p>
            <a:pPr/>
          </a:p>
          <a:p>
            <a:pPr/>
          </a:p>
          <a:p>
            <a:pPr/>
            <a:r>
              <a:t>Side note:  In September 2026, Nvidia announced that they had agreed to acquire Hugging Face for nearly $13B!</a:t>
            </a: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80" name="Shape 880"/>
          <p:cNvSpPr/>
          <p:nvPr>
            <p:ph type="sldImg"/>
          </p:nvPr>
        </p:nvSpPr>
        <p:spPr>
          <a:prstGeom prst="rect">
            <a:avLst/>
          </a:prstGeom>
        </p:spPr>
        <p:txBody>
          <a:bodyPr/>
          <a:lstStyle/>
          <a:p>
            <a:pPr/>
          </a:p>
        </p:txBody>
      </p:sp>
      <p:sp>
        <p:nvSpPr>
          <p:cNvPr id="881" name="Shape 881"/>
          <p:cNvSpPr/>
          <p:nvPr>
            <p:ph type="body" sz="quarter" idx="1"/>
          </p:nvPr>
        </p:nvSpPr>
        <p:spPr>
          <a:prstGeom prst="rect">
            <a:avLst/>
          </a:prstGeom>
        </p:spPr>
        <p:txBody>
          <a:bodyPr/>
          <a:lstStyle/>
          <a:p>
            <a:pPr/>
            <a:r>
              <a:t>The real answer is “You can’t.”  You need datacenters worth of GPUs to be able to run true frontier models at full precision.</a:t>
            </a: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86" name="Shape 886"/>
          <p:cNvSpPr/>
          <p:nvPr>
            <p:ph type="sldImg"/>
          </p:nvPr>
        </p:nvSpPr>
        <p:spPr>
          <a:prstGeom prst="rect">
            <a:avLst/>
          </a:prstGeom>
        </p:spPr>
        <p:txBody>
          <a:bodyPr/>
          <a:lstStyle/>
          <a:p>
            <a:pPr/>
          </a:p>
        </p:txBody>
      </p:sp>
      <p:sp>
        <p:nvSpPr>
          <p:cNvPr id="887" name="Shape 887"/>
          <p:cNvSpPr/>
          <p:nvPr>
            <p:ph type="body" sz="quarter" idx="1"/>
          </p:nvPr>
        </p:nvSpPr>
        <p:spPr>
          <a:prstGeom prst="rect">
            <a:avLst/>
          </a:prstGeom>
        </p:spPr>
        <p:txBody>
          <a:bodyPr/>
          <a:lstStyle/>
          <a:p>
            <a:pPr/>
            <a:r>
              <a:t>So we need something that can take this frontier-sized “brain”… and turn it into something small like this…</a:t>
            </a: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10" name="Shape 910"/>
          <p:cNvSpPr/>
          <p:nvPr>
            <p:ph type="sldImg"/>
          </p:nvPr>
        </p:nvSpPr>
        <p:spPr>
          <a:prstGeom prst="rect">
            <a:avLst/>
          </a:prstGeom>
        </p:spPr>
        <p:txBody>
          <a:bodyPr/>
          <a:lstStyle/>
          <a:p>
            <a:pPr/>
          </a:p>
        </p:txBody>
      </p:sp>
      <p:sp>
        <p:nvSpPr>
          <p:cNvPr id="911" name="Shape 911"/>
          <p:cNvSpPr/>
          <p:nvPr>
            <p:ph type="body" sz="quarter" idx="1"/>
          </p:nvPr>
        </p:nvSpPr>
        <p:spPr>
          <a:prstGeom prst="rect">
            <a:avLst/>
          </a:prstGeom>
        </p:spPr>
        <p:txBody>
          <a:bodyPr/>
          <a:lstStyle/>
          <a:p>
            <a:pPr/>
            <a:r>
              <a:t>So that we can run it on local hardware.</a:t>
            </a:r>
          </a:p>
          <a:p>
            <a:pPr/>
          </a:p>
          <a:p>
            <a:pPr/>
            <a:r>
              <a:t>This might range from, say,</a:t>
            </a:r>
          </a:p>
          <a:p>
            <a:pPr marL="637013" indent="-294113">
              <a:buSzPct val="120000"/>
              <a:buChar char="•"/>
            </a:pPr>
            <a:r>
              <a:t>an </a:t>
            </a:r>
            <a:r>
              <a:rPr b="1"/>
              <a:t>Nvidia H100</a:t>
            </a:r>
            <a:r>
              <a:t> (~$30K originally)</a:t>
            </a:r>
          </a:p>
          <a:p>
            <a:pPr marL="637013" indent="-294113">
              <a:buSzPct val="120000"/>
              <a:buChar char="•"/>
            </a:pPr>
            <a:r>
              <a:t>to a </a:t>
            </a:r>
            <a:r>
              <a:rPr b="1"/>
              <a:t>DGX Spark</a:t>
            </a:r>
            <a:r>
              <a:t>, which is powered by an NVIDIA GB10 Grace Blackwell Superchip featuring a 20-core Arm CPU (10 Cortex-X925 and 10 Cortex-A725) and a Blackwell GPU (originally ~$4K but now selling for ~$7K a year later for the same hardware!)</a:t>
            </a:r>
          </a:p>
          <a:p>
            <a:pPr marL="637013" indent="-294113">
              <a:buSzPct val="120000"/>
              <a:buChar char="•"/>
            </a:pPr>
            <a:r>
              <a:t>or an </a:t>
            </a:r>
            <a:r>
              <a:rPr b="1"/>
              <a:t>Apple Mac Studio</a:t>
            </a:r>
            <a:r>
              <a:t> w/ M5 MAX or M5 Ultra chip</a:t>
            </a:r>
          </a:p>
          <a:p>
            <a:pPr marL="637013" indent="-294113">
              <a:buSzPct val="120000"/>
              <a:buChar char="•"/>
            </a:pPr>
            <a:r>
              <a:t>or a PC with one or more of the various </a:t>
            </a:r>
            <a:r>
              <a:rPr b="1"/>
              <a:t>RTX GPU cards</a:t>
            </a:r>
            <a:r>
              <a:t> like the 3090, 4090, 5090, etc.</a:t>
            </a:r>
          </a:p>
          <a:p>
            <a:pPr marL="637013" indent="-294113">
              <a:buSzPct val="120000"/>
              <a:buChar char="•"/>
            </a:pPr>
            <a:r>
              <a:t>down to an </a:t>
            </a:r>
            <a:r>
              <a:rPr b="1"/>
              <a:t>Apple Mac Mini</a:t>
            </a:r>
            <a:endParaRPr b="1"/>
          </a:p>
          <a:p>
            <a:pPr marL="637013" indent="-294113">
              <a:buSzPct val="120000"/>
              <a:buChar char="•"/>
            </a:pPr>
            <a:r>
              <a:t>or even a </a:t>
            </a:r>
            <a:r>
              <a:rPr b="1"/>
              <a:t>laptop</a:t>
            </a: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15" name="Shape 915"/>
          <p:cNvSpPr/>
          <p:nvPr>
            <p:ph type="sldImg"/>
          </p:nvPr>
        </p:nvSpPr>
        <p:spPr>
          <a:prstGeom prst="rect">
            <a:avLst/>
          </a:prstGeom>
        </p:spPr>
        <p:txBody>
          <a:bodyPr/>
          <a:lstStyle/>
          <a:p>
            <a:pPr/>
          </a:p>
        </p:txBody>
      </p:sp>
      <p:sp>
        <p:nvSpPr>
          <p:cNvPr id="916" name="Shape 916"/>
          <p:cNvSpPr/>
          <p:nvPr>
            <p:ph type="body" sz="quarter" idx="1"/>
          </p:nvPr>
        </p:nvSpPr>
        <p:spPr>
          <a:prstGeom prst="rect">
            <a:avLst/>
          </a:prstGeom>
        </p:spPr>
        <p:txBody>
          <a:bodyPr/>
          <a:lstStyle/>
          <a:p>
            <a:pPr/>
            <a:r>
              <a:t>Here is a quick comparison of large frontier AI models vs. smaller open-weight models with just one example.</a:t>
            </a:r>
          </a:p>
          <a:p>
            <a:pPr/>
          </a:p>
          <a:p>
            <a:pPr/>
            <a:r>
              <a:t>As you can see here, frontier models are measured in TRILLIONS of parameters vs. open-weight models in BILLIONS of parameters.  This in essence means the frontier models are a bit “lobotomized” in order to help bring their size down.</a:t>
            </a:r>
          </a:p>
          <a:p>
            <a:pPr/>
          </a:p>
          <a:p>
            <a:pPr/>
            <a:r>
              <a:t>Also, the frontier model weights are stored as 16- or 32-bit floating point precision numbers, while the open-weight models typically store them as 8- down to 1- bit integers.  So regarding the “thickness” of the synapses/lines, we are going from a range of up to 4 billion possible values down to 256 or less.  Obviously this means a loss of specificity.</a:t>
            </a:r>
          </a:p>
          <a:p>
            <a:pPr/>
          </a:p>
          <a:p>
            <a:pPr/>
            <a:r>
              <a:t>Next each model has a context window limit.  Frontier models typically tap out at 1-2M tokens, while open-weight models typically have a max. of 256K tokens at best.</a:t>
            </a:r>
          </a:p>
          <a:p>
            <a:pPr/>
          </a:p>
          <a:p>
            <a:pPr/>
            <a:r>
              <a:t>And as just one example, let’s take the Qwen3.8-Max family frontier model here vs. the currently popular Qwen3.8-27B model.  The frontier model has 2.4 TRILLION parameters vs. the open-weight model having just 27 BILLION.  That is, the frontier model is nearly 100X larger, or the open-weight model is just 1% of the frontier model!</a:t>
            </a:r>
          </a:p>
          <a:p>
            <a:pPr/>
          </a:p>
          <a:p>
            <a:pPr/>
            <a:r>
              <a:t>And a quick note.  Those names all have meanings, and we will get to that.</a:t>
            </a: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54" name="Shape 954"/>
          <p:cNvSpPr/>
          <p:nvPr>
            <p:ph type="sldImg"/>
          </p:nvPr>
        </p:nvSpPr>
        <p:spPr>
          <a:prstGeom prst="rect">
            <a:avLst/>
          </a:prstGeom>
        </p:spPr>
        <p:txBody>
          <a:bodyPr/>
          <a:lstStyle/>
          <a:p>
            <a:pPr/>
          </a:p>
        </p:txBody>
      </p:sp>
      <p:sp>
        <p:nvSpPr>
          <p:cNvPr id="955" name="Shape 955"/>
          <p:cNvSpPr/>
          <p:nvPr>
            <p:ph type="body" sz="quarter" idx="1"/>
          </p:nvPr>
        </p:nvSpPr>
        <p:spPr>
          <a:prstGeom prst="rect">
            <a:avLst/>
          </a:prstGeom>
        </p:spPr>
        <p:txBody>
          <a:bodyPr/>
          <a:lstStyle/>
          <a:p>
            <a:pPr/>
            <a:r>
              <a:t>Model names follow a pattern which, once seen, become much easier to digest.</a:t>
            </a:r>
          </a:p>
          <a:p>
            <a:pPr/>
          </a:p>
          <a:p>
            <a:pPr/>
            <a:r>
              <a:t>First you have the model family (e.g., Qwen from Alibaba, Gemma from Google, LLama from Meta, etc.)</a:t>
            </a:r>
          </a:p>
          <a:p>
            <a:pPr/>
            <a:r>
              <a:t>Next you have the model version.  So if you see Qwen 3.5 and Qwen 3.8, you know the latter is newer than the former.</a:t>
            </a:r>
          </a:p>
          <a:p>
            <a:pPr/>
            <a:r>
              <a:t>Then you have the total number of parameters, represented as a number followed by “M”, “B”, or “T”, to indicate millions, billions, or trillions respectively.</a:t>
            </a:r>
          </a:p>
          <a:p>
            <a:pPr/>
            <a:r>
              <a:t>And finally, if there, you get the total number of active parameters per forward pass.  This only appears when dealing with a Mixture-Of-Experts (MoE) model.</a:t>
            </a: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58" name="Shape 958"/>
          <p:cNvSpPr/>
          <p:nvPr>
            <p:ph type="sldImg"/>
          </p:nvPr>
        </p:nvSpPr>
        <p:spPr>
          <a:prstGeom prst="rect">
            <a:avLst/>
          </a:prstGeom>
        </p:spPr>
        <p:txBody>
          <a:bodyPr/>
          <a:lstStyle/>
          <a:p>
            <a:pPr/>
          </a:p>
        </p:txBody>
      </p:sp>
      <p:sp>
        <p:nvSpPr>
          <p:cNvPr id="959" name="Shape 959"/>
          <p:cNvSpPr/>
          <p:nvPr>
            <p:ph type="body" sz="quarter" idx="1"/>
          </p:nvPr>
        </p:nvSpPr>
        <p:spPr>
          <a:prstGeom prst="rect">
            <a:avLst/>
          </a:prstGeom>
        </p:spPr>
        <p:txBody>
          <a:bodyPr/>
          <a:lstStyle/>
          <a:p>
            <a:pPr/>
            <a:r>
              <a:t>Which brings us to two types of models:  Dense and Mixture-of-Experts (MoE)</a:t>
            </a: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63" name="Shape 963"/>
          <p:cNvSpPr/>
          <p:nvPr>
            <p:ph type="sldImg"/>
          </p:nvPr>
        </p:nvSpPr>
        <p:spPr>
          <a:prstGeom prst="rect">
            <a:avLst/>
          </a:prstGeom>
        </p:spPr>
        <p:txBody>
          <a:bodyPr/>
          <a:lstStyle/>
          <a:p>
            <a:pPr/>
          </a:p>
        </p:txBody>
      </p:sp>
      <p:sp>
        <p:nvSpPr>
          <p:cNvPr id="964" name="Shape 964"/>
          <p:cNvSpPr/>
          <p:nvPr>
            <p:ph type="body" sz="quarter" idx="1"/>
          </p:nvPr>
        </p:nvSpPr>
        <p:spPr>
          <a:prstGeom prst="rect">
            <a:avLst/>
          </a:prstGeom>
        </p:spPr>
        <p:txBody>
          <a:bodyPr/>
          <a:lstStyle/>
          <a:p>
            <a:pPr/>
            <a:r>
              <a:t>The key thing to note is that, regardless of type, any model requires enough memory to load it in its entirely.  So whether you are using the Qwen3.8-27B dense model or the Qwen35B-A3B (MoE model that only activates 3B parameters for each token), first you must load the entire model into vRAM.  Then it comes down to how many parameters you “fire” (i.e., do calculations on) for each token generated.</a:t>
            </a: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67" name="Shape 967"/>
          <p:cNvSpPr/>
          <p:nvPr>
            <p:ph type="sldImg"/>
          </p:nvPr>
        </p:nvSpPr>
        <p:spPr>
          <a:prstGeom prst="rect">
            <a:avLst/>
          </a:prstGeom>
        </p:spPr>
        <p:txBody>
          <a:bodyPr/>
          <a:lstStyle/>
          <a:p>
            <a:pPr/>
          </a:p>
        </p:txBody>
      </p:sp>
      <p:sp>
        <p:nvSpPr>
          <p:cNvPr id="968" name="Shape 968"/>
          <p:cNvSpPr/>
          <p:nvPr>
            <p:ph type="body" sz="quarter" idx="1"/>
          </p:nvPr>
        </p:nvSpPr>
        <p:spPr>
          <a:prstGeom prst="rect">
            <a:avLst/>
          </a:prstGeom>
        </p:spPr>
        <p:txBody>
          <a:bodyPr/>
          <a:lstStyle/>
          <a:p>
            <a:pPr/>
            <a:r>
              <a:t>AND NOW for one of the biggest terms you will hear when talking about open-weight models that you run locally:  “quantization”.</a:t>
            </a: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80" name="Shape 980"/>
          <p:cNvSpPr/>
          <p:nvPr>
            <p:ph type="sldImg"/>
          </p:nvPr>
        </p:nvSpPr>
        <p:spPr>
          <a:prstGeom prst="rect">
            <a:avLst/>
          </a:prstGeom>
        </p:spPr>
        <p:txBody>
          <a:bodyPr/>
          <a:lstStyle/>
          <a:p>
            <a:pPr/>
          </a:p>
        </p:txBody>
      </p:sp>
      <p:sp>
        <p:nvSpPr>
          <p:cNvPr id="981" name="Shape 981"/>
          <p:cNvSpPr/>
          <p:nvPr>
            <p:ph type="body" sz="quarter" idx="1"/>
          </p:nvPr>
        </p:nvSpPr>
        <p:spPr>
          <a:prstGeom prst="rect">
            <a:avLst/>
          </a:prstGeom>
        </p:spPr>
        <p:txBody>
          <a:bodyPr/>
          <a:lstStyle/>
          <a:p>
            <a:pPr/>
            <a:r>
              <a:t>Quantizing a 32-bit FP number down to an 8-bit integer means going from a granularity of 4 billion possible values to a max. of 256.  You might also quantize it down to 6-, 4-, 2-, or even 1-bit depending.</a:t>
            </a:r>
          </a:p>
          <a:p>
            <a:pPr/>
          </a:p>
          <a:p>
            <a:pPr/>
            <a:r>
              <a:t>The key thing here is to notice how this impacts the total storage requirement of the model.  Reducing all the parameters from 32-bits to just 8-bits means you reduce the storage to just 25% (or reduced it from the frontier size by 75%).  Quantize to 4-bits and you’ve reduced the parameter storage by 87.5%.  Quantize to 2-bits and you’ve reduced storage by nearly 94%!</a:t>
            </a:r>
          </a:p>
          <a:p>
            <a:pPr/>
          </a:p>
          <a:p>
            <a:pPr/>
            <a:r>
              <a:t>Of course with each reduction you lose some specificity.  But amazingly, some models quantized down to just 4-bits perform remarkably well vs. their frontier versions.</a:t>
            </a:r>
          </a:p>
          <a:p>
            <a:pPr/>
          </a:p>
          <a:p>
            <a:pPr/>
            <a:r>
              <a:t>And now you can see that when you see Q8, Q4, etc., the ‘Q’ refers to quantizing, and the number represents how many bits.</a:t>
            </a: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02" name="Shape 1002"/>
          <p:cNvSpPr/>
          <p:nvPr>
            <p:ph type="sldImg"/>
          </p:nvPr>
        </p:nvSpPr>
        <p:spPr>
          <a:prstGeom prst="rect">
            <a:avLst/>
          </a:prstGeom>
        </p:spPr>
        <p:txBody>
          <a:bodyPr/>
          <a:lstStyle/>
          <a:p>
            <a:pPr/>
          </a:p>
        </p:txBody>
      </p:sp>
      <p:sp>
        <p:nvSpPr>
          <p:cNvPr id="1003" name="Shape 1003"/>
          <p:cNvSpPr/>
          <p:nvPr>
            <p:ph type="body" sz="quarter" idx="1"/>
          </p:nvPr>
        </p:nvSpPr>
        <p:spPr>
          <a:prstGeom prst="rect">
            <a:avLst/>
          </a:prstGeom>
        </p:spPr>
        <p:txBody>
          <a:bodyPr/>
          <a:lstStyle/>
          <a:p>
            <a:pPr/>
            <a:r>
              <a:t>Generally speaking, we think of computers as having CPU, RAM, and maybe storage disk space (HDDs, SSDs).  But for the purposes of running LLMs, the focus shifts to GPUs and the total vRAM (video memory, or in some cases high-bandwidth memory (HBM)).</a:t>
            </a:r>
          </a:p>
          <a:p>
            <a:pPr/>
          </a:p>
          <a:p>
            <a:pPr/>
            <a:r>
              <a:t>Simply put, the total amount of vRAM available determines how large a model you can load/run.  If you have a PC laptop with 128GB RAM and a GPU with only 8GB vRAM, then you can only load a model that fits in 8GB.  And you also need to account for the fact that the context window and KV cache will also consume some of that vRAM.</a:t>
            </a:r>
          </a:p>
          <a:p>
            <a:pPr/>
          </a:p>
          <a:p>
            <a:pPr/>
            <a:r>
              <a:t>You load/fire up your OS and an inference library/engine in your standard RAM. And the inference engine, in turn, loads up your model into vRAM.  That also includes space for your context window and KV cache, the latter of which grows as you do more with the LLM.</a:t>
            </a:r>
          </a:p>
          <a:p>
            <a:pPr/>
          </a:p>
          <a:p>
            <a:pPr/>
            <a:r>
              <a:t>Now if you are using an inference engine, it typically then presents a port to which you connect your harness, which may or may not be running on that same system.</a:t>
            </a: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25" name="Shape 1025"/>
          <p:cNvSpPr/>
          <p:nvPr>
            <p:ph type="sldImg"/>
          </p:nvPr>
        </p:nvSpPr>
        <p:spPr>
          <a:prstGeom prst="rect">
            <a:avLst/>
          </a:prstGeom>
        </p:spPr>
        <p:txBody>
          <a:bodyPr/>
          <a:lstStyle/>
          <a:p>
            <a:pPr/>
          </a:p>
        </p:txBody>
      </p:sp>
      <p:sp>
        <p:nvSpPr>
          <p:cNvPr id="1026" name="Shape 1026"/>
          <p:cNvSpPr/>
          <p:nvPr>
            <p:ph type="body" sz="quarter" idx="1"/>
          </p:nvPr>
        </p:nvSpPr>
        <p:spPr>
          <a:prstGeom prst="rect">
            <a:avLst/>
          </a:prstGeom>
        </p:spPr>
        <p:txBody>
          <a:bodyPr/>
          <a:lstStyle/>
          <a:p>
            <a:pPr/>
            <a:r>
              <a:t>Now let’s look at Apple Silicon and similar architectures like the AMD Strix Halo.</a:t>
            </a:r>
          </a:p>
          <a:p>
            <a:pPr/>
          </a:p>
          <a:p>
            <a:pPr/>
            <a:r>
              <a:t>These systems have what is called “unified memory.”  That is, the same memory is shared/accessed between the CPU and the GPU.  This has one distinct advantage.  It means it is possible to load larger models.</a:t>
            </a:r>
          </a:p>
          <a:p>
            <a:pPr/>
          </a:p>
          <a:p>
            <a:pPr/>
            <a:r>
              <a:t>For example, given the choice between a PC with 256GB RAM and a GPU with 8GB RAM or an AMD Strix Halo with 128GB of unified memory, the latter would let you load far larger models even though it has only half the total RAM.  (But it has 8x the vRAM.)</a:t>
            </a:r>
          </a:p>
          <a:p>
            <a:pPr/>
          </a:p>
          <a:p>
            <a:pPr/>
            <a:r>
              <a:t>The second is cost.  Typically unified memory is more like standard RAM, vs. the HBM used on graphics card.  However, the key here is the memory bandwidth, as this determines the max. decode/token generation possible.</a:t>
            </a: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53" name="Shape 1053"/>
          <p:cNvSpPr/>
          <p:nvPr>
            <p:ph type="sldImg"/>
          </p:nvPr>
        </p:nvSpPr>
        <p:spPr>
          <a:prstGeom prst="rect">
            <a:avLst/>
          </a:prstGeom>
        </p:spPr>
        <p:txBody>
          <a:bodyPr/>
          <a:lstStyle/>
          <a:p>
            <a:pPr/>
          </a:p>
        </p:txBody>
      </p:sp>
      <p:sp>
        <p:nvSpPr>
          <p:cNvPr id="1054" name="Shape 1054"/>
          <p:cNvSpPr/>
          <p:nvPr>
            <p:ph type="body" sz="quarter" idx="1"/>
          </p:nvPr>
        </p:nvSpPr>
        <p:spPr>
          <a:prstGeom prst="rect">
            <a:avLst/>
          </a:prstGeom>
        </p:spPr>
        <p:txBody>
          <a:bodyPr/>
          <a:lstStyle/>
          <a:p>
            <a:pPr/>
            <a:r>
              <a:t>At this point we have covered all of these terms!</a:t>
            </a: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57" name="Shape 1057"/>
          <p:cNvSpPr/>
          <p:nvPr>
            <p:ph type="sldImg"/>
          </p:nvPr>
        </p:nvSpPr>
        <p:spPr>
          <a:prstGeom prst="rect">
            <a:avLst/>
          </a:prstGeom>
        </p:spPr>
        <p:txBody>
          <a:bodyPr/>
          <a:lstStyle/>
          <a:p>
            <a:pPr/>
          </a:p>
        </p:txBody>
      </p:sp>
      <p:sp>
        <p:nvSpPr>
          <p:cNvPr id="1058" name="Shape 1058"/>
          <p:cNvSpPr/>
          <p:nvPr>
            <p:ph type="body" sz="quarter" idx="1"/>
          </p:nvPr>
        </p:nvSpPr>
        <p:spPr>
          <a:prstGeom prst="rect">
            <a:avLst/>
          </a:prstGeom>
        </p:spPr>
        <p:txBody>
          <a:bodyPr/>
          <a:lstStyle>
            <a:lvl1pPr>
              <a:defRPr b="1">
                <a:solidFill>
                  <a:schemeClr val="accent5">
                    <a:hueOff val="-82419"/>
                    <a:satOff val="-9513"/>
                    <a:lumOff val="-16343"/>
                  </a:schemeClr>
                </a:solidFill>
              </a:defRPr>
            </a:lvl1pPr>
          </a:lstStyle>
          <a:p>
            <a:pPr/>
            <a:r>
              <a:t>—SKIP FOR PRESENTATION—</a:t>
            </a: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63" name="Shape 1063"/>
          <p:cNvSpPr/>
          <p:nvPr>
            <p:ph type="sldImg"/>
          </p:nvPr>
        </p:nvSpPr>
        <p:spPr>
          <a:prstGeom prst="rect">
            <a:avLst/>
          </a:prstGeom>
        </p:spPr>
        <p:txBody>
          <a:bodyPr/>
          <a:lstStyle/>
          <a:p>
            <a:pPr/>
          </a:p>
        </p:txBody>
      </p:sp>
      <p:sp>
        <p:nvSpPr>
          <p:cNvPr id="1064" name="Shape 1064"/>
          <p:cNvSpPr/>
          <p:nvPr>
            <p:ph type="body" sz="quarter" idx="1"/>
          </p:nvPr>
        </p:nvSpPr>
        <p:spPr>
          <a:prstGeom prst="rect">
            <a:avLst/>
          </a:prstGeom>
        </p:spPr>
        <p:txBody>
          <a:bodyPr/>
          <a:lstStyle>
            <a:lvl1pPr>
              <a:defRPr b="1">
                <a:solidFill>
                  <a:schemeClr val="accent5">
                    <a:hueOff val="-82419"/>
                    <a:satOff val="-9513"/>
                    <a:lumOff val="-16343"/>
                  </a:schemeClr>
                </a:solidFill>
              </a:defRPr>
            </a:lvl1pPr>
          </a:lstStyle>
          <a:p>
            <a:pPr/>
            <a:r>
              <a:t>—SKIP FOR PRESENTATION—</a:t>
            </a: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05" name="Shape 1105"/>
          <p:cNvSpPr/>
          <p:nvPr>
            <p:ph type="sldImg"/>
          </p:nvPr>
        </p:nvSpPr>
        <p:spPr>
          <a:prstGeom prst="rect">
            <a:avLst/>
          </a:prstGeom>
        </p:spPr>
        <p:txBody>
          <a:bodyPr/>
          <a:lstStyle/>
          <a:p>
            <a:pPr/>
          </a:p>
        </p:txBody>
      </p:sp>
      <p:sp>
        <p:nvSpPr>
          <p:cNvPr id="1106" name="Shape 1106"/>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What do we call the fundamental piece of information (hint: “neuron”) in LLMs?  A token.</a:t>
            </a:r>
          </a:p>
          <a:p>
            <a:pPr/>
            <a:r>
              <a:t>What do we call the sequence of tokens we load into an LLM?  A prompt.</a:t>
            </a:r>
          </a:p>
          <a:p>
            <a:pPr/>
            <a:r>
              <a:t>What do we call the first stage where we load the prompt into the LLM?  Prefill</a:t>
            </a:r>
          </a:p>
          <a:p>
            <a:pPr/>
            <a:r>
              <a:t>And what do we call the place where we store the internal attention state of the prompt?  KV cache.</a:t>
            </a:r>
          </a:p>
          <a:p>
            <a:pPr/>
            <a:r>
              <a:t>What does “KV” stand for?  Key-Value.</a:t>
            </a:r>
          </a:p>
          <a:p>
            <a:pPr/>
            <a:r>
              <a:t>What do we call the second stage where the LLM does the math and spits out the next token?  The decode/token generation stage.</a:t>
            </a:r>
          </a:p>
          <a:p>
            <a:pPr/>
            <a:r>
              <a:t>And what do we call the total time it takes for the prefill + the first output token?  TTFT (Time To First Token).</a:t>
            </a: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48" name="Shape 1148"/>
          <p:cNvSpPr/>
          <p:nvPr>
            <p:ph type="sldImg"/>
          </p:nvPr>
        </p:nvSpPr>
        <p:spPr>
          <a:prstGeom prst="rect">
            <a:avLst/>
          </a:prstGeom>
        </p:spPr>
        <p:txBody>
          <a:bodyPr/>
          <a:lstStyle/>
          <a:p>
            <a:pPr/>
          </a:p>
        </p:txBody>
      </p:sp>
      <p:sp>
        <p:nvSpPr>
          <p:cNvPr id="1149" name="Shape 1149"/>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What do we call the total amount of space that an LLM can hold as a prompt (i.e., the “conveyor belt”)?  The context window.</a:t>
            </a:r>
          </a:p>
          <a:p>
            <a:pPr/>
            <a:r>
              <a:t>What happens when the context window is full?  The oldest tokens drop out in FIFO order.</a:t>
            </a: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56" name="Shape 1156"/>
          <p:cNvSpPr/>
          <p:nvPr>
            <p:ph type="sldImg"/>
          </p:nvPr>
        </p:nvSpPr>
        <p:spPr>
          <a:prstGeom prst="rect">
            <a:avLst/>
          </a:prstGeom>
        </p:spPr>
        <p:txBody>
          <a:bodyPr/>
          <a:lstStyle/>
          <a:p>
            <a:pPr/>
          </a:p>
        </p:txBody>
      </p:sp>
      <p:sp>
        <p:nvSpPr>
          <p:cNvPr id="1157" name="Shape 1157"/>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I began tinkering with AI/LLMs like most, trying out ChatGPT a few years ago.</a:t>
            </a:r>
          </a:p>
          <a:p>
            <a:pPr/>
          </a:p>
          <a:p>
            <a:pPr/>
            <a:r>
              <a:t>Then around May 2025, I began running LLMs locally.  Now I try to be “OS agnostic” and aim for programs which run on all 3 major OSes—MS Windows, macOS, and Linux—whenever possible.  So first I downloaded </a:t>
            </a:r>
            <a:r>
              <a:rPr b="1"/>
              <a:t>LM Studio</a:t>
            </a:r>
            <a:r>
              <a:t>, as it was the simplest/easiest GUI to work with. It hooks into Hugging Face, recommends models, checks your hardware and lets you know whether the model can fully offload into vRAM or not, etc.  The only thing is that LM Studio, while free, is NOT open-source like the others.</a:t>
            </a:r>
          </a:p>
          <a:p>
            <a:pPr/>
          </a:p>
          <a:p>
            <a:pPr/>
            <a:r>
              <a:t>Then I tried </a:t>
            </a:r>
            <a:r>
              <a:rPr b="1"/>
              <a:t>Ollama</a:t>
            </a:r>
            <a:r>
              <a:t>, a command line tool which is akin to using </a:t>
            </a:r>
            <a:r>
              <a:rPr b="1"/>
              <a:t>docker</a:t>
            </a:r>
            <a:r>
              <a:t> commands.  If you know Docker, you will feel right at home using Ollama.</a:t>
            </a:r>
          </a:p>
          <a:p>
            <a:pPr/>
          </a:p>
          <a:p>
            <a:pPr/>
            <a:r>
              <a:t>Eventually I went to pure </a:t>
            </a:r>
            <a:r>
              <a:rPr b="1"/>
              <a:t>llama.cpp</a:t>
            </a:r>
            <a:r>
              <a:t>, “the OG of inference engines” written in… surprise surprise… C++. It offered concurrent session support, which at the time neither Ollama nor LM Studio did. And they had added a web UI.  </a:t>
            </a:r>
            <a:r>
              <a:rPr b="1"/>
              <a:t>llama.cpp</a:t>
            </a:r>
            <a:r>
              <a:t> is just a binary, meaning the onus is on you to find/download the LLM model files, and to clean them up after the fact. At one point I had written scripts to streamline the process.</a:t>
            </a:r>
          </a:p>
          <a:p>
            <a:pPr/>
          </a:p>
          <a:p>
            <a:pPr/>
            <a:r>
              <a:t>In fact, almost all of the other apps such as Ollama and LM Studio use llama.cpp under the hood.  And they exist specifically to handle the things that llama.cpp did/does not do itself.</a:t>
            </a:r>
          </a:p>
          <a:p>
            <a:pPr/>
          </a:p>
          <a:p>
            <a:pPr/>
            <a:r>
              <a:t>Then I found </a:t>
            </a:r>
            <a:r>
              <a:rPr b="1"/>
              <a:t>LlamaBarn</a:t>
            </a:r>
            <a:r>
              <a:t> (now simply </a:t>
            </a:r>
            <a:r>
              <a:rPr b="1"/>
              <a:t>Llama</a:t>
            </a:r>
            <a:r>
              <a:t>), a small macOS-only app which made my scripts unneeded. It is a simple program that sits in the macOS menubar, includes its own instance of llama.cpp, and offers a curated set of models.</a:t>
            </a:r>
          </a:p>
          <a:p>
            <a:pPr/>
          </a:p>
          <a:p>
            <a:pPr/>
            <a:r>
              <a:t>Later I went back to LM Studio once they added concurrent session report. And since then they added MLX support and came out with another product, Bionic, which is like their coding agent/assistant.</a:t>
            </a:r>
          </a:p>
          <a:p>
            <a:pPr/>
          </a:p>
          <a:p>
            <a:pPr/>
            <a:r>
              <a:t>The reason I explain all this is that just in the past year and a half, things have moved so quickly that I have changed inference engines 4-5x, along with changing my IDE and other aspects of my work.  So just understand that things move pretty quickly in this space.</a:t>
            </a: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1" name="Shape 1161"/>
          <p:cNvSpPr/>
          <p:nvPr>
            <p:ph type="sldImg"/>
          </p:nvPr>
        </p:nvSpPr>
        <p:spPr>
          <a:prstGeom prst="rect">
            <a:avLst/>
          </a:prstGeom>
        </p:spPr>
        <p:txBody>
          <a:bodyPr/>
          <a:lstStyle/>
          <a:p>
            <a:pPr/>
          </a:p>
        </p:txBody>
      </p:sp>
      <p:sp>
        <p:nvSpPr>
          <p:cNvPr id="1162" name="Shape 1162"/>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Just a quick note regarding inferencing engines.  Almost all provide an OpenAI-compatible API.  But each tends to listen on a different default port.  You can, of course, change that if needed.</a:t>
            </a: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5" name="Shape 1165"/>
          <p:cNvSpPr/>
          <p:nvPr>
            <p:ph type="sldImg"/>
          </p:nvPr>
        </p:nvSpPr>
        <p:spPr>
          <a:prstGeom prst="rect">
            <a:avLst/>
          </a:prstGeom>
        </p:spPr>
        <p:txBody>
          <a:bodyPr/>
          <a:lstStyle/>
          <a:p>
            <a:pPr/>
          </a:p>
        </p:txBody>
      </p:sp>
      <p:sp>
        <p:nvSpPr>
          <p:cNvPr id="1166" name="Shape 1166"/>
          <p:cNvSpPr/>
          <p:nvPr>
            <p:ph type="body" sz="quarter" idx="1"/>
          </p:nvPr>
        </p:nvSpPr>
        <p:spPr>
          <a:prstGeom prst="rect">
            <a:avLst/>
          </a:prstGeom>
        </p:spPr>
        <p:txBody>
          <a:bodyPr/>
          <a:lstStyle/>
          <a:p>
            <a:pPr/>
            <a:r>
              <a:t>So here we go.  The first program I almost always recommend to people is LM Studio.</a:t>
            </a: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72" name="Shape 1172"/>
          <p:cNvSpPr/>
          <p:nvPr>
            <p:ph type="sldImg"/>
          </p:nvPr>
        </p:nvSpPr>
        <p:spPr>
          <a:prstGeom prst="rect">
            <a:avLst/>
          </a:prstGeom>
        </p:spPr>
        <p:txBody>
          <a:bodyPr/>
          <a:lstStyle/>
          <a:p>
            <a:pPr/>
          </a:p>
        </p:txBody>
      </p:sp>
      <p:sp>
        <p:nvSpPr>
          <p:cNvPr id="1173" name="Shape 1173"/>
          <p:cNvSpPr/>
          <p:nvPr>
            <p:ph type="body" sz="quarter" idx="1"/>
          </p:nvPr>
        </p:nvSpPr>
        <p:spPr>
          <a:prstGeom prst="rect">
            <a:avLst/>
          </a:prstGeom>
        </p:spPr>
        <p:txBody>
          <a:bodyPr/>
          <a:lstStyle/>
          <a:p>
            <a:pPr/>
            <a:r>
              <a:rPr b="1"/>
              <a:t>LM Studio</a:t>
            </a:r>
            <a:r>
              <a:t> is both an inference engine and a chat harness.  It offers more granular control over LLM settings.  Think temperature, context window size, etc.  LM Studio presents the models from HuggingFace in a nice UI where you can filter by recommended picks, file formats like GGUF and MLX, and more.  For each model, it shows how large it is on disk, as well as whether that model can fully offload into vRAM on your hardware.  It weighs in ~1.6GB fully installed.</a:t>
            </a:r>
          </a:p>
          <a:p>
            <a:pPr/>
          </a:p>
          <a:p>
            <a:pPr/>
            <a:r>
              <a:rPr b="1"/>
              <a:t>Bionic</a:t>
            </a:r>
            <a:r>
              <a:t> is “LM Studio’s agent for open models.”  It offers basic inference engine features like LM Studio, will use any models you have installed for LM Studio (i.e., they share the same directory for models), and offers a basic ability to download models from HuggingFace.  But it offers more features as a harness, going beyond chat to doing more agentic coding work, etc.  It weighs in ~2.2GB fully installed.</a:t>
            </a:r>
          </a:p>
          <a:p>
            <a:pPr/>
          </a:p>
          <a:p>
            <a:pPr/>
            <a:r>
              <a:t>They do not so much as compete as complement, though their overlapping features can make folks wonder if they only need one or the other.  The real question lies in what your needs are.</a:t>
            </a: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76" name="Shape 1176"/>
          <p:cNvSpPr/>
          <p:nvPr>
            <p:ph type="sldImg"/>
          </p:nvPr>
        </p:nvSpPr>
        <p:spPr>
          <a:prstGeom prst="rect">
            <a:avLst/>
          </a:prstGeom>
        </p:spPr>
        <p:txBody>
          <a:bodyPr/>
          <a:lstStyle/>
          <a:p>
            <a:pPr/>
          </a:p>
        </p:txBody>
      </p:sp>
      <p:sp>
        <p:nvSpPr>
          <p:cNvPr id="1177" name="Shape 1177"/>
          <p:cNvSpPr/>
          <p:nvPr>
            <p:ph type="body" sz="quarter" idx="1"/>
          </p:nvPr>
        </p:nvSpPr>
        <p:spPr>
          <a:prstGeom prst="rect">
            <a:avLst/>
          </a:prstGeom>
        </p:spPr>
        <p:txBody>
          <a:bodyPr/>
          <a:lstStyle/>
          <a:p>
            <a:pPr/>
            <a:r>
              <a:t>Next we have Ollama for those who prefer working from the shell/terminal.</a:t>
            </a: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1" name="Shape 1181"/>
          <p:cNvSpPr/>
          <p:nvPr>
            <p:ph type="sldImg"/>
          </p:nvPr>
        </p:nvSpPr>
        <p:spPr>
          <a:prstGeom prst="rect">
            <a:avLst/>
          </a:prstGeom>
        </p:spPr>
        <p:txBody>
          <a:bodyPr/>
          <a:lstStyle/>
          <a:p>
            <a:pPr/>
          </a:p>
        </p:txBody>
      </p:sp>
      <p:sp>
        <p:nvSpPr>
          <p:cNvPr id="1182" name="Shape 1182"/>
          <p:cNvSpPr/>
          <p:nvPr>
            <p:ph type="body" sz="quarter" idx="1"/>
          </p:nvPr>
        </p:nvSpPr>
        <p:spPr>
          <a:prstGeom prst="rect">
            <a:avLst/>
          </a:prstGeom>
        </p:spPr>
        <p:txBody>
          <a:bodyPr/>
          <a:lstStyle/>
          <a:p>
            <a:pPr/>
            <a:r>
              <a:t>Ollama works very similarly to the Docker CLI tool.  If you are comfortable using Docker in the terminal, you will be right at home with Ollama.</a:t>
            </a: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8" name="Shape 1188"/>
          <p:cNvSpPr/>
          <p:nvPr>
            <p:ph type="sldImg"/>
          </p:nvPr>
        </p:nvSpPr>
        <p:spPr>
          <a:prstGeom prst="rect">
            <a:avLst/>
          </a:prstGeom>
        </p:spPr>
        <p:txBody>
          <a:bodyPr/>
          <a:lstStyle/>
          <a:p>
            <a:pPr/>
          </a:p>
        </p:txBody>
      </p:sp>
      <p:sp>
        <p:nvSpPr>
          <p:cNvPr id="1189" name="Shape 1189"/>
          <p:cNvSpPr/>
          <p:nvPr>
            <p:ph type="body" sz="quarter" idx="1"/>
          </p:nvPr>
        </p:nvSpPr>
        <p:spPr>
          <a:prstGeom prst="rect">
            <a:avLst/>
          </a:prstGeom>
        </p:spPr>
        <p:txBody>
          <a:bodyPr/>
          <a:lstStyle/>
          <a:p>
            <a:pPr/>
            <a:r>
              <a:t>Actually, what today is called OpenCode is NOT the original OpenCode at all.  The original OpenCode program was written in Go by a single developer.  But there is a bit of Internet drama around this.</a:t>
            </a:r>
          </a:p>
          <a:p>
            <a:pPr/>
          </a:p>
          <a:p>
            <a:pPr/>
            <a:r>
              <a:t>Two other developers convinced the original developer that they could bring more visibility to the project.  Fast forward a bit, and the original developer was offered and took a job at Charm, who makes many of the TUI libraries that were used in the project. The other two developers forked the project, and later there was dispute over who owned the project name.</a:t>
            </a:r>
          </a:p>
          <a:p>
            <a:pPr/>
          </a:p>
          <a:p>
            <a:pPr/>
            <a:r>
              <a:t>In the end, the original developer changed the name of his project from OpenCode to Crush.  And the two other developers ended up taking what HAD been OpenCode and rewriting it entirely in TypeScript (the same languages used in Claude Code). So what today is called OpenCode is nothing like what started as OpenCode.</a:t>
            </a: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93" name="Shape 1193"/>
          <p:cNvSpPr/>
          <p:nvPr>
            <p:ph type="sldImg"/>
          </p:nvPr>
        </p:nvSpPr>
        <p:spPr>
          <a:prstGeom prst="rect">
            <a:avLst/>
          </a:prstGeom>
        </p:spPr>
        <p:txBody>
          <a:bodyPr/>
          <a:lstStyle/>
          <a:p>
            <a:pPr/>
          </a:p>
        </p:txBody>
      </p:sp>
      <p:sp>
        <p:nvSpPr>
          <p:cNvPr id="1194" name="Shape 1194"/>
          <p:cNvSpPr/>
          <p:nvPr>
            <p:ph type="body" sz="quarter" idx="1"/>
          </p:nvPr>
        </p:nvSpPr>
        <p:spPr>
          <a:prstGeom prst="rect">
            <a:avLst/>
          </a:prstGeom>
        </p:spPr>
        <p:txBody>
          <a:bodyPr/>
          <a:lstStyle/>
          <a:p>
            <a:pPr/>
            <a:r>
              <a:t>Which brings us to the original OpenCode, now renamed Crush.</a:t>
            </a: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99" name="Shape 1199"/>
          <p:cNvSpPr/>
          <p:nvPr>
            <p:ph type="sldImg"/>
          </p:nvPr>
        </p:nvSpPr>
        <p:spPr>
          <a:prstGeom prst="rect">
            <a:avLst/>
          </a:prstGeom>
        </p:spPr>
        <p:txBody>
          <a:bodyPr/>
          <a:lstStyle/>
          <a:p>
            <a:pPr/>
          </a:p>
        </p:txBody>
      </p:sp>
      <p:sp>
        <p:nvSpPr>
          <p:cNvPr id="1200" name="Shape 1200"/>
          <p:cNvSpPr/>
          <p:nvPr>
            <p:ph type="body" sz="quarter" idx="1"/>
          </p:nvPr>
        </p:nvSpPr>
        <p:spPr>
          <a:prstGeom prst="rect">
            <a:avLst/>
          </a:prstGeom>
        </p:spPr>
        <p:txBody>
          <a:bodyPr/>
          <a:lstStyle/>
          <a:p>
            <a:pPr/>
            <a:r>
              <a:t>“The original OpenCode”, I personally find Crush refreshing to use.  It is open source, written in Go, has a very polished TUI, and I just prefer it.</a:t>
            </a: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03" name="Shape 1203"/>
          <p:cNvSpPr/>
          <p:nvPr>
            <p:ph type="sldImg"/>
          </p:nvPr>
        </p:nvSpPr>
        <p:spPr>
          <a:prstGeom prst="rect">
            <a:avLst/>
          </a:prstGeom>
        </p:spPr>
        <p:txBody>
          <a:bodyPr/>
          <a:lstStyle/>
          <a:p>
            <a:pPr/>
          </a:p>
        </p:txBody>
      </p:sp>
      <p:sp>
        <p:nvSpPr>
          <p:cNvPr id="1204" name="Shape 1204"/>
          <p:cNvSpPr/>
          <p:nvPr>
            <p:ph type="body" sz="quarter" idx="1"/>
          </p:nvPr>
        </p:nvSpPr>
        <p:spPr>
          <a:prstGeom prst="rect">
            <a:avLst/>
          </a:prstGeom>
        </p:spPr>
        <p:txBody>
          <a:bodyPr/>
          <a:lstStyle/>
          <a:p>
            <a:pPr/>
            <a:r>
              <a:t>Here is an example screenshot of Crush.  When you first enter, if you click the slash (‘/‘) key, it brings up the settings.  If you then select “Switch Model”, you land on this dialog.  If you look carefully, you will see that it shows “(*) Large Task  ( ) Small Task” in the upper right.  Looking across the bottom of the dialog, you see what you need to do to switch between configuring the model for large tasks vs. the model for small tasks.</a:t>
            </a:r>
          </a:p>
          <a:p>
            <a:pPr/>
          </a:p>
          <a:p>
            <a:pPr/>
            <a:r>
              <a:t>This is a nice feature in Crush. You typically have help right in front of you, thus not requiring memorizing all the key combinations needs to perform tasks.</a:t>
            </a: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08" name="Shape 1208"/>
          <p:cNvSpPr/>
          <p:nvPr>
            <p:ph type="sldImg"/>
          </p:nvPr>
        </p:nvSpPr>
        <p:spPr>
          <a:prstGeom prst="rect">
            <a:avLst/>
          </a:prstGeom>
        </p:spPr>
        <p:txBody>
          <a:bodyPr/>
          <a:lstStyle/>
          <a:p>
            <a:pPr/>
          </a:p>
        </p:txBody>
      </p:sp>
      <p:sp>
        <p:nvSpPr>
          <p:cNvPr id="1209" name="Shape 1209"/>
          <p:cNvSpPr/>
          <p:nvPr>
            <p:ph type="body" sz="quarter" idx="1"/>
          </p:nvPr>
        </p:nvSpPr>
        <p:spPr>
          <a:prstGeom prst="rect">
            <a:avLst/>
          </a:prstGeom>
        </p:spPr>
        <p:txBody>
          <a:bodyPr/>
          <a:lstStyle/>
          <a:p>
            <a:pPr/>
            <a:r>
              <a:t>“Crush is configured with Bash via a set of Crush-specific builtin commands.</a:t>
            </a:r>
          </a:p>
          <a:p>
            <a:pPr/>
            <a:r>
              <a:t>…</a:t>
            </a:r>
          </a:p>
          <a:p>
            <a:pPr/>
            <a:r>
              <a:t>Since it’s Bash, so you can use logic, source other files, and so on. It’s really handy.</a:t>
            </a:r>
            <a:br/>
            <a:r>
              <a:t>…</a:t>
            </a:r>
            <a:br/>
            <a:r>
              <a:t>Why Bash?</a:t>
            </a:r>
          </a:p>
          <a:p>
            <a:pPr/>
          </a:p>
          <a:p>
            <a:pPr/>
            <a:r>
              <a:t>Two reasons:</a:t>
            </a:r>
          </a:p>
          <a:p>
            <a:pPr marL="436562" indent="-436562">
              <a:buSzPct val="100000"/>
              <a:buAutoNum type="arabicPeriod" startAt="1"/>
            </a:pPr>
            <a:r>
              <a:t>Crush ships with a first-class Bash interpreter, so we get the logic for free.</a:t>
            </a:r>
          </a:p>
          <a:p>
            <a:pPr marL="436562" indent="-436562">
              <a:buSzPct val="100000"/>
              <a:buAutoNum type="arabicPeriod" startAt="1"/>
            </a:pPr>
            <a:r>
              <a:t>Ultimately, Crush needs to be able to configure itself, and command-based config allows both users and the agent to use the same tools.”</a:t>
            </a:r>
          </a:p>
          <a:p>
            <a:pPr/>
          </a:p>
          <a:p>
            <a:pPr/>
            <a:r>
              <a:t>From </a:t>
            </a:r>
            <a:r>
              <a:rPr u="sng">
                <a:hlinkClick r:id="rId3" invalidUrl="" action="" tgtFrame="" tooltip="" history="1" highlightClick="0" endSnd="0"/>
              </a:rPr>
              <a:t>https://github.com/charmbracelet/crush/tree/main/docs/config</a:t>
            </a:r>
            <a:r>
              <a:t>  (See page for more details on Crush’s crushrc file settings.)</a:t>
            </a:r>
          </a:p>
          <a:p>
            <a:pPr/>
          </a:p>
          <a:p>
            <a:pPr/>
            <a:r>
              <a:t>As you can see in the example, you can load in LSPs (Language Server Protocols) for any programming languages you use.  And you can add different LLM providers, whether local or hosted elsewhere.</a:t>
            </a:r>
          </a:p>
          <a:p>
            <a:pPr/>
          </a:p>
          <a:p>
            <a:pPr/>
            <a:r>
              <a:t>Regarding the I2 vLLM setup, note a few things:</a:t>
            </a:r>
          </a:p>
          <a:p>
            <a:pPr marL="637013" indent="-294113">
              <a:buSzPct val="120000"/>
              <a:buChar char="•"/>
            </a:pPr>
            <a:r>
              <a:rPr b="1"/>
              <a:t>$vLLM_KEY</a:t>
            </a:r>
            <a:r>
              <a:t> is an environment variable, meaning the config doesn’t have to have hard-coded secrets.  You could use your various password managers to populate such keys as well.</a:t>
            </a:r>
          </a:p>
          <a:p>
            <a:pPr marL="637013" indent="-294113">
              <a:buSzPct val="120000"/>
              <a:buChar char="•"/>
            </a:pPr>
            <a:r>
              <a:t>It was discovered that </a:t>
            </a:r>
            <a:r>
              <a:rPr b="1"/>
              <a:t>openai-compat</a:t>
            </a:r>
            <a:r>
              <a:t> models arrive with an unknown (0) context window, which hides Crush's context meter and disables auto-summarize. Both GPUs serve --max-model-len 262144 (verified 2026-10-16), so we simply declare the model context windows as such.</a:t>
            </a: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12" name="Shape 1212"/>
          <p:cNvSpPr/>
          <p:nvPr>
            <p:ph type="sldImg"/>
          </p:nvPr>
        </p:nvSpPr>
        <p:spPr>
          <a:prstGeom prst="rect">
            <a:avLst/>
          </a:prstGeom>
        </p:spPr>
        <p:txBody>
          <a:bodyPr/>
          <a:lstStyle/>
          <a:p>
            <a:pPr/>
          </a:p>
        </p:txBody>
      </p:sp>
      <p:sp>
        <p:nvSpPr>
          <p:cNvPr id="1213" name="Shape 1213"/>
          <p:cNvSpPr/>
          <p:nvPr>
            <p:ph type="body" sz="quarter" idx="1"/>
          </p:nvPr>
        </p:nvSpPr>
        <p:spPr>
          <a:prstGeom prst="rect">
            <a:avLst/>
          </a:prstGeom>
        </p:spPr>
        <p:txBody>
          <a:bodyPr/>
          <a:lstStyle/>
          <a:p>
            <a:pPr/>
            <a:r>
              <a:t>For IDEs, no one can deny that Microsoft’s Visual Studio Code (VS Code) is one of the most popular out there.</a:t>
            </a: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17" name="Shape 1217"/>
          <p:cNvSpPr/>
          <p:nvPr>
            <p:ph type="sldImg"/>
          </p:nvPr>
        </p:nvSpPr>
        <p:spPr>
          <a:prstGeom prst="rect">
            <a:avLst/>
          </a:prstGeom>
        </p:spPr>
        <p:txBody>
          <a:bodyPr/>
          <a:lstStyle/>
          <a:p>
            <a:pPr/>
          </a:p>
        </p:txBody>
      </p:sp>
      <p:sp>
        <p:nvSpPr>
          <p:cNvPr id="1218" name="Shape 1218"/>
          <p:cNvSpPr/>
          <p:nvPr>
            <p:ph type="body" sz="quarter" idx="1"/>
          </p:nvPr>
        </p:nvSpPr>
        <p:spPr>
          <a:prstGeom prst="rect">
            <a:avLst/>
          </a:prstGeom>
        </p:spPr>
        <p:txBody>
          <a:bodyPr/>
          <a:lstStyle/>
          <a:p>
            <a:pPr/>
            <a:r>
              <a:t>And coupled with an extension like Continue.dev, you can use VS Code connected to almost any LLM provider you like and have an experience similar to using Cursor or other IDEs built with AI/LLMs in mind.</a:t>
            </a: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21" name="Shape 1221"/>
          <p:cNvSpPr/>
          <p:nvPr>
            <p:ph type="sldImg"/>
          </p:nvPr>
        </p:nvSpPr>
        <p:spPr>
          <a:prstGeom prst="rect">
            <a:avLst/>
          </a:prstGeom>
        </p:spPr>
        <p:txBody>
          <a:bodyPr/>
          <a:lstStyle/>
          <a:p>
            <a:pPr/>
          </a:p>
        </p:txBody>
      </p:sp>
      <p:sp>
        <p:nvSpPr>
          <p:cNvPr id="1222" name="Shape 1222"/>
          <p:cNvSpPr/>
          <p:nvPr>
            <p:ph type="body" sz="quarter" idx="1"/>
          </p:nvPr>
        </p:nvSpPr>
        <p:spPr>
          <a:prstGeom prst="rect">
            <a:avLst/>
          </a:prstGeom>
        </p:spPr>
        <p:txBody>
          <a:bodyPr/>
          <a:lstStyle/>
          <a:p>
            <a:pPr/>
            <a:r>
              <a:t>For those looking for an IDE who do not want to use VS Code, my preferred one these days is Zed.</a:t>
            </a: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26" name="Shape 1226"/>
          <p:cNvSpPr/>
          <p:nvPr>
            <p:ph type="sldImg"/>
          </p:nvPr>
        </p:nvSpPr>
        <p:spPr>
          <a:prstGeom prst="rect">
            <a:avLst/>
          </a:prstGeom>
        </p:spPr>
        <p:txBody>
          <a:bodyPr/>
          <a:lstStyle/>
          <a:p>
            <a:pPr/>
          </a:p>
        </p:txBody>
      </p:sp>
      <p:sp>
        <p:nvSpPr>
          <p:cNvPr id="1227" name="Shape 1227"/>
          <p:cNvSpPr/>
          <p:nvPr>
            <p:ph type="body" sz="quarter" idx="1"/>
          </p:nvPr>
        </p:nvSpPr>
        <p:spPr>
          <a:prstGeom prst="rect">
            <a:avLst/>
          </a:prstGeom>
        </p:spPr>
        <p:txBody>
          <a:bodyPr/>
          <a:lstStyle/>
          <a:p>
            <a:pPr/>
            <a:r>
              <a:t>In the past year there have been several stories of supply chain attacks against programming language repos.  Among the worst hit has been </a:t>
            </a:r>
            <a:r>
              <a:rPr b="1"/>
              <a:t>npm</a:t>
            </a:r>
            <a:r>
              <a:t>, the Node Package Manager, with repeated attacks from versions of the </a:t>
            </a:r>
            <a:r>
              <a:rPr u="sng">
                <a:hlinkClick r:id="rId3" invalidUrl="" action="" tgtFrame="" tooltip="" history="1" highlightClick="0" endSnd="0"/>
              </a:rPr>
              <a:t>Shai-Hulud worm</a:t>
            </a:r>
            <a:r>
              <a:t>.  Noting that npm packages offer pre- and post-script installers which were exploited in these attacks, the simple act of installing a package could infect your computer.</a:t>
            </a:r>
          </a:p>
          <a:p>
            <a:pPr/>
          </a:p>
          <a:p>
            <a:pPr/>
            <a:r>
              <a:t>Noting that VSCode is written in TypeScript and relies extensively on npm, notably for all the extensions in their ecosystem, it occurred to me that the simple act of VSCode updating one of my extensions, where one of those extensions had been compromised, could infect my machine without my even realizing it.  This set me down a path to finding an alternative IDE.</a:t>
            </a:r>
          </a:p>
          <a:p>
            <a:pPr/>
          </a:p>
          <a:p>
            <a:pPr/>
            <a:r>
              <a:t>The end result was </a:t>
            </a:r>
            <a:r>
              <a:rPr b="1"/>
              <a:t>Zed</a:t>
            </a:r>
            <a:r>
              <a:t>.  Zed was written in Rust by the same developers who originally created the GitHub Atom IDE (which itself was where the Electron framework got its start).  Atom was the IDE I used before moving to VS Code many years ago because I found Atom to be just too slow (and they both used the same “LEGO pieces” of the Electron framework and JavaScript).  But the point is these developers know what they’re doing.  And this new editor, besides being blazingly fast, has many features built in that you would need to install various extensions for in VSCode and others.</a:t>
            </a:r>
          </a:p>
          <a:p>
            <a:pPr/>
          </a:p>
          <a:p>
            <a:pPr/>
            <a:r>
              <a:t>In fact, currently I have only have 3 extensions installed:  HTML, TOML, and XML.  For everything else, I just use what is built into Zed.  And after giving myself a few weeks to get used to small muscle memory adjustments, I found no reason to go back.  But YMMV.</a:t>
            </a: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31" name="Shape 1231"/>
          <p:cNvSpPr/>
          <p:nvPr>
            <p:ph type="sldImg"/>
          </p:nvPr>
        </p:nvSpPr>
        <p:spPr>
          <a:prstGeom prst="rect">
            <a:avLst/>
          </a:prstGeom>
        </p:spPr>
        <p:txBody>
          <a:bodyPr/>
          <a:lstStyle/>
          <a:p>
            <a:pPr/>
          </a:p>
        </p:txBody>
      </p:sp>
      <p:sp>
        <p:nvSpPr>
          <p:cNvPr id="1232" name="Shape 1232"/>
          <p:cNvSpPr/>
          <p:nvPr>
            <p:ph type="body" sz="quarter" idx="1"/>
          </p:nvPr>
        </p:nvSpPr>
        <p:spPr>
          <a:prstGeom prst="rect">
            <a:avLst/>
          </a:prstGeom>
        </p:spPr>
        <p:txBody>
          <a:bodyPr/>
          <a:lstStyle/>
          <a:p>
            <a:pPr/>
            <a:r>
              <a:t>When you first install and run Zed, it walks you through a setup process where you can even designate that you want to use things like VSCode key bindings, for example.</a:t>
            </a:r>
          </a:p>
          <a:p>
            <a:pPr/>
          </a:p>
          <a:p>
            <a:pPr/>
            <a:r>
              <a:t>Once running, if you go into the settings, you will see that as part of the basic IDE, they have an entire section devoted to AI tooling.  This includes everything from code completion and LLM providers to using ACP (Agent Client Protocol) with external agents or MCP (Model Context Protocol) servers.</a:t>
            </a: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36" name="Shape 1236"/>
          <p:cNvSpPr/>
          <p:nvPr>
            <p:ph type="sldImg"/>
          </p:nvPr>
        </p:nvSpPr>
        <p:spPr>
          <a:prstGeom prst="rect">
            <a:avLst/>
          </a:prstGeom>
        </p:spPr>
        <p:txBody>
          <a:bodyPr/>
          <a:lstStyle/>
          <a:p>
            <a:pPr/>
          </a:p>
        </p:txBody>
      </p:sp>
      <p:sp>
        <p:nvSpPr>
          <p:cNvPr id="1237" name="Shape 1237"/>
          <p:cNvSpPr/>
          <p:nvPr>
            <p:ph type="body" sz="quarter" idx="1"/>
          </p:nvPr>
        </p:nvSpPr>
        <p:spPr>
          <a:prstGeom prst="rect">
            <a:avLst/>
          </a:prstGeom>
        </p:spPr>
        <p:txBody>
          <a:bodyPr/>
          <a:lstStyle/>
          <a:p>
            <a:pPr/>
            <a:r>
              <a:t>Clicking the LLM Providers “Configure” button, we are taken to a section where you can see they have options for almost every known LLM provider.  This includes</a:t>
            </a:r>
          </a:p>
          <a:p>
            <a:pPr marL="637013" indent="-294113">
              <a:buSzPct val="120000"/>
              <a:buChar char="•"/>
            </a:pPr>
            <a:r>
              <a:rPr b="1"/>
              <a:t>Zed</a:t>
            </a:r>
            <a:r>
              <a:t>’s own subscription offering (i.e., pay subscription, get code completion/etc.)</a:t>
            </a:r>
          </a:p>
          <a:p>
            <a:pPr marL="637013" indent="-294113">
              <a:buSzPct val="120000"/>
              <a:buChar char="•"/>
            </a:pPr>
            <a:r>
              <a:t>All the frontier labs such as </a:t>
            </a:r>
            <a:r>
              <a:rPr b="1"/>
              <a:t>Anthropic</a:t>
            </a:r>
            <a:r>
              <a:t> (API key), </a:t>
            </a:r>
            <a:r>
              <a:rPr b="1"/>
              <a:t>DeepSeek</a:t>
            </a:r>
            <a:r>
              <a:t>, </a:t>
            </a:r>
            <a:r>
              <a:rPr b="1"/>
              <a:t>Google</a:t>
            </a:r>
            <a:r>
              <a:t> AI (API key), </a:t>
            </a:r>
            <a:r>
              <a:rPr b="1"/>
              <a:t>Mistral</a:t>
            </a:r>
            <a:r>
              <a:t>, </a:t>
            </a:r>
            <a:r>
              <a:rPr b="1"/>
              <a:t>OpenAI</a:t>
            </a:r>
            <a:r>
              <a:t>, </a:t>
            </a:r>
            <a:r>
              <a:rPr b="1"/>
              <a:t>ChatGPT subscription</a:t>
            </a:r>
            <a:r>
              <a:t>, </a:t>
            </a:r>
            <a:r>
              <a:rPr b="1"/>
              <a:t>xAI</a:t>
            </a:r>
            <a:r>
              <a:t>, </a:t>
            </a:r>
            <a:r>
              <a:rPr b="1"/>
              <a:t>SuperGrok</a:t>
            </a:r>
            <a:r>
              <a:t>, etc.</a:t>
            </a:r>
          </a:p>
          <a:p>
            <a:pPr marL="637013" indent="-294113">
              <a:buSzPct val="120000"/>
              <a:buChar char="•"/>
            </a:pPr>
            <a:r>
              <a:rPr b="1"/>
              <a:t>GitHub Copilot subscription</a:t>
            </a:r>
          </a:p>
          <a:p>
            <a:pPr marL="637013" indent="-294113">
              <a:buSzPct val="120000"/>
              <a:buChar char="•"/>
            </a:pPr>
            <a:r>
              <a:rPr b="1"/>
              <a:t>llama.cpp</a:t>
            </a:r>
          </a:p>
          <a:p>
            <a:pPr marL="637013" indent="-294113">
              <a:buSzPct val="120000"/>
              <a:buChar char="•"/>
            </a:pPr>
            <a:r>
              <a:rPr b="1"/>
              <a:t>LM Studio</a:t>
            </a:r>
          </a:p>
          <a:p>
            <a:pPr marL="637013" indent="-294113">
              <a:buSzPct val="120000"/>
              <a:buChar char="•"/>
            </a:pPr>
            <a:r>
              <a:rPr b="1"/>
              <a:t>Ollama</a:t>
            </a:r>
          </a:p>
          <a:p>
            <a:pPr marL="637013" indent="-294113">
              <a:buSzPct val="120000"/>
              <a:buChar char="•"/>
            </a:pPr>
            <a:r>
              <a:rPr b="1"/>
              <a:t>OpenCode</a:t>
            </a:r>
          </a:p>
          <a:p>
            <a:pPr marL="637013" indent="-294113">
              <a:buSzPct val="120000"/>
              <a:buChar char="•"/>
            </a:pPr>
            <a:r>
              <a:rPr b="1"/>
              <a:t>OpenRouter</a:t>
            </a:r>
          </a:p>
          <a:p>
            <a:pPr marL="637013" indent="-294113">
              <a:buSzPct val="120000"/>
              <a:buChar char="•"/>
            </a:pPr>
            <a:r>
              <a:rPr b="1"/>
              <a:t>Vercel AI Gateway</a:t>
            </a: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40" name="Shape 1240"/>
          <p:cNvSpPr/>
          <p:nvPr>
            <p:ph type="sldImg"/>
          </p:nvPr>
        </p:nvSpPr>
        <p:spPr>
          <a:prstGeom prst="rect">
            <a:avLst/>
          </a:prstGeom>
        </p:spPr>
        <p:txBody>
          <a:bodyPr/>
          <a:lstStyle/>
          <a:p>
            <a:pPr/>
          </a:p>
        </p:txBody>
      </p:sp>
      <p:sp>
        <p:nvSpPr>
          <p:cNvPr id="1241" name="Shape 1241"/>
          <p:cNvSpPr/>
          <p:nvPr>
            <p:ph type="body" sz="quarter" idx="1"/>
          </p:nvPr>
        </p:nvSpPr>
        <p:spPr>
          <a:prstGeom prst="rect">
            <a:avLst/>
          </a:prstGeom>
        </p:spPr>
        <p:txBody>
          <a:bodyPr/>
          <a:lstStyle/>
          <a:p>
            <a:pPr/>
            <a:r>
              <a:t>If you do not have the GPU capacity to run the LLMs you want locally, there are still options available.  The following are just a few possibilities.</a:t>
            </a: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44" name="Shape 1244"/>
          <p:cNvSpPr/>
          <p:nvPr>
            <p:ph type="sldImg"/>
          </p:nvPr>
        </p:nvSpPr>
        <p:spPr>
          <a:prstGeom prst="rect">
            <a:avLst/>
          </a:prstGeom>
        </p:spPr>
        <p:txBody>
          <a:bodyPr/>
          <a:lstStyle/>
          <a:p>
            <a:pPr/>
          </a:p>
        </p:txBody>
      </p:sp>
      <p:sp>
        <p:nvSpPr>
          <p:cNvPr id="1245" name="Shape 1245"/>
          <p:cNvSpPr/>
          <p:nvPr>
            <p:ph type="body" sz="quarter" idx="1"/>
          </p:nvPr>
        </p:nvSpPr>
        <p:spPr>
          <a:prstGeom prst="rect">
            <a:avLst/>
          </a:prstGeom>
        </p:spPr>
        <p:txBody>
          <a:bodyPr/>
          <a:lstStyle/>
          <a:p>
            <a:pPr/>
            <a:r>
              <a:t>Many universities have signed up with one or more of the the major AI companies.  While this does not provide any of the benefits of offline LLM use, most universities have a form of “enterprise license” with those companies where the latter “pinky promise” not to use/train on the data.</a:t>
            </a:r>
          </a:p>
          <a:p>
            <a:pPr/>
          </a:p>
          <a:p>
            <a:pPr/>
            <a:r>
              <a:t>However, many research institutions have their own GPU clusters.  And it may well be possible for you to get access to one of those.  That at least may bring the LLM on-prem, where you have more control over things.</a:t>
            </a: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51" name="Shape 1251"/>
          <p:cNvSpPr/>
          <p:nvPr>
            <p:ph type="sldImg"/>
          </p:nvPr>
        </p:nvSpPr>
        <p:spPr>
          <a:prstGeom prst="rect">
            <a:avLst/>
          </a:prstGeom>
        </p:spPr>
        <p:txBody>
          <a:bodyPr/>
          <a:lstStyle/>
          <a:p>
            <a:pPr/>
          </a:p>
        </p:txBody>
      </p:sp>
      <p:sp>
        <p:nvSpPr>
          <p:cNvPr id="1252" name="Shape 1252"/>
          <p:cNvSpPr/>
          <p:nvPr>
            <p:ph type="body" sz="quarter" idx="1"/>
          </p:nvPr>
        </p:nvSpPr>
        <p:spPr>
          <a:prstGeom prst="rect">
            <a:avLst/>
          </a:prstGeom>
        </p:spPr>
        <p:txBody>
          <a:bodyPr/>
          <a:lstStyle/>
          <a:p>
            <a:pPr/>
            <a:r>
              <a:t>The National Research Platform is as the site says.  Funded by the NSF, if the work you’re doing fits in with what they list, be sure to tap into this.  No, it’s not an on-prem, local LLM setup.  But this is compute hosted by folks whose goals/motivations are to advance research, not make a profit.</a:t>
            </a: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56" name="Shape 1256"/>
          <p:cNvSpPr/>
          <p:nvPr>
            <p:ph type="sldImg"/>
          </p:nvPr>
        </p:nvSpPr>
        <p:spPr>
          <a:prstGeom prst="rect">
            <a:avLst/>
          </a:prstGeom>
        </p:spPr>
        <p:txBody>
          <a:bodyPr/>
          <a:lstStyle/>
          <a:p>
            <a:pPr/>
          </a:p>
        </p:txBody>
      </p:sp>
      <p:sp>
        <p:nvSpPr>
          <p:cNvPr id="1257" name="Shape 1257"/>
          <p:cNvSpPr/>
          <p:nvPr>
            <p:ph type="body" sz="quarter" idx="1"/>
          </p:nvPr>
        </p:nvSpPr>
        <p:spPr>
          <a:prstGeom prst="rect">
            <a:avLst/>
          </a:prstGeom>
        </p:spPr>
        <p:txBody>
          <a:bodyPr/>
          <a:lstStyle/>
          <a:p>
            <a:pPr/>
            <a:r>
              <a:t>They have a page dedicated to hosting frontier, open-weight LLMs on their platform.</a:t>
            </a: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61" name="Shape 1261"/>
          <p:cNvSpPr/>
          <p:nvPr>
            <p:ph type="sldImg"/>
          </p:nvPr>
        </p:nvSpPr>
        <p:spPr>
          <a:prstGeom prst="rect">
            <a:avLst/>
          </a:prstGeom>
        </p:spPr>
        <p:txBody>
          <a:bodyPr/>
          <a:lstStyle/>
          <a:p>
            <a:pPr/>
          </a:p>
        </p:txBody>
      </p:sp>
      <p:sp>
        <p:nvSpPr>
          <p:cNvPr id="1262" name="Shape 1262"/>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They also have robust documentation.  Begin by getting access to the NRP itself by following their instructions.</a:t>
            </a:r>
          </a:p>
          <a:p>
            <a:pPr/>
          </a:p>
          <a:p>
            <a:pPr/>
            <a:r>
              <a:t>I highly recommend joining their Slack workspace, as the folks there are very supportive.  I had a response within hours of trying to setup an account.</a:t>
            </a:r>
          </a:p>
          <a:p>
            <a:pPr/>
          </a:p>
          <a:p>
            <a:pPr/>
            <a:r>
              <a:t>I won’t lie.  Once you have an account created, the process by which you go about setting up an API token is not the most obvious.  But then I have not yet gone through the tutorials as linked later here, which I am sure would help.</a:t>
            </a: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67" name="Shape 1267"/>
          <p:cNvSpPr/>
          <p:nvPr>
            <p:ph type="sldImg"/>
          </p:nvPr>
        </p:nvSpPr>
        <p:spPr>
          <a:prstGeom prst="rect">
            <a:avLst/>
          </a:prstGeom>
        </p:spPr>
        <p:txBody>
          <a:bodyPr/>
          <a:lstStyle/>
          <a:p>
            <a:pPr/>
          </a:p>
        </p:txBody>
      </p:sp>
      <p:sp>
        <p:nvSpPr>
          <p:cNvPr id="1268" name="Shape 1268"/>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And here is the beginning of the section of documentation specific to LLMs.</a:t>
            </a: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71" name="Shape 1271"/>
          <p:cNvSpPr/>
          <p:nvPr>
            <p:ph type="sldImg"/>
          </p:nvPr>
        </p:nvSpPr>
        <p:spPr>
          <a:prstGeom prst="rect">
            <a:avLst/>
          </a:prstGeom>
        </p:spPr>
        <p:txBody>
          <a:bodyPr/>
          <a:lstStyle/>
          <a:p>
            <a:pPr/>
          </a:p>
        </p:txBody>
      </p:sp>
      <p:sp>
        <p:nvSpPr>
          <p:cNvPr id="1272" name="Shape 1272"/>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When you log into the NRP, you will be taken to a page like this, where, assuming your institution is part of InCommon, you start typing in your institution’s name.  Once selected, you can have it remember this for future logins.  Then you click the “Log On” button, which takes you to…</a:t>
            </a: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75" name="Shape 1275"/>
          <p:cNvSpPr/>
          <p:nvPr>
            <p:ph type="sldImg"/>
          </p:nvPr>
        </p:nvSpPr>
        <p:spPr>
          <a:prstGeom prst="rect">
            <a:avLst/>
          </a:prstGeom>
        </p:spPr>
        <p:txBody>
          <a:bodyPr/>
          <a:lstStyle/>
          <a:p>
            <a:pPr/>
          </a:p>
        </p:txBody>
      </p:sp>
      <p:sp>
        <p:nvSpPr>
          <p:cNvPr id="1276" name="Shape 1276"/>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your institution’s SSO page.</a:t>
            </a: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79" name="Shape 1279"/>
          <p:cNvSpPr/>
          <p:nvPr>
            <p:ph type="sldImg"/>
          </p:nvPr>
        </p:nvSpPr>
        <p:spPr>
          <a:prstGeom prst="rect">
            <a:avLst/>
          </a:prstGeom>
        </p:spPr>
        <p:txBody>
          <a:bodyPr/>
          <a:lstStyle/>
          <a:p>
            <a:pPr/>
          </a:p>
        </p:txBody>
      </p:sp>
      <p:sp>
        <p:nvSpPr>
          <p:cNvPr id="1280" name="Shape 1280"/>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Be patient here, as it can take a bit to login.  Once completed, you will be back on the home page, only now you should see in the upper right corner that you are logged in.</a:t>
            </a: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84" name="Shape 1284"/>
          <p:cNvSpPr/>
          <p:nvPr>
            <p:ph type="sldImg"/>
          </p:nvPr>
        </p:nvSpPr>
        <p:spPr>
          <a:prstGeom prst="rect">
            <a:avLst/>
          </a:prstGeom>
        </p:spPr>
        <p:txBody>
          <a:bodyPr/>
          <a:lstStyle/>
          <a:p>
            <a:pPr/>
          </a:p>
        </p:txBody>
      </p:sp>
      <p:sp>
        <p:nvSpPr>
          <p:cNvPr id="1285" name="Shape 1285"/>
          <p:cNvSpPr/>
          <p:nvPr>
            <p:ph type="body" sz="quarter" idx="1"/>
          </p:nvPr>
        </p:nvSpPr>
        <p:spPr>
          <a:prstGeom prst="rect">
            <a:avLst/>
          </a:prstGeom>
        </p:spPr>
        <p:txBody>
          <a:bodyPr/>
          <a:lstStyle/>
          <a:p>
            <a:pPr/>
            <a:r>
              <a:t>Here are some of the main links involved for the NRP.</a:t>
            </a:r>
          </a:p>
          <a:p>
            <a:pPr/>
          </a:p>
          <a:p>
            <a:pPr/>
            <a:r>
              <a:t>I would like to thank Daniel Diaz of UCSD for providing the training links via the NRP Slack.</a:t>
            </a: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89" name="Shape 1289"/>
          <p:cNvSpPr/>
          <p:nvPr>
            <p:ph type="sldImg"/>
          </p:nvPr>
        </p:nvSpPr>
        <p:spPr>
          <a:prstGeom prst="rect">
            <a:avLst/>
          </a:prstGeom>
        </p:spPr>
        <p:txBody>
          <a:bodyPr/>
          <a:lstStyle/>
          <a:p>
            <a:pPr/>
          </a:p>
        </p:txBody>
      </p:sp>
      <p:sp>
        <p:nvSpPr>
          <p:cNvPr id="1290" name="Shape 1290"/>
          <p:cNvSpPr/>
          <p:nvPr>
            <p:ph type="body" sz="quarter" idx="1"/>
          </p:nvPr>
        </p:nvSpPr>
        <p:spPr>
          <a:prstGeom prst="rect">
            <a:avLst/>
          </a:prstGeom>
        </p:spPr>
        <p:txBody>
          <a:bodyPr/>
          <a:lstStyle/>
          <a:p>
            <a:pPr/>
            <a:r>
              <a:t>Another option is OpenRouter.  Probably the most popular AI gateway out there, you can sign up with OpenRouter for free.  OpenRouter offers some 25 free models (with token limits) that lets you get a taste for how they work.  Then it’s a pay-as-you-go setup for access to models across the spectrum.  Interestingly enough, one of the free models recently was Qwen3.8 27B.</a:t>
            </a:r>
          </a:p>
          <a:p>
            <a:pPr/>
          </a:p>
          <a:p>
            <a:pPr/>
            <a:r>
              <a:t>There are a lot of nuances to using an AI gateway which we can’t get into right now.  But used properly, it can be a cheaper option than many of the other API setups.</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amp; Subtitle">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13" name="Title Text"/>
          <p:cNvSpPr txBox="1"/>
          <p:nvPr>
            <p:ph type="title"/>
          </p:nvPr>
        </p:nvSpPr>
        <p:spPr>
          <a:xfrm>
            <a:off x="4566046" y="4107656"/>
            <a:ext cx="15251908" cy="3393282"/>
          </a:xfrm>
          <a:prstGeom prst="rect">
            <a:avLst/>
          </a:prstGeom>
        </p:spPr>
        <p:txBody>
          <a:bodyPr lIns="71437" tIns="71437" rIns="71437" bIns="71437" anchor="b">
            <a:noAutofit/>
          </a:bodyPr>
          <a:lstStyle>
            <a:lvl1pPr algn="ctr" defTabSz="821531">
              <a:lnSpc>
                <a:spcPct val="100000"/>
              </a:lnSpc>
              <a:defRPr b="0" sz="11200">
                <a:solidFill>
                  <a:srgbClr val="FFFFFF"/>
                </a:solidFill>
                <a:latin typeface="+mn-lt"/>
                <a:ea typeface="+mn-ea"/>
                <a:cs typeface="+mn-cs"/>
                <a:sym typeface="American Typewriter"/>
              </a:defRPr>
            </a:lvl1pPr>
          </a:lstStyle>
          <a:p>
            <a:pPr/>
            <a:r>
              <a:t>Title Text</a:t>
            </a:r>
          </a:p>
        </p:txBody>
      </p:sp>
      <p:sp>
        <p:nvSpPr>
          <p:cNvPr id="14" name="Body Level One…"/>
          <p:cNvSpPr txBox="1"/>
          <p:nvPr>
            <p:ph type="body" sz="quarter" idx="1"/>
          </p:nvPr>
        </p:nvSpPr>
        <p:spPr>
          <a:xfrm>
            <a:off x="4566046" y="7536656"/>
            <a:ext cx="15251908" cy="1940720"/>
          </a:xfrm>
          <a:prstGeom prst="rect">
            <a:avLst/>
          </a:prstGeom>
        </p:spPr>
        <p:txBody>
          <a:bodyPr lIns="71437" tIns="71437" rIns="71437" bIns="71437">
            <a:noAutofit/>
          </a:bodyPr>
          <a:lstStyle>
            <a:lvl1pPr marL="0" indent="0" algn="ctr" defTabSz="821531">
              <a:buClrTx/>
              <a:buSzTx/>
              <a:buFontTx/>
              <a:buNone/>
              <a:defRPr sz="5800">
                <a:solidFill>
                  <a:srgbClr val="909696"/>
                </a:solidFill>
                <a:latin typeface="+mn-lt"/>
                <a:ea typeface="+mn-ea"/>
                <a:cs typeface="+mn-cs"/>
                <a:sym typeface="American Typewriter"/>
              </a:defRPr>
            </a:lvl1pPr>
            <a:lvl2pPr marL="0" indent="0" algn="ctr" defTabSz="821531">
              <a:buClrTx/>
              <a:buSzTx/>
              <a:buFontTx/>
              <a:buNone/>
              <a:defRPr sz="5800">
                <a:solidFill>
                  <a:srgbClr val="909696"/>
                </a:solidFill>
                <a:latin typeface="+mn-lt"/>
                <a:ea typeface="+mn-ea"/>
                <a:cs typeface="+mn-cs"/>
                <a:sym typeface="American Typewriter"/>
              </a:defRPr>
            </a:lvl2pPr>
            <a:lvl3pPr marL="0" indent="0" algn="ctr" defTabSz="821531">
              <a:buClrTx/>
              <a:buSzTx/>
              <a:buFontTx/>
              <a:buNone/>
              <a:defRPr sz="5800">
                <a:solidFill>
                  <a:srgbClr val="909696"/>
                </a:solidFill>
                <a:latin typeface="+mn-lt"/>
                <a:ea typeface="+mn-ea"/>
                <a:cs typeface="+mn-cs"/>
                <a:sym typeface="American Typewriter"/>
              </a:defRPr>
            </a:lvl3pPr>
            <a:lvl4pPr marL="0" indent="0" algn="ctr" defTabSz="821531">
              <a:buClrTx/>
              <a:buSzTx/>
              <a:buFontTx/>
              <a:buNone/>
              <a:defRPr sz="5800">
                <a:solidFill>
                  <a:srgbClr val="909696"/>
                </a:solidFill>
                <a:latin typeface="+mn-lt"/>
                <a:ea typeface="+mn-ea"/>
                <a:cs typeface="+mn-cs"/>
                <a:sym typeface="American Typewriter"/>
              </a:defRPr>
            </a:lvl4pPr>
            <a:lvl5pPr marL="0" indent="0" algn="ctr" defTabSz="821531">
              <a:buClrTx/>
              <a:buSzTx/>
              <a:buFontTx/>
              <a:buNone/>
              <a:defRPr sz="5800">
                <a:solidFill>
                  <a:srgbClr val="909696"/>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15"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16"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mp; Bullets">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23" name="Title Text"/>
          <p:cNvSpPr txBox="1"/>
          <p:nvPr>
            <p:ph type="title"/>
          </p:nvPr>
        </p:nvSpPr>
        <p:spPr>
          <a:xfrm>
            <a:off x="4566046" y="214312"/>
            <a:ext cx="15251908" cy="2946798"/>
          </a:xfrm>
          <a:prstGeom prst="rect">
            <a:avLst/>
          </a:prstGeom>
        </p:spPr>
        <p:txBody>
          <a:bodyPr lIns="71437" tIns="71437" rIns="71437" bIns="71437" anchor="ctr">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sp>
        <p:nvSpPr>
          <p:cNvPr id="24" name="Body Level One…"/>
          <p:cNvSpPr txBox="1"/>
          <p:nvPr>
            <p:ph type="body" sz="half" idx="1"/>
          </p:nvPr>
        </p:nvSpPr>
        <p:spPr>
          <a:xfrm>
            <a:off x="4566046" y="3554015"/>
            <a:ext cx="15251908" cy="8590360"/>
          </a:xfrm>
          <a:prstGeom prst="rect">
            <a:avLst/>
          </a:prstGeom>
        </p:spPr>
        <p:txBody>
          <a:bodyPr lIns="71437" tIns="71437" rIns="71437" bIns="71437" anchor="ctr">
            <a:noAutofit/>
          </a:bodyPr>
          <a:lstStyle>
            <a:lvl1pPr marL="1118291" indent="-775391" defTabSz="821531">
              <a:spcBef>
                <a:spcPts val="4500"/>
              </a:spcBef>
              <a:buClrTx/>
              <a:buSzPct val="120000"/>
              <a:buFontTx/>
              <a:defRPr sz="5800">
                <a:solidFill>
                  <a:srgbClr val="FFFFFF"/>
                </a:solidFill>
                <a:latin typeface="+mn-lt"/>
                <a:ea typeface="+mn-ea"/>
                <a:cs typeface="+mn-cs"/>
                <a:sym typeface="American Typewriter"/>
              </a:defRPr>
            </a:lvl1pPr>
            <a:lvl2pPr marL="1643224" indent="-775391" defTabSz="821531">
              <a:spcBef>
                <a:spcPts val="4500"/>
              </a:spcBef>
              <a:buClrTx/>
              <a:buSzPct val="120000"/>
              <a:buFontTx/>
              <a:defRPr sz="5800">
                <a:solidFill>
                  <a:srgbClr val="FFFFFF"/>
                </a:solidFill>
                <a:latin typeface="+mn-lt"/>
                <a:ea typeface="+mn-ea"/>
                <a:cs typeface="+mn-cs"/>
                <a:sym typeface="American Typewriter"/>
              </a:defRPr>
            </a:lvl2pPr>
            <a:lvl3pPr marL="2151224" indent="-775391" defTabSz="821531">
              <a:spcBef>
                <a:spcPts val="4500"/>
              </a:spcBef>
              <a:buClrTx/>
              <a:buSzPct val="120000"/>
              <a:buFontTx/>
              <a:defRPr sz="5800">
                <a:solidFill>
                  <a:srgbClr val="FFFFFF"/>
                </a:solidFill>
                <a:latin typeface="+mn-lt"/>
                <a:ea typeface="+mn-ea"/>
                <a:cs typeface="+mn-cs"/>
                <a:sym typeface="American Typewriter"/>
              </a:defRPr>
            </a:lvl3pPr>
            <a:lvl4pPr marL="2676158" indent="-775391" defTabSz="821531">
              <a:spcBef>
                <a:spcPts val="4500"/>
              </a:spcBef>
              <a:buClrTx/>
              <a:buSzPct val="120000"/>
              <a:buFontTx/>
              <a:defRPr sz="5800">
                <a:solidFill>
                  <a:srgbClr val="FFFFFF"/>
                </a:solidFill>
                <a:latin typeface="+mn-lt"/>
                <a:ea typeface="+mn-ea"/>
                <a:cs typeface="+mn-cs"/>
                <a:sym typeface="American Typewriter"/>
              </a:defRPr>
            </a:lvl4pPr>
            <a:lvl5pPr marL="3201091" indent="-775391" defTabSz="821531">
              <a:spcBef>
                <a:spcPts val="4500"/>
              </a:spcBef>
              <a:buClrTx/>
              <a:buSzPct val="120000"/>
              <a:buFontTx/>
              <a:defRPr sz="5800">
                <a:solidFill>
                  <a:srgbClr val="FFFFFF"/>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25"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26"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mp; Bullets - 2 Column">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33" name="Title Text"/>
          <p:cNvSpPr txBox="1"/>
          <p:nvPr>
            <p:ph type="title"/>
          </p:nvPr>
        </p:nvSpPr>
        <p:spPr>
          <a:xfrm>
            <a:off x="4566046" y="214312"/>
            <a:ext cx="15251908" cy="2946798"/>
          </a:xfrm>
          <a:prstGeom prst="rect">
            <a:avLst/>
          </a:prstGeom>
        </p:spPr>
        <p:txBody>
          <a:bodyPr lIns="71437" tIns="71437" rIns="71437" bIns="71437" anchor="ctr">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sp>
        <p:nvSpPr>
          <p:cNvPr id="34" name="Body Level One…"/>
          <p:cNvSpPr txBox="1"/>
          <p:nvPr>
            <p:ph type="body" sz="half" idx="1"/>
          </p:nvPr>
        </p:nvSpPr>
        <p:spPr>
          <a:xfrm>
            <a:off x="4566046" y="3554015"/>
            <a:ext cx="15251908" cy="8590360"/>
          </a:xfrm>
          <a:prstGeom prst="rect">
            <a:avLst/>
          </a:prstGeom>
        </p:spPr>
        <p:txBody>
          <a:bodyPr lIns="71437" tIns="71437" rIns="71437" bIns="71437" numCol="2" spcCol="762595">
            <a:noAutofit/>
          </a:bodyPr>
          <a:lstStyle>
            <a:lvl1pPr marL="975177" indent="-632277" defTabSz="821531">
              <a:spcBef>
                <a:spcPts val="4500"/>
              </a:spcBef>
              <a:buClrTx/>
              <a:buSzPct val="120000"/>
              <a:buFontTx/>
              <a:defRPr sz="4400">
                <a:solidFill>
                  <a:srgbClr val="FFFFFF"/>
                </a:solidFill>
                <a:latin typeface="+mn-lt"/>
                <a:ea typeface="+mn-ea"/>
                <a:cs typeface="+mn-cs"/>
                <a:sym typeface="American Typewriter"/>
              </a:defRPr>
            </a:lvl1pPr>
            <a:lvl2pPr marL="1500110" indent="-632277" defTabSz="821531">
              <a:spcBef>
                <a:spcPts val="4500"/>
              </a:spcBef>
              <a:buClrTx/>
              <a:buSzPct val="120000"/>
              <a:buFontTx/>
              <a:defRPr sz="4400">
                <a:solidFill>
                  <a:srgbClr val="FFFFFF"/>
                </a:solidFill>
                <a:latin typeface="+mn-lt"/>
                <a:ea typeface="+mn-ea"/>
                <a:cs typeface="+mn-cs"/>
                <a:sym typeface="American Typewriter"/>
              </a:defRPr>
            </a:lvl2pPr>
            <a:lvl3pPr marL="2008110" indent="-632277" defTabSz="821531">
              <a:spcBef>
                <a:spcPts val="4500"/>
              </a:spcBef>
              <a:buClrTx/>
              <a:buSzPct val="120000"/>
              <a:buFontTx/>
              <a:defRPr sz="4400">
                <a:solidFill>
                  <a:srgbClr val="FFFFFF"/>
                </a:solidFill>
                <a:latin typeface="+mn-lt"/>
                <a:ea typeface="+mn-ea"/>
                <a:cs typeface="+mn-cs"/>
                <a:sym typeface="American Typewriter"/>
              </a:defRPr>
            </a:lvl3pPr>
            <a:lvl4pPr marL="2533044" indent="-632277" defTabSz="821531">
              <a:spcBef>
                <a:spcPts val="4500"/>
              </a:spcBef>
              <a:buClrTx/>
              <a:buSzPct val="120000"/>
              <a:buFontTx/>
              <a:defRPr sz="4400">
                <a:solidFill>
                  <a:srgbClr val="FFFFFF"/>
                </a:solidFill>
                <a:latin typeface="+mn-lt"/>
                <a:ea typeface="+mn-ea"/>
                <a:cs typeface="+mn-cs"/>
                <a:sym typeface="American Typewriter"/>
              </a:defRPr>
            </a:lvl4pPr>
            <a:lvl5pPr marL="3057977" indent="-632277" defTabSz="821531">
              <a:spcBef>
                <a:spcPts val="4500"/>
              </a:spcBef>
              <a:buClrTx/>
              <a:buSzPct val="120000"/>
              <a:buFontTx/>
              <a:defRPr sz="4400">
                <a:solidFill>
                  <a:srgbClr val="FFFFFF"/>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35"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36"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ullets">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43" name="Body Level One…"/>
          <p:cNvSpPr txBox="1"/>
          <p:nvPr>
            <p:ph type="body" idx="1"/>
          </p:nvPr>
        </p:nvSpPr>
        <p:spPr>
          <a:xfrm>
            <a:off x="4566046" y="1232296"/>
            <a:ext cx="15251908" cy="11251408"/>
          </a:xfrm>
          <a:prstGeom prst="rect">
            <a:avLst/>
          </a:prstGeom>
        </p:spPr>
        <p:txBody>
          <a:bodyPr lIns="71437" tIns="71437" rIns="71437" bIns="71437" anchor="ctr">
            <a:noAutofit/>
          </a:bodyPr>
          <a:lstStyle>
            <a:lvl1pPr marL="1118291" indent="-775391" defTabSz="821531">
              <a:spcBef>
                <a:spcPts val="4500"/>
              </a:spcBef>
              <a:buClrTx/>
              <a:buSzPct val="120000"/>
              <a:buFontTx/>
              <a:defRPr sz="5800">
                <a:solidFill>
                  <a:srgbClr val="FFFFFF"/>
                </a:solidFill>
                <a:latin typeface="+mn-lt"/>
                <a:ea typeface="+mn-ea"/>
                <a:cs typeface="+mn-cs"/>
                <a:sym typeface="American Typewriter"/>
              </a:defRPr>
            </a:lvl1pPr>
            <a:lvl2pPr marL="1643224" indent="-775391" defTabSz="821531">
              <a:spcBef>
                <a:spcPts val="4500"/>
              </a:spcBef>
              <a:buClrTx/>
              <a:buSzPct val="120000"/>
              <a:buFontTx/>
              <a:defRPr sz="5800">
                <a:solidFill>
                  <a:srgbClr val="FFFFFF"/>
                </a:solidFill>
                <a:latin typeface="+mn-lt"/>
                <a:ea typeface="+mn-ea"/>
                <a:cs typeface="+mn-cs"/>
                <a:sym typeface="American Typewriter"/>
              </a:defRPr>
            </a:lvl2pPr>
            <a:lvl3pPr marL="2151224" indent="-775391" defTabSz="821531">
              <a:spcBef>
                <a:spcPts val="4500"/>
              </a:spcBef>
              <a:buClrTx/>
              <a:buSzPct val="120000"/>
              <a:buFontTx/>
              <a:defRPr sz="5800">
                <a:solidFill>
                  <a:srgbClr val="FFFFFF"/>
                </a:solidFill>
                <a:latin typeface="+mn-lt"/>
                <a:ea typeface="+mn-ea"/>
                <a:cs typeface="+mn-cs"/>
                <a:sym typeface="American Typewriter"/>
              </a:defRPr>
            </a:lvl3pPr>
            <a:lvl4pPr marL="2676158" indent="-775391" defTabSz="821531">
              <a:spcBef>
                <a:spcPts val="4500"/>
              </a:spcBef>
              <a:buClrTx/>
              <a:buSzPct val="120000"/>
              <a:buFontTx/>
              <a:defRPr sz="5800">
                <a:solidFill>
                  <a:srgbClr val="FFFFFF"/>
                </a:solidFill>
                <a:latin typeface="+mn-lt"/>
                <a:ea typeface="+mn-ea"/>
                <a:cs typeface="+mn-cs"/>
                <a:sym typeface="American Typewriter"/>
              </a:defRPr>
            </a:lvl4pPr>
            <a:lvl5pPr marL="3201091" indent="-775391" defTabSz="821531">
              <a:spcBef>
                <a:spcPts val="4500"/>
              </a:spcBef>
              <a:buClrTx/>
              <a:buSzPct val="120000"/>
              <a:buFontTx/>
              <a:defRPr sz="5800">
                <a:solidFill>
                  <a:srgbClr val="FFFFFF"/>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44"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45"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lank">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pic>
        <p:nvPicPr>
          <p:cNvPr id="52"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53"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 Top">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60" name="Title Text"/>
          <p:cNvSpPr txBox="1"/>
          <p:nvPr>
            <p:ph type="title"/>
          </p:nvPr>
        </p:nvSpPr>
        <p:spPr>
          <a:xfrm>
            <a:off x="4566046" y="214312"/>
            <a:ext cx="15251908" cy="2946798"/>
          </a:xfrm>
          <a:prstGeom prst="rect">
            <a:avLst/>
          </a:prstGeom>
        </p:spPr>
        <p:txBody>
          <a:bodyPr lIns="71437" tIns="71437" rIns="71437" bIns="71437" anchor="ctr">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pic>
        <p:nvPicPr>
          <p:cNvPr id="61"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62"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 Center">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69" name="Title Text"/>
          <p:cNvSpPr txBox="1"/>
          <p:nvPr>
            <p:ph type="title"/>
          </p:nvPr>
        </p:nvSpPr>
        <p:spPr>
          <a:xfrm>
            <a:off x="4566046" y="4179093"/>
            <a:ext cx="15251908" cy="5357814"/>
          </a:xfrm>
          <a:prstGeom prst="rect">
            <a:avLst/>
          </a:prstGeom>
        </p:spPr>
        <p:txBody>
          <a:bodyPr lIns="71437" tIns="71437" rIns="71437" bIns="71437" anchor="ctr">
            <a:noAutofit/>
          </a:bodyPr>
          <a:lstStyle>
            <a:lvl1pPr algn="ctr" defTabSz="821531">
              <a:lnSpc>
                <a:spcPct val="100000"/>
              </a:lnSpc>
              <a:defRPr b="0" sz="11200">
                <a:solidFill>
                  <a:srgbClr val="FFFFFF"/>
                </a:solidFill>
                <a:latin typeface="+mn-lt"/>
                <a:ea typeface="+mn-ea"/>
                <a:cs typeface="+mn-cs"/>
                <a:sym typeface="American Typewriter"/>
              </a:defRPr>
            </a:lvl1pPr>
          </a:lstStyle>
          <a:p>
            <a:pPr/>
            <a:r>
              <a:t>Title Text</a:t>
            </a:r>
          </a:p>
        </p:txBody>
      </p:sp>
      <p:pic>
        <p:nvPicPr>
          <p:cNvPr id="70"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71"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hoto - Horizontal">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78" name="Image"/>
          <p:cNvSpPr/>
          <p:nvPr>
            <p:ph type="pic" sz="half" idx="21"/>
          </p:nvPr>
        </p:nvSpPr>
        <p:spPr>
          <a:xfrm>
            <a:off x="5744765" y="1339453"/>
            <a:ext cx="12900365" cy="8572501"/>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79" name="Title Text"/>
          <p:cNvSpPr txBox="1"/>
          <p:nvPr>
            <p:ph type="title"/>
          </p:nvPr>
        </p:nvSpPr>
        <p:spPr>
          <a:xfrm>
            <a:off x="4566046" y="10519171"/>
            <a:ext cx="15251908" cy="2053829"/>
          </a:xfrm>
          <a:prstGeom prst="rect">
            <a:avLst/>
          </a:prstGeom>
        </p:spPr>
        <p:txBody>
          <a:bodyPr lIns="71437" tIns="71437" rIns="71437" bIns="71437" anchor="ctr">
            <a:noAutofit/>
          </a:bodyPr>
          <a:lstStyle>
            <a:lvl1pPr algn="ctr" defTabSz="821531">
              <a:lnSpc>
                <a:spcPct val="100000"/>
              </a:lnSpc>
              <a:defRPr b="0" sz="11200">
                <a:solidFill>
                  <a:srgbClr val="FFFFFF"/>
                </a:solidFill>
                <a:latin typeface="+mn-lt"/>
                <a:ea typeface="+mn-ea"/>
                <a:cs typeface="+mn-cs"/>
                <a:sym typeface="American Typewriter"/>
              </a:defRPr>
            </a:lvl1pPr>
          </a:lstStyle>
          <a:p>
            <a:pPr/>
            <a:r>
              <a:t>Title Text</a:t>
            </a:r>
          </a:p>
        </p:txBody>
      </p:sp>
      <p:pic>
        <p:nvPicPr>
          <p:cNvPr id="80"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81"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hoto - 6 Up">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88" name="Image"/>
          <p:cNvSpPr/>
          <p:nvPr>
            <p:ph type="pic" sz="quarter" idx="21"/>
          </p:nvPr>
        </p:nvSpPr>
        <p:spPr>
          <a:xfrm>
            <a:off x="9780984" y="1464468"/>
            <a:ext cx="4822032" cy="3214689"/>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89" name="Image"/>
          <p:cNvSpPr/>
          <p:nvPr>
            <p:ph type="pic" sz="quarter" idx="22"/>
          </p:nvPr>
        </p:nvSpPr>
        <p:spPr>
          <a:xfrm>
            <a:off x="4655343" y="1464468"/>
            <a:ext cx="4837638" cy="3214689"/>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90" name="Image"/>
          <p:cNvSpPr/>
          <p:nvPr>
            <p:ph type="pic" sz="quarter" idx="23"/>
          </p:nvPr>
        </p:nvSpPr>
        <p:spPr>
          <a:xfrm>
            <a:off x="14906625" y="1464468"/>
            <a:ext cx="4839891" cy="3214689"/>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91" name="Image"/>
          <p:cNvSpPr/>
          <p:nvPr>
            <p:ph type="pic" sz="quarter" idx="24"/>
          </p:nvPr>
        </p:nvSpPr>
        <p:spPr>
          <a:xfrm>
            <a:off x="10048875" y="5429250"/>
            <a:ext cx="4286250" cy="3539106"/>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92" name="Image"/>
          <p:cNvSpPr/>
          <p:nvPr>
            <p:ph type="pic" sz="quarter" idx="25"/>
          </p:nvPr>
        </p:nvSpPr>
        <p:spPr>
          <a:xfrm>
            <a:off x="4637484" y="5589984"/>
            <a:ext cx="4848821" cy="3214688"/>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93" name="Image"/>
          <p:cNvSpPr/>
          <p:nvPr>
            <p:ph type="pic" sz="quarter" idx="26"/>
          </p:nvPr>
        </p:nvSpPr>
        <p:spPr>
          <a:xfrm>
            <a:off x="14888765" y="5589984"/>
            <a:ext cx="4848821" cy="3214688"/>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94" name="Title Text"/>
          <p:cNvSpPr txBox="1"/>
          <p:nvPr>
            <p:ph type="title"/>
          </p:nvPr>
        </p:nvSpPr>
        <p:spPr>
          <a:xfrm>
            <a:off x="4566046" y="10519171"/>
            <a:ext cx="15251908" cy="2053829"/>
          </a:xfrm>
          <a:prstGeom prst="rect">
            <a:avLst/>
          </a:prstGeom>
        </p:spPr>
        <p:txBody>
          <a:bodyPr lIns="71437" tIns="71437" rIns="71437" bIns="71437" anchor="ctr">
            <a:noAutofit/>
          </a:bodyPr>
          <a:lstStyle>
            <a:lvl1pPr algn="ctr" defTabSz="821531">
              <a:lnSpc>
                <a:spcPct val="100000"/>
              </a:lnSpc>
              <a:defRPr b="0" sz="11200">
                <a:solidFill>
                  <a:srgbClr val="FFFFFF"/>
                </a:solidFill>
                <a:latin typeface="+mn-lt"/>
                <a:ea typeface="+mn-ea"/>
                <a:cs typeface="+mn-cs"/>
                <a:sym typeface="American Typewriter"/>
              </a:defRPr>
            </a:lvl1pPr>
          </a:lstStyle>
          <a:p>
            <a:pPr/>
            <a:r>
              <a:t>Title Text</a:t>
            </a:r>
          </a:p>
        </p:txBody>
      </p:sp>
      <p:pic>
        <p:nvPicPr>
          <p:cNvPr id="95"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96"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hoto - Vertical">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103" name="Image"/>
          <p:cNvSpPr/>
          <p:nvPr>
            <p:ph type="pic" sz="quarter" idx="21"/>
          </p:nvPr>
        </p:nvSpPr>
        <p:spPr>
          <a:xfrm>
            <a:off x="11495484" y="3643312"/>
            <a:ext cx="9675274" cy="6429376"/>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104" name="Title Text"/>
          <p:cNvSpPr txBox="1"/>
          <p:nvPr>
            <p:ph type="title"/>
          </p:nvPr>
        </p:nvSpPr>
        <p:spPr>
          <a:xfrm>
            <a:off x="3744515" y="2339578"/>
            <a:ext cx="7947423" cy="4643438"/>
          </a:xfrm>
          <a:prstGeom prst="rect">
            <a:avLst/>
          </a:prstGeom>
        </p:spPr>
        <p:txBody>
          <a:bodyPr lIns="71437" tIns="71437" rIns="71437" bIns="71437" anchor="b">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sp>
        <p:nvSpPr>
          <p:cNvPr id="105" name="Body Level One…"/>
          <p:cNvSpPr txBox="1"/>
          <p:nvPr>
            <p:ph type="body" sz="quarter" idx="1"/>
          </p:nvPr>
        </p:nvSpPr>
        <p:spPr>
          <a:xfrm>
            <a:off x="3744515" y="7018734"/>
            <a:ext cx="7947423" cy="4321970"/>
          </a:xfrm>
          <a:prstGeom prst="rect">
            <a:avLst/>
          </a:prstGeom>
        </p:spPr>
        <p:txBody>
          <a:bodyPr lIns="71437" tIns="71437" rIns="71437" bIns="71437">
            <a:noAutofit/>
          </a:bodyPr>
          <a:lstStyle>
            <a:lvl1pPr marL="0" indent="0" algn="ctr" defTabSz="821531">
              <a:buClrTx/>
              <a:buSzTx/>
              <a:buFontTx/>
              <a:buNone/>
              <a:defRPr sz="7000">
                <a:solidFill>
                  <a:srgbClr val="909696"/>
                </a:solidFill>
                <a:latin typeface="+mn-lt"/>
                <a:ea typeface="+mn-ea"/>
                <a:cs typeface="+mn-cs"/>
                <a:sym typeface="American Typewriter"/>
              </a:defRPr>
            </a:lvl1pPr>
            <a:lvl2pPr marL="0" indent="0" algn="ctr" defTabSz="821531">
              <a:buClrTx/>
              <a:buSzTx/>
              <a:buFontTx/>
              <a:buNone/>
              <a:defRPr sz="7000">
                <a:solidFill>
                  <a:srgbClr val="909696"/>
                </a:solidFill>
                <a:latin typeface="+mn-lt"/>
                <a:ea typeface="+mn-ea"/>
                <a:cs typeface="+mn-cs"/>
                <a:sym typeface="American Typewriter"/>
              </a:defRPr>
            </a:lvl2pPr>
            <a:lvl3pPr marL="0" indent="0" algn="ctr" defTabSz="821531">
              <a:buClrTx/>
              <a:buSzTx/>
              <a:buFontTx/>
              <a:buNone/>
              <a:defRPr sz="7000">
                <a:solidFill>
                  <a:srgbClr val="909696"/>
                </a:solidFill>
                <a:latin typeface="+mn-lt"/>
                <a:ea typeface="+mn-ea"/>
                <a:cs typeface="+mn-cs"/>
                <a:sym typeface="American Typewriter"/>
              </a:defRPr>
            </a:lvl3pPr>
            <a:lvl4pPr marL="0" indent="0" algn="ctr" defTabSz="821531">
              <a:buClrTx/>
              <a:buSzTx/>
              <a:buFontTx/>
              <a:buNone/>
              <a:defRPr sz="7000">
                <a:solidFill>
                  <a:srgbClr val="909696"/>
                </a:solidFill>
                <a:latin typeface="+mn-lt"/>
                <a:ea typeface="+mn-ea"/>
                <a:cs typeface="+mn-cs"/>
                <a:sym typeface="American Typewriter"/>
              </a:defRPr>
            </a:lvl4pPr>
            <a:lvl5pPr marL="0" indent="0" algn="ctr" defTabSz="821531">
              <a:buClrTx/>
              <a:buSzTx/>
              <a:buFontTx/>
              <a:buNone/>
              <a:defRPr sz="7000">
                <a:solidFill>
                  <a:srgbClr val="909696"/>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106"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107"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Bullets &amp; Photo">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114" name="Image"/>
          <p:cNvSpPr/>
          <p:nvPr>
            <p:ph type="pic" sz="quarter" idx="21"/>
          </p:nvPr>
        </p:nvSpPr>
        <p:spPr>
          <a:xfrm>
            <a:off x="11495484" y="4643437"/>
            <a:ext cx="9675274" cy="6429376"/>
          </a:xfrm>
          <a:prstGeom prst="rect">
            <a:avLst/>
          </a:prstGeom>
          <a:ln w="9525">
            <a:round/>
          </a:ln>
          <a:effectLst>
            <a:outerShdw sx="100000" sy="100000" kx="0" ky="0" algn="b" rotWithShape="0" blurRad="355600" dist="355600" dir="5400000">
              <a:srgbClr val="000000">
                <a:alpha val="75000"/>
              </a:srgbClr>
            </a:outerShdw>
          </a:effectLst>
        </p:spPr>
        <p:txBody>
          <a:bodyPr tIns="45719" bIns="45719">
            <a:noAutofit/>
          </a:bodyPr>
          <a:lstStyle/>
          <a:p>
            <a:pPr/>
          </a:p>
        </p:txBody>
      </p:sp>
      <p:sp>
        <p:nvSpPr>
          <p:cNvPr id="115" name="Title Text"/>
          <p:cNvSpPr txBox="1"/>
          <p:nvPr>
            <p:ph type="title"/>
          </p:nvPr>
        </p:nvSpPr>
        <p:spPr>
          <a:xfrm>
            <a:off x="4566046" y="214312"/>
            <a:ext cx="15251908" cy="2946798"/>
          </a:xfrm>
          <a:prstGeom prst="rect">
            <a:avLst/>
          </a:prstGeom>
        </p:spPr>
        <p:txBody>
          <a:bodyPr lIns="71437" tIns="71437" rIns="71437" bIns="71437" anchor="ctr">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sp>
        <p:nvSpPr>
          <p:cNvPr id="116" name="Body Level One…"/>
          <p:cNvSpPr txBox="1"/>
          <p:nvPr>
            <p:ph type="body" sz="quarter" idx="1"/>
          </p:nvPr>
        </p:nvSpPr>
        <p:spPr>
          <a:xfrm>
            <a:off x="4566046" y="3554015"/>
            <a:ext cx="7358064" cy="8590360"/>
          </a:xfrm>
          <a:prstGeom prst="rect">
            <a:avLst/>
          </a:prstGeom>
        </p:spPr>
        <p:txBody>
          <a:bodyPr lIns="71437" tIns="71437" rIns="71437" bIns="71437" anchor="ctr">
            <a:noAutofit/>
          </a:bodyPr>
          <a:lstStyle>
            <a:lvl1pPr marL="975177" indent="-632277" defTabSz="821531">
              <a:spcBef>
                <a:spcPts val="4500"/>
              </a:spcBef>
              <a:buClrTx/>
              <a:buSzPct val="120000"/>
              <a:buFontTx/>
              <a:defRPr sz="4400">
                <a:solidFill>
                  <a:srgbClr val="FFFFFF"/>
                </a:solidFill>
                <a:latin typeface="+mn-lt"/>
                <a:ea typeface="+mn-ea"/>
                <a:cs typeface="+mn-cs"/>
                <a:sym typeface="American Typewriter"/>
              </a:defRPr>
            </a:lvl1pPr>
            <a:lvl2pPr marL="1500110" indent="-632277" defTabSz="821531">
              <a:spcBef>
                <a:spcPts val="4500"/>
              </a:spcBef>
              <a:buClrTx/>
              <a:buSzPct val="120000"/>
              <a:buFontTx/>
              <a:defRPr sz="4400">
                <a:solidFill>
                  <a:srgbClr val="FFFFFF"/>
                </a:solidFill>
                <a:latin typeface="+mn-lt"/>
                <a:ea typeface="+mn-ea"/>
                <a:cs typeface="+mn-cs"/>
                <a:sym typeface="American Typewriter"/>
              </a:defRPr>
            </a:lvl2pPr>
            <a:lvl3pPr marL="2008110" indent="-632277" defTabSz="821531">
              <a:spcBef>
                <a:spcPts val="4500"/>
              </a:spcBef>
              <a:buClrTx/>
              <a:buSzPct val="120000"/>
              <a:buFontTx/>
              <a:defRPr sz="4400">
                <a:solidFill>
                  <a:srgbClr val="FFFFFF"/>
                </a:solidFill>
                <a:latin typeface="+mn-lt"/>
                <a:ea typeface="+mn-ea"/>
                <a:cs typeface="+mn-cs"/>
                <a:sym typeface="American Typewriter"/>
              </a:defRPr>
            </a:lvl3pPr>
            <a:lvl4pPr marL="2533044" indent="-632277" defTabSz="821531">
              <a:spcBef>
                <a:spcPts val="4500"/>
              </a:spcBef>
              <a:buClrTx/>
              <a:buSzPct val="120000"/>
              <a:buFontTx/>
              <a:defRPr sz="4400">
                <a:solidFill>
                  <a:srgbClr val="FFFFFF"/>
                </a:solidFill>
                <a:latin typeface="+mn-lt"/>
                <a:ea typeface="+mn-ea"/>
                <a:cs typeface="+mn-cs"/>
                <a:sym typeface="American Typewriter"/>
              </a:defRPr>
            </a:lvl4pPr>
            <a:lvl5pPr marL="3057977" indent="-632277" defTabSz="821531">
              <a:spcBef>
                <a:spcPts val="4500"/>
              </a:spcBef>
              <a:buClrTx/>
              <a:buSzPct val="120000"/>
              <a:buFontTx/>
              <a:defRPr sz="4400">
                <a:solidFill>
                  <a:srgbClr val="FFFFFF"/>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117"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118"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mp; Bullets - Left">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125" name="Title Text"/>
          <p:cNvSpPr txBox="1"/>
          <p:nvPr>
            <p:ph type="title"/>
          </p:nvPr>
        </p:nvSpPr>
        <p:spPr>
          <a:xfrm>
            <a:off x="4566046" y="214312"/>
            <a:ext cx="15251908" cy="2946798"/>
          </a:xfrm>
          <a:prstGeom prst="rect">
            <a:avLst/>
          </a:prstGeom>
        </p:spPr>
        <p:txBody>
          <a:bodyPr lIns="71437" tIns="71437" rIns="71437" bIns="71437" anchor="ctr">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sp>
        <p:nvSpPr>
          <p:cNvPr id="126" name="Body Level One…"/>
          <p:cNvSpPr txBox="1"/>
          <p:nvPr>
            <p:ph type="body" sz="quarter" idx="1"/>
          </p:nvPr>
        </p:nvSpPr>
        <p:spPr>
          <a:xfrm>
            <a:off x="4566046" y="3554015"/>
            <a:ext cx="7358064" cy="8590360"/>
          </a:xfrm>
          <a:prstGeom prst="rect">
            <a:avLst/>
          </a:prstGeom>
        </p:spPr>
        <p:txBody>
          <a:bodyPr lIns="71437" tIns="71437" rIns="71437" bIns="71437" anchor="ctr">
            <a:noAutofit/>
          </a:bodyPr>
          <a:lstStyle>
            <a:lvl1pPr marL="975177" indent="-632277" defTabSz="821531">
              <a:spcBef>
                <a:spcPts val="4500"/>
              </a:spcBef>
              <a:buClrTx/>
              <a:buSzPct val="120000"/>
              <a:buFontTx/>
              <a:defRPr sz="4400">
                <a:solidFill>
                  <a:srgbClr val="FFFFFF"/>
                </a:solidFill>
                <a:latin typeface="+mn-lt"/>
                <a:ea typeface="+mn-ea"/>
                <a:cs typeface="+mn-cs"/>
                <a:sym typeface="American Typewriter"/>
              </a:defRPr>
            </a:lvl1pPr>
            <a:lvl2pPr marL="1500110" indent="-632277" defTabSz="821531">
              <a:spcBef>
                <a:spcPts val="4500"/>
              </a:spcBef>
              <a:buClrTx/>
              <a:buSzPct val="120000"/>
              <a:buFontTx/>
              <a:defRPr sz="4400">
                <a:solidFill>
                  <a:srgbClr val="FFFFFF"/>
                </a:solidFill>
                <a:latin typeface="+mn-lt"/>
                <a:ea typeface="+mn-ea"/>
                <a:cs typeface="+mn-cs"/>
                <a:sym typeface="American Typewriter"/>
              </a:defRPr>
            </a:lvl2pPr>
            <a:lvl3pPr marL="2008110" indent="-632277" defTabSz="821531">
              <a:spcBef>
                <a:spcPts val="4500"/>
              </a:spcBef>
              <a:buClrTx/>
              <a:buSzPct val="120000"/>
              <a:buFontTx/>
              <a:defRPr sz="4400">
                <a:solidFill>
                  <a:srgbClr val="FFFFFF"/>
                </a:solidFill>
                <a:latin typeface="+mn-lt"/>
                <a:ea typeface="+mn-ea"/>
                <a:cs typeface="+mn-cs"/>
                <a:sym typeface="American Typewriter"/>
              </a:defRPr>
            </a:lvl3pPr>
            <a:lvl4pPr marL="2533044" indent="-632277" defTabSz="821531">
              <a:spcBef>
                <a:spcPts val="4500"/>
              </a:spcBef>
              <a:buClrTx/>
              <a:buSzPct val="120000"/>
              <a:buFontTx/>
              <a:defRPr sz="4400">
                <a:solidFill>
                  <a:srgbClr val="FFFFFF"/>
                </a:solidFill>
                <a:latin typeface="+mn-lt"/>
                <a:ea typeface="+mn-ea"/>
                <a:cs typeface="+mn-cs"/>
                <a:sym typeface="American Typewriter"/>
              </a:defRPr>
            </a:lvl4pPr>
            <a:lvl5pPr marL="3057977" indent="-632277" defTabSz="821531">
              <a:spcBef>
                <a:spcPts val="4500"/>
              </a:spcBef>
              <a:buClrTx/>
              <a:buSzPct val="120000"/>
              <a:buFontTx/>
              <a:defRPr sz="4400">
                <a:solidFill>
                  <a:srgbClr val="FFFFFF"/>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127"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128"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mp; Bullets - Right">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135" name="Title Text"/>
          <p:cNvSpPr txBox="1"/>
          <p:nvPr>
            <p:ph type="title"/>
          </p:nvPr>
        </p:nvSpPr>
        <p:spPr>
          <a:xfrm>
            <a:off x="4566046" y="214312"/>
            <a:ext cx="15251908" cy="2946798"/>
          </a:xfrm>
          <a:prstGeom prst="rect">
            <a:avLst/>
          </a:prstGeom>
        </p:spPr>
        <p:txBody>
          <a:bodyPr lIns="71437" tIns="71437" rIns="71437" bIns="71437" anchor="ctr">
            <a:noAutofit/>
          </a:bodyPr>
          <a:lstStyle>
            <a:lvl1pPr algn="ctr" defTabSz="821531">
              <a:lnSpc>
                <a:spcPct val="100000"/>
              </a:lnSpc>
              <a:defRPr b="0" sz="9800">
                <a:solidFill>
                  <a:srgbClr val="FFFFFF"/>
                </a:solidFill>
                <a:latin typeface="+mn-lt"/>
                <a:ea typeface="+mn-ea"/>
                <a:cs typeface="+mn-cs"/>
                <a:sym typeface="American Typewriter"/>
              </a:defRPr>
            </a:lvl1pPr>
          </a:lstStyle>
          <a:p>
            <a:pPr/>
            <a:r>
              <a:t>Title Text</a:t>
            </a:r>
          </a:p>
        </p:txBody>
      </p:sp>
      <p:sp>
        <p:nvSpPr>
          <p:cNvPr id="136" name="Body Level One…"/>
          <p:cNvSpPr txBox="1"/>
          <p:nvPr>
            <p:ph type="body" sz="quarter" idx="1"/>
          </p:nvPr>
        </p:nvSpPr>
        <p:spPr>
          <a:xfrm>
            <a:off x="13977937" y="3554015"/>
            <a:ext cx="5840017" cy="8590360"/>
          </a:xfrm>
          <a:prstGeom prst="rect">
            <a:avLst/>
          </a:prstGeom>
        </p:spPr>
        <p:txBody>
          <a:bodyPr lIns="71437" tIns="71437" rIns="71437" bIns="71437" anchor="ctr">
            <a:noAutofit/>
          </a:bodyPr>
          <a:lstStyle>
            <a:lvl1pPr marL="975177" indent="-632277" defTabSz="821531">
              <a:spcBef>
                <a:spcPts val="4500"/>
              </a:spcBef>
              <a:buClrTx/>
              <a:buSzPct val="120000"/>
              <a:buFontTx/>
              <a:defRPr sz="4400">
                <a:solidFill>
                  <a:srgbClr val="FFFFFF"/>
                </a:solidFill>
                <a:latin typeface="+mn-lt"/>
                <a:ea typeface="+mn-ea"/>
                <a:cs typeface="+mn-cs"/>
                <a:sym typeface="American Typewriter"/>
              </a:defRPr>
            </a:lvl1pPr>
            <a:lvl2pPr marL="1500110" indent="-632277" defTabSz="821531">
              <a:spcBef>
                <a:spcPts val="4500"/>
              </a:spcBef>
              <a:buClrTx/>
              <a:buSzPct val="120000"/>
              <a:buFontTx/>
              <a:defRPr sz="4400">
                <a:solidFill>
                  <a:srgbClr val="FFFFFF"/>
                </a:solidFill>
                <a:latin typeface="+mn-lt"/>
                <a:ea typeface="+mn-ea"/>
                <a:cs typeface="+mn-cs"/>
                <a:sym typeface="American Typewriter"/>
              </a:defRPr>
            </a:lvl2pPr>
            <a:lvl3pPr marL="2008110" indent="-632277" defTabSz="821531">
              <a:spcBef>
                <a:spcPts val="4500"/>
              </a:spcBef>
              <a:buClrTx/>
              <a:buSzPct val="120000"/>
              <a:buFontTx/>
              <a:defRPr sz="4400">
                <a:solidFill>
                  <a:srgbClr val="FFFFFF"/>
                </a:solidFill>
                <a:latin typeface="+mn-lt"/>
                <a:ea typeface="+mn-ea"/>
                <a:cs typeface="+mn-cs"/>
                <a:sym typeface="American Typewriter"/>
              </a:defRPr>
            </a:lvl3pPr>
            <a:lvl4pPr marL="2533044" indent="-632277" defTabSz="821531">
              <a:spcBef>
                <a:spcPts val="4500"/>
              </a:spcBef>
              <a:buClrTx/>
              <a:buSzPct val="120000"/>
              <a:buFontTx/>
              <a:defRPr sz="4400">
                <a:solidFill>
                  <a:srgbClr val="FFFFFF"/>
                </a:solidFill>
                <a:latin typeface="+mn-lt"/>
                <a:ea typeface="+mn-ea"/>
                <a:cs typeface="+mn-cs"/>
                <a:sym typeface="American Typewriter"/>
              </a:defRPr>
            </a:lvl4pPr>
            <a:lvl5pPr marL="3057977" indent="-632277" defTabSz="821531">
              <a:spcBef>
                <a:spcPts val="4500"/>
              </a:spcBef>
              <a:buClrTx/>
              <a:buSzPct val="120000"/>
              <a:buFontTx/>
              <a:defRPr sz="4400">
                <a:solidFill>
                  <a:srgbClr val="FFFFFF"/>
                </a:solidFill>
                <a:latin typeface="+mn-lt"/>
                <a:ea typeface="+mn-ea"/>
                <a:cs typeface="+mn-cs"/>
                <a:sym typeface="American Typewriter"/>
              </a:defRPr>
            </a:lvl5pPr>
          </a:lstStyle>
          <a:p>
            <a:pPr/>
            <a:r>
              <a:t>Body Level One</a:t>
            </a:r>
          </a:p>
          <a:p>
            <a:pPr lvl="1"/>
            <a:r>
              <a:t>Body Level Two</a:t>
            </a:r>
          </a:p>
          <a:p>
            <a:pPr lvl="2"/>
            <a:r>
              <a:t>Body Level Three</a:t>
            </a:r>
          </a:p>
          <a:p>
            <a:pPr lvl="3"/>
            <a:r>
              <a:t>Body Level Four</a:t>
            </a:r>
          </a:p>
          <a:p>
            <a:pPr lvl="4"/>
            <a:r>
              <a:t>Body Level Five</a:t>
            </a:r>
          </a:p>
        </p:txBody>
      </p:sp>
      <p:pic>
        <p:nvPicPr>
          <p:cNvPr id="137"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138" name="Slide Number"/>
          <p:cNvSpPr txBox="1"/>
          <p:nvPr>
            <p:ph type="sldNum" sz="quarter" idx="2"/>
          </p:nvPr>
        </p:nvSpPr>
        <p:spPr>
          <a:xfrm>
            <a:off x="11936538" y="12779176"/>
            <a:ext cx="515849" cy="498476"/>
          </a:xfrm>
          <a:prstGeom prst="rect">
            <a:avLst/>
          </a:prstGeom>
        </p:spPr>
        <p:txBody>
          <a:bodyPr lIns="71437" tIns="71437" rIns="71437" bIns="71437" anchor="ctr"/>
          <a:lstStyle>
            <a:lvl1pPr defTabSz="821531">
              <a:defRPr b="0" sz="2400">
                <a:solidFill>
                  <a:srgbClr val="FFFFFF"/>
                </a:solidFill>
                <a:latin typeface="+mn-lt"/>
                <a:ea typeface="+mn-ea"/>
                <a:cs typeface="+mn-cs"/>
                <a:sym typeface="American Typewriter"/>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 Full Width">
    <p:spTree>
      <p:nvGrpSpPr>
        <p:cNvPr id="1" name=""/>
        <p:cNvGrpSpPr/>
        <p:nvPr/>
      </p:nvGrpSpPr>
      <p:grpSpPr>
        <a:xfrm>
          <a:off x="0" y="0"/>
          <a:ext cx="0" cy="0"/>
          <a:chOff x="0" y="0"/>
          <a:chExt cx="0" cy="0"/>
        </a:xfrm>
      </p:grpSpPr>
      <p:sp>
        <p:nvSpPr>
          <p:cNvPr id="145" name="Title Text"/>
          <p:cNvSpPr txBox="1"/>
          <p:nvPr>
            <p:ph type="title"/>
          </p:nvPr>
        </p:nvSpPr>
        <p:spPr>
          <a:prstGeom prst="rect">
            <a:avLst/>
          </a:prstGeom>
        </p:spPr>
        <p:txBody>
          <a:bodyPr/>
          <a:lstStyle/>
          <a:p>
            <a:pPr/>
            <a:r>
              <a:t>Title Text</a:t>
            </a:r>
          </a:p>
        </p:txBody>
      </p:sp>
      <p:sp>
        <p:nvSpPr>
          <p:cNvPr id="146" name="Slide Number"/>
          <p:cNvSpPr txBox="1"/>
          <p:nvPr>
            <p:ph type="sldNum" sz="quarter" idx="2"/>
          </p:nvPr>
        </p:nvSpPr>
        <p:spPr>
          <a:prstGeom prst="rect">
            <a:avLst/>
          </a:prstGeom>
        </p:spPr>
        <p:txBody>
          <a:bodyPr/>
          <a:lstStyle/>
          <a:p>
            <a:pPr/>
            <a:fld id="{86CB4B4D-7CA3-9044-876B-883B54F8677D}" type="slidenum"/>
          </a:p>
        </p:txBody>
      </p:sp>
      <p:sp>
        <p:nvSpPr>
          <p:cNvPr id="147"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p:spTree>
      <p:nvGrpSpPr>
        <p:cNvPr id="1" name=""/>
        <p:cNvGrpSpPr/>
        <p:nvPr/>
      </p:nvGrpSpPr>
      <p:grpSpPr>
        <a:xfrm>
          <a:off x="0" y="0"/>
          <a:ext cx="0" cy="0"/>
          <a:chOff x="0" y="0"/>
          <a:chExt cx="0" cy="0"/>
        </a:xfrm>
      </p:grpSpPr>
      <p:pic>
        <p:nvPicPr>
          <p:cNvPr id="154" name="Picture 2" descr="Picture 2"/>
          <p:cNvPicPr>
            <a:picLocks noChangeAspect="1"/>
          </p:cNvPicPr>
          <p:nvPr/>
        </p:nvPicPr>
        <p:blipFill>
          <a:blip r:embed="rId2">
            <a:extLst/>
          </a:blip>
          <a:stretch>
            <a:fillRect/>
          </a:stretch>
        </p:blipFill>
        <p:spPr>
          <a:xfrm>
            <a:off x="0" y="0"/>
            <a:ext cx="24384000" cy="13716000"/>
          </a:xfrm>
          <a:prstGeom prst="rect">
            <a:avLst/>
          </a:prstGeom>
          <a:ln w="12700">
            <a:miter lim="400000"/>
          </a:ln>
        </p:spPr>
      </p:pic>
      <p:pic>
        <p:nvPicPr>
          <p:cNvPr id="155" name="Picture 4" descr="Picture 4"/>
          <p:cNvPicPr>
            <a:picLocks noChangeAspect="1"/>
          </p:cNvPicPr>
          <p:nvPr/>
        </p:nvPicPr>
        <p:blipFill>
          <a:blip r:embed="rId3">
            <a:extLst/>
          </a:blip>
          <a:stretch>
            <a:fillRect/>
          </a:stretch>
        </p:blipFill>
        <p:spPr>
          <a:xfrm>
            <a:off x="9852696" y="0"/>
            <a:ext cx="3359871" cy="4256784"/>
          </a:xfrm>
          <a:prstGeom prst="rect">
            <a:avLst/>
          </a:prstGeom>
          <a:ln w="12700">
            <a:miter lim="400000"/>
          </a:ln>
        </p:spPr>
      </p:pic>
      <p:pic>
        <p:nvPicPr>
          <p:cNvPr id="156" name="Picture 11" descr="Picture 11"/>
          <p:cNvPicPr>
            <a:picLocks noChangeAspect="1"/>
          </p:cNvPicPr>
          <p:nvPr/>
        </p:nvPicPr>
        <p:blipFill>
          <a:blip r:embed="rId4">
            <a:extLst/>
          </a:blip>
          <a:stretch>
            <a:fillRect/>
          </a:stretch>
        </p:blipFill>
        <p:spPr>
          <a:xfrm>
            <a:off x="1320943" y="1349468"/>
            <a:ext cx="7736870" cy="3059177"/>
          </a:xfrm>
          <a:prstGeom prst="rect">
            <a:avLst/>
          </a:prstGeom>
          <a:ln w="12700">
            <a:miter lim="400000"/>
          </a:ln>
        </p:spPr>
      </p:pic>
      <p:sp>
        <p:nvSpPr>
          <p:cNvPr id="157" name="Body Level One…"/>
          <p:cNvSpPr txBox="1"/>
          <p:nvPr>
            <p:ph type="body" sz="quarter" idx="1" hasCustomPrompt="1"/>
          </p:nvPr>
        </p:nvSpPr>
        <p:spPr>
          <a:xfrm>
            <a:off x="1392381" y="6077865"/>
            <a:ext cx="21123845" cy="1352435"/>
          </a:xfrm>
          <a:prstGeom prst="rect">
            <a:avLst/>
          </a:prstGeom>
        </p:spPr>
        <p:txBody>
          <a:bodyPr lIns="0" tIns="0" rIns="0" bIns="0"/>
          <a:lstStyle>
            <a:lvl1pPr marL="0" indent="0">
              <a:buClrTx/>
              <a:buSzTx/>
              <a:buFontTx/>
              <a:buNone/>
              <a:defRPr sz="6800">
                <a:solidFill>
                  <a:srgbClr val="FFFFFF"/>
                </a:solidFill>
              </a:defRPr>
            </a:lvl1pPr>
            <a:lvl2pPr marL="0" indent="0">
              <a:buClrTx/>
              <a:buSzTx/>
              <a:buFontTx/>
              <a:buNone/>
              <a:defRPr sz="6800">
                <a:solidFill>
                  <a:srgbClr val="FFFFFF"/>
                </a:solidFill>
              </a:defRPr>
            </a:lvl2pPr>
            <a:lvl3pPr marL="0" indent="0">
              <a:buClrTx/>
              <a:buSzTx/>
              <a:buFontTx/>
              <a:buNone/>
              <a:defRPr sz="6800">
                <a:solidFill>
                  <a:srgbClr val="FFFFFF"/>
                </a:solidFill>
              </a:defRPr>
            </a:lvl3pPr>
            <a:lvl4pPr marL="0" indent="0">
              <a:buClrTx/>
              <a:buSzTx/>
              <a:buFontTx/>
              <a:buNone/>
              <a:defRPr sz="6800">
                <a:solidFill>
                  <a:srgbClr val="FFFFFF"/>
                </a:solidFill>
              </a:defRPr>
            </a:lvl4pPr>
            <a:lvl5pPr marL="0" indent="0">
              <a:buClrTx/>
              <a:buSzTx/>
              <a:buFontTx/>
              <a:buNone/>
              <a:defRPr sz="6800">
                <a:solidFill>
                  <a:srgbClr val="FFFFFF"/>
                </a:solidFill>
              </a:defRPr>
            </a:lvl5pPr>
          </a:lstStyle>
          <a:p>
            <a:pPr/>
            <a:r>
              <a:t>Presentation Title Goes Here</a:t>
            </a:r>
          </a:p>
          <a:p>
            <a:pPr lvl="1"/>
            <a:r>
              <a:t/>
            </a:r>
          </a:p>
          <a:p>
            <a:pPr lvl="2"/>
            <a:r>
              <a:t/>
            </a:r>
          </a:p>
          <a:p>
            <a:pPr lvl="3"/>
            <a:r>
              <a:t/>
            </a:r>
          </a:p>
          <a:p>
            <a:pPr lvl="4"/>
            <a:r>
              <a:t/>
            </a:r>
          </a:p>
        </p:txBody>
      </p:sp>
      <p:sp>
        <p:nvSpPr>
          <p:cNvPr id="158" name="Text Placeholder 7"/>
          <p:cNvSpPr/>
          <p:nvPr>
            <p:ph type="body" sz="quarter" idx="21" hasCustomPrompt="1"/>
          </p:nvPr>
        </p:nvSpPr>
        <p:spPr>
          <a:xfrm>
            <a:off x="1392379" y="7490606"/>
            <a:ext cx="21123844" cy="1261741"/>
          </a:xfrm>
          <a:prstGeom prst="rect">
            <a:avLst/>
          </a:prstGeom>
        </p:spPr>
        <p:txBody>
          <a:bodyPr lIns="0" tIns="0" rIns="0" bIns="0"/>
          <a:lstStyle>
            <a:lvl1pPr marL="0" indent="0">
              <a:buClrTx/>
              <a:buSzTx/>
              <a:buFontTx/>
              <a:buNone/>
              <a:defRPr sz="4200">
                <a:solidFill>
                  <a:srgbClr val="FFFFFF"/>
                </a:solidFill>
              </a:defRPr>
            </a:lvl1pPr>
          </a:lstStyle>
          <a:p>
            <a:pPr/>
            <a:r>
              <a:t>Name of Presenter, Ttitle of Presenter, Name of Organization</a:t>
            </a:r>
          </a:p>
        </p:txBody>
      </p:sp>
      <p:sp>
        <p:nvSpPr>
          <p:cNvPr id="159" name="Text Placeholder 7"/>
          <p:cNvSpPr/>
          <p:nvPr>
            <p:ph type="body" sz="quarter" idx="22" hasCustomPrompt="1"/>
          </p:nvPr>
        </p:nvSpPr>
        <p:spPr>
          <a:xfrm>
            <a:off x="1392382" y="9726934"/>
            <a:ext cx="8188460" cy="1261741"/>
          </a:xfrm>
          <a:prstGeom prst="rect">
            <a:avLst/>
          </a:prstGeom>
        </p:spPr>
        <p:txBody>
          <a:bodyPr lIns="0" tIns="0" rIns="0" bIns="0"/>
          <a:lstStyle>
            <a:lvl1pPr marL="0" indent="0">
              <a:buClrTx/>
              <a:buSzTx/>
              <a:buFontTx/>
              <a:buNone/>
              <a:defRPr sz="4200">
                <a:solidFill>
                  <a:srgbClr val="FFFFFF"/>
                </a:solidFill>
              </a:defRPr>
            </a:lvl1pPr>
          </a:lstStyle>
          <a:p>
            <a:pPr/>
            <a:r>
              <a:t>Date goes here</a:t>
            </a:r>
          </a:p>
        </p:txBody>
      </p:sp>
      <p:sp>
        <p:nvSpPr>
          <p:cNvPr id="160" name="Slide Number"/>
          <p:cNvSpPr txBox="1"/>
          <p:nvPr>
            <p:ph type="sldNum" sz="quarter" idx="2"/>
          </p:nvPr>
        </p:nvSpPr>
        <p:spPr>
          <a:xfrm>
            <a:off x="11785600" y="12344400"/>
            <a:ext cx="5689600" cy="736601"/>
          </a:xfrm>
          <a:prstGeom prst="rect">
            <a:avLst/>
          </a:prstGeom>
        </p:spPr>
        <p:txBody>
          <a:bodyPr lIns="91439" tIns="91439" rIns="91439" bIns="91439" anchor="ctr"/>
          <a:lstStyle>
            <a:lvl1pPr algn="r">
              <a:defRPr b="0" sz="24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Relationship Id="rId16" Type="http://schemas.openxmlformats.org/officeDocument/2006/relationships/slideLayout" Target="../slideLayouts/slideLayout13.xml"/><Relationship Id="rId17" Type="http://schemas.openxmlformats.org/officeDocument/2006/relationships/slideLayout" Target="../slideLayouts/slideLayout14.xml"/><Relationship Id="rId18"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pic>
        <p:nvPicPr>
          <p:cNvPr id="2" name="Picture 2" descr="Picture 2"/>
          <p:cNvPicPr>
            <a:picLocks noChangeAspect="1"/>
          </p:cNvPicPr>
          <p:nvPr/>
        </p:nvPicPr>
        <p:blipFill>
          <a:blip r:embed="rId2">
            <a:extLst/>
          </a:blip>
          <a:stretch>
            <a:fillRect/>
          </a:stretch>
        </p:blipFill>
        <p:spPr>
          <a:xfrm>
            <a:off x="23177169" y="12904630"/>
            <a:ext cx="1066801" cy="723901"/>
          </a:xfrm>
          <a:prstGeom prst="rect">
            <a:avLst/>
          </a:prstGeom>
          <a:ln w="12700">
            <a:miter lim="400000"/>
          </a:ln>
        </p:spPr>
      </p:pic>
      <p:sp>
        <p:nvSpPr>
          <p:cNvPr id="3" name="Title Text"/>
          <p:cNvSpPr txBox="1"/>
          <p:nvPr>
            <p:ph type="title"/>
          </p:nvPr>
        </p:nvSpPr>
        <p:spPr>
          <a:xfrm>
            <a:off x="1154046" y="879456"/>
            <a:ext cx="22023124" cy="1329356"/>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p>
            <a:pPr/>
            <a:r>
              <a:t>Title Text</a:t>
            </a:r>
          </a:p>
        </p:txBody>
      </p:sp>
      <p:sp>
        <p:nvSpPr>
          <p:cNvPr id="4" name="Slide Number"/>
          <p:cNvSpPr txBox="1"/>
          <p:nvPr>
            <p:ph type="sldNum" sz="quarter" idx="2"/>
          </p:nvPr>
        </p:nvSpPr>
        <p:spPr>
          <a:xfrm>
            <a:off x="23447583" y="12999284"/>
            <a:ext cx="449774" cy="442022"/>
          </a:xfrm>
          <a:prstGeom prst="rect">
            <a:avLst/>
          </a:prstGeom>
          <a:ln w="12700">
            <a:miter lim="400000"/>
          </a:ln>
        </p:spPr>
        <p:txBody>
          <a:bodyPr wrap="none" lIns="91399" tIns="91399" rIns="91399" bIns="91399">
            <a:spAutoFit/>
          </a:bodyPr>
          <a:lstStyle>
            <a:lvl1pPr defTabSz="1828800">
              <a:defRPr b="1" sz="1800">
                <a:solidFill>
                  <a:srgbClr val="002E6D"/>
                </a:solidFill>
                <a:latin typeface="Arial"/>
                <a:ea typeface="Arial"/>
                <a:cs typeface="Arial"/>
                <a:sym typeface="Arial"/>
              </a:defRPr>
            </a:lvl1pPr>
          </a:lstStyle>
          <a:p>
            <a:pPr/>
            <a:fld id="{86CB4B4D-7CA3-9044-876B-883B54F8677D}" type="slidenum"/>
          </a:p>
        </p:txBody>
      </p:sp>
      <p:pic>
        <p:nvPicPr>
          <p:cNvPr id="5" name="Picture 5" descr="Picture 5"/>
          <p:cNvPicPr>
            <a:picLocks noChangeAspect="1"/>
          </p:cNvPicPr>
          <p:nvPr/>
        </p:nvPicPr>
        <p:blipFill>
          <a:blip r:embed="rId3">
            <a:extLst/>
          </a:blip>
          <a:stretch>
            <a:fillRect/>
          </a:stretch>
        </p:blipFill>
        <p:spPr>
          <a:xfrm>
            <a:off x="18515939" y="13073918"/>
            <a:ext cx="4445001" cy="283725"/>
          </a:xfrm>
          <a:prstGeom prst="rect">
            <a:avLst/>
          </a:prstGeom>
          <a:ln w="12700">
            <a:miter lim="400000"/>
          </a:ln>
        </p:spPr>
      </p:pic>
      <p:sp>
        <p:nvSpPr>
          <p:cNvPr id="6" name="Body Level One…"/>
          <p:cNvSpPr txBox="1"/>
          <p:nvPr>
            <p:ph type="body" idx="1"/>
          </p:nvPr>
        </p:nvSpPr>
        <p:spPr>
          <a:xfrm>
            <a:off x="1152525" y="2671279"/>
            <a:ext cx="22024975" cy="9873148"/>
          </a:xfrm>
          <a:prstGeom prst="rect">
            <a:avLst/>
          </a:prstGeom>
          <a:ln w="12700">
            <a:miter lim="400000"/>
          </a:ln>
          <a:extLst>
            <a:ext uri="{C572A759-6A51-4108-AA02-DFA0A04FC94B}">
              <ma14:wrappingTextBoxFlag xmlns:ma14="http://schemas.microsoft.com/office/mac/drawingml/2011/main" val="1"/>
            </a:ext>
          </a:extLst>
        </p:spPr>
        <p:txBody>
          <a:bodyPr tIns="91439" bIns="9143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Tree>
  </p:cSld>
  <p:clrMap bg1="dk1" tx1="lt1" bg2="dk2" tx2="lt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Lst>
  <p:transition xmlns:p14="http://schemas.microsoft.com/office/powerpoint/2010/main" spd="med" advClick="1"/>
  <p:txStyles>
    <p:titleStyle>
      <a:lvl1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1pPr>
      <a:lvl2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2pPr>
      <a:lvl3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3pPr>
      <a:lvl4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4pPr>
      <a:lvl5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5pPr>
      <a:lvl6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6pPr>
      <a:lvl7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7pPr>
      <a:lvl8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8pPr>
      <a:lvl9pPr marL="0" marR="0" indent="0" algn="l" defTabSz="1828800" latinLnBrk="0">
        <a:lnSpc>
          <a:spcPct val="90000"/>
        </a:lnSpc>
        <a:spcBef>
          <a:spcPts val="0"/>
        </a:spcBef>
        <a:spcAft>
          <a:spcPts val="0"/>
        </a:spcAft>
        <a:buClrTx/>
        <a:buSzTx/>
        <a:buFontTx/>
        <a:buNone/>
        <a:tabLst/>
        <a:defRPr b="1" baseline="0" cap="none" i="0" spc="0" strike="noStrike" sz="5600" u="none">
          <a:solidFill>
            <a:srgbClr val="002E6D"/>
          </a:solidFill>
          <a:uFillTx/>
          <a:latin typeface="Arial"/>
          <a:ea typeface="Arial"/>
          <a:cs typeface="Arial"/>
          <a:sym typeface="Arial"/>
        </a:defRPr>
      </a:lvl9pPr>
    </p:titleStyle>
    <p:bodyStyle>
      <a:lvl1pPr marL="469900" marR="0" indent="-469900" algn="l" defTabSz="1828800" latinLnBrk="0">
        <a:lnSpc>
          <a:spcPct val="100000"/>
        </a:lnSpc>
        <a:spcBef>
          <a:spcPts val="0"/>
        </a:spcBef>
        <a:spcAft>
          <a:spcPts val="0"/>
        </a:spcAft>
        <a:buClr>
          <a:srgbClr val="000000"/>
        </a:buClr>
        <a:buSzPct val="100000"/>
        <a:buFont typeface="Arial"/>
        <a:buChar char="•"/>
        <a:tabLst/>
        <a:defRPr b="0" baseline="0" cap="none" i="0" spc="0" strike="noStrike" sz="5200" u="none">
          <a:solidFill>
            <a:srgbClr val="000000"/>
          </a:solidFill>
          <a:uFillTx/>
          <a:latin typeface="Arial"/>
          <a:ea typeface="Arial"/>
          <a:cs typeface="Arial"/>
          <a:sym typeface="Arial"/>
        </a:defRPr>
      </a:lvl1pPr>
      <a:lvl2pPr marL="793145" marR="0" indent="-558195" algn="l" defTabSz="1828800" latinLnBrk="0">
        <a:lnSpc>
          <a:spcPct val="100000"/>
        </a:lnSpc>
        <a:spcBef>
          <a:spcPts val="0"/>
        </a:spcBef>
        <a:spcAft>
          <a:spcPts val="0"/>
        </a:spcAft>
        <a:buClr>
          <a:srgbClr val="000000"/>
        </a:buClr>
        <a:buSzPct val="100000"/>
        <a:buFont typeface="Arial"/>
        <a:buChar char="•"/>
        <a:tabLst/>
        <a:defRPr b="0" baseline="0" cap="none" i="0" spc="0" strike="noStrike" sz="5200" u="none">
          <a:solidFill>
            <a:srgbClr val="000000"/>
          </a:solidFill>
          <a:uFillTx/>
          <a:latin typeface="Arial"/>
          <a:ea typeface="Arial"/>
          <a:cs typeface="Arial"/>
          <a:sym typeface="Arial"/>
        </a:defRPr>
      </a:lvl2pPr>
      <a:lvl3pPr marL="1018570" marR="0" indent="-558195" algn="l" defTabSz="1828800" latinLnBrk="0">
        <a:lnSpc>
          <a:spcPct val="100000"/>
        </a:lnSpc>
        <a:spcBef>
          <a:spcPts val="0"/>
        </a:spcBef>
        <a:spcAft>
          <a:spcPts val="0"/>
        </a:spcAft>
        <a:buClr>
          <a:srgbClr val="000000"/>
        </a:buClr>
        <a:buSzPct val="100000"/>
        <a:buFont typeface="Arial"/>
        <a:buChar char="•"/>
        <a:tabLst/>
        <a:defRPr b="0" baseline="0" cap="none" i="0" spc="0" strike="noStrike" sz="5200" u="none">
          <a:solidFill>
            <a:srgbClr val="000000"/>
          </a:solidFill>
          <a:uFillTx/>
          <a:latin typeface="Arial"/>
          <a:ea typeface="Arial"/>
          <a:cs typeface="Arial"/>
          <a:sym typeface="Arial"/>
        </a:defRPr>
      </a:lvl3pPr>
      <a:lvl4pPr marL="1267580" marR="0" indent="-581780" algn="l" defTabSz="1828800" latinLnBrk="0">
        <a:lnSpc>
          <a:spcPct val="100000"/>
        </a:lnSpc>
        <a:spcBef>
          <a:spcPts val="0"/>
        </a:spcBef>
        <a:spcAft>
          <a:spcPts val="0"/>
        </a:spcAft>
        <a:buClr>
          <a:srgbClr val="000000"/>
        </a:buClr>
        <a:buSzPct val="100000"/>
        <a:buFont typeface="Arial"/>
        <a:buChar char="•"/>
        <a:tabLst/>
        <a:defRPr b="0" baseline="0" cap="none" i="0" spc="0" strike="noStrike" sz="5200" u="none">
          <a:solidFill>
            <a:srgbClr val="000000"/>
          </a:solidFill>
          <a:uFillTx/>
          <a:latin typeface="Arial"/>
          <a:ea typeface="Arial"/>
          <a:cs typeface="Arial"/>
          <a:sym typeface="Arial"/>
        </a:defRPr>
      </a:lvl4pPr>
      <a:lvl5pPr marL="1478945" marR="0" indent="-558195" algn="l" defTabSz="1828800" latinLnBrk="0">
        <a:lnSpc>
          <a:spcPct val="100000"/>
        </a:lnSpc>
        <a:spcBef>
          <a:spcPts val="0"/>
        </a:spcBef>
        <a:spcAft>
          <a:spcPts val="0"/>
        </a:spcAft>
        <a:buClr>
          <a:srgbClr val="000000"/>
        </a:buClr>
        <a:buSzPct val="100000"/>
        <a:buFont typeface="Arial"/>
        <a:buChar char="•"/>
        <a:tabLst/>
        <a:defRPr b="0" baseline="0" cap="none" i="0" spc="0" strike="noStrike" sz="5200" u="none">
          <a:solidFill>
            <a:srgbClr val="000000"/>
          </a:solidFill>
          <a:uFillTx/>
          <a:latin typeface="Arial"/>
          <a:ea typeface="Arial"/>
          <a:cs typeface="Arial"/>
          <a:sym typeface="Arial"/>
        </a:defRPr>
      </a:lvl5pPr>
      <a:lvl6pPr marL="0" marR="0" indent="0" algn="l" defTabSz="1828800" latinLnBrk="0">
        <a:lnSpc>
          <a:spcPct val="100000"/>
        </a:lnSpc>
        <a:spcBef>
          <a:spcPts val="0"/>
        </a:spcBef>
        <a:spcAft>
          <a:spcPts val="0"/>
        </a:spcAft>
        <a:buClr>
          <a:srgbClr val="000000"/>
        </a:buClr>
        <a:buSzTx/>
        <a:buFont typeface="Arial"/>
        <a:buNone/>
        <a:tabLst/>
        <a:defRPr b="0" baseline="0" cap="none" i="0" spc="0" strike="noStrike" sz="5200" u="none">
          <a:solidFill>
            <a:srgbClr val="000000"/>
          </a:solidFill>
          <a:uFillTx/>
          <a:latin typeface="Arial"/>
          <a:ea typeface="Arial"/>
          <a:cs typeface="Arial"/>
          <a:sym typeface="Arial"/>
        </a:defRPr>
      </a:lvl6pPr>
      <a:lvl7pPr marL="0" marR="0" indent="0" algn="l" defTabSz="1828800" latinLnBrk="0">
        <a:lnSpc>
          <a:spcPct val="100000"/>
        </a:lnSpc>
        <a:spcBef>
          <a:spcPts val="0"/>
        </a:spcBef>
        <a:spcAft>
          <a:spcPts val="0"/>
        </a:spcAft>
        <a:buClr>
          <a:srgbClr val="000000"/>
        </a:buClr>
        <a:buSzTx/>
        <a:buFont typeface="Arial"/>
        <a:buNone/>
        <a:tabLst/>
        <a:defRPr b="0" baseline="0" cap="none" i="0" spc="0" strike="noStrike" sz="5200" u="none">
          <a:solidFill>
            <a:srgbClr val="000000"/>
          </a:solidFill>
          <a:uFillTx/>
          <a:latin typeface="Arial"/>
          <a:ea typeface="Arial"/>
          <a:cs typeface="Arial"/>
          <a:sym typeface="Arial"/>
        </a:defRPr>
      </a:lvl7pPr>
      <a:lvl8pPr marL="0" marR="0" indent="0" algn="l" defTabSz="1828800" latinLnBrk="0">
        <a:lnSpc>
          <a:spcPct val="100000"/>
        </a:lnSpc>
        <a:spcBef>
          <a:spcPts val="0"/>
        </a:spcBef>
        <a:spcAft>
          <a:spcPts val="0"/>
        </a:spcAft>
        <a:buClr>
          <a:srgbClr val="000000"/>
        </a:buClr>
        <a:buSzTx/>
        <a:buFont typeface="Arial"/>
        <a:buNone/>
        <a:tabLst/>
        <a:defRPr b="0" baseline="0" cap="none" i="0" spc="0" strike="noStrike" sz="5200" u="none">
          <a:solidFill>
            <a:srgbClr val="000000"/>
          </a:solidFill>
          <a:uFillTx/>
          <a:latin typeface="Arial"/>
          <a:ea typeface="Arial"/>
          <a:cs typeface="Arial"/>
          <a:sym typeface="Arial"/>
        </a:defRPr>
      </a:lvl8pPr>
      <a:lvl9pPr marL="0" marR="0" indent="0" algn="l" defTabSz="1828800" latinLnBrk="0">
        <a:lnSpc>
          <a:spcPct val="100000"/>
        </a:lnSpc>
        <a:spcBef>
          <a:spcPts val="0"/>
        </a:spcBef>
        <a:spcAft>
          <a:spcPts val="0"/>
        </a:spcAft>
        <a:buClr>
          <a:srgbClr val="000000"/>
        </a:buClr>
        <a:buSzTx/>
        <a:buFont typeface="Arial"/>
        <a:buNone/>
        <a:tabLst/>
        <a:defRPr b="0" baseline="0" cap="none" i="0" spc="0" strike="noStrike" sz="5200" u="none">
          <a:solidFill>
            <a:srgbClr val="000000"/>
          </a:solidFill>
          <a:uFillTx/>
          <a:latin typeface="Arial"/>
          <a:ea typeface="Arial"/>
          <a:cs typeface="Arial"/>
          <a:sym typeface="Arial"/>
        </a:defRPr>
      </a:lvl9pPr>
    </p:bodyStyle>
    <p:otherStyle>
      <a:lvl1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1pPr>
      <a:lvl2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2pPr>
      <a:lvl3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3pPr>
      <a:lvl4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4pPr>
      <a:lvl5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5pPr>
      <a:lvl6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6pPr>
      <a:lvl7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7pPr>
      <a:lvl8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8pPr>
      <a:lvl9pPr marL="0" marR="0" indent="0" algn="ctr" defTabSz="1828800" latinLnBrk="0">
        <a:lnSpc>
          <a:spcPct val="100000"/>
        </a:lnSpc>
        <a:spcBef>
          <a:spcPts val="0"/>
        </a:spcBef>
        <a:spcAft>
          <a:spcPts val="0"/>
        </a:spcAft>
        <a:buClrTx/>
        <a:buSzTx/>
        <a:buFontTx/>
        <a:buNone/>
        <a:tabLst/>
        <a:defRPr b="1" baseline="0" cap="none" i="0" spc="0" strike="noStrike" sz="1800" u="none">
          <a:solidFill>
            <a:schemeClr val="tx1"/>
          </a:solidFill>
          <a:uFillTx/>
          <a:latin typeface="+mn-lt"/>
          <a:ea typeface="+mn-ea"/>
          <a:cs typeface="+mn-cs"/>
          <a:sym typeface="Arial"/>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xml"/><Relationship Id="rId3" Type="http://schemas.openxmlformats.org/officeDocument/2006/relationships/image" Target="../media/image1.tif"/><Relationship Id="rId4" Type="http://schemas.openxmlformats.org/officeDocument/2006/relationships/hyperlink" Target="https://github.com/Internet2/2026-techex-workshop-practical-ai" TargetMode="External"/><Relationship Id="rId5" Type="http://schemas.openxmlformats.org/officeDocument/2006/relationships/image" Target="../media/image7.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7.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image" Target="../media/image2.tif"/><Relationship Id="rId4" Type="http://schemas.openxmlformats.org/officeDocument/2006/relationships/image" Target="../media/image1.tif"/></Relationships>

</file>

<file path=ppt/slides/_rels/slide6.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 Id="rId3" Type="http://schemas.openxmlformats.org/officeDocument/2006/relationships/image" Target="../media/image3.tif"/><Relationship Id="rId4" Type="http://schemas.openxmlformats.org/officeDocument/2006/relationships/image" Target="../media/image1.tif"/><Relationship Id="rId5" Type="http://schemas.openxmlformats.org/officeDocument/2006/relationships/image" Target="../media/image8.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png"/><Relationship Id="rId4" Type="http://schemas.openxmlformats.org/officeDocument/2006/relationships/image" Target="../media/image10.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png"/><Relationship Id="rId4" Type="http://schemas.openxmlformats.org/officeDocument/2006/relationships/image" Target="../media/image1.tif"/></Relationships>

</file>

<file path=ppt/slides/_rels/slide11.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1.tif"/><Relationship Id="rId4" Type="http://schemas.openxmlformats.org/officeDocument/2006/relationships/image" Target="../media/image12.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1.jpeg"/><Relationship Id="rId4" Type="http://schemas.openxmlformats.org/officeDocument/2006/relationships/image" Target="../media/image12.png"/><Relationship Id="rId5" Type="http://schemas.openxmlformats.org/officeDocument/2006/relationships/image" Target="../media/image13.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https://code.visualstudio.com/" TargetMode="External"/><Relationship Id="rId4" Type="http://schemas.openxmlformats.org/officeDocument/2006/relationships/hyperlink" Target="https://github.com/continuedev/continue" TargetMode="External"/><Relationship Id="rId5" Type="http://schemas.openxmlformats.org/officeDocument/2006/relationships/image" Target="../media/image1.gif"/></Relationships>

</file>

<file path=ppt/slides/_rels/slide1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image" Target="../media/image16.png"/><Relationship Id="rId6" Type="http://schemas.openxmlformats.org/officeDocument/2006/relationships/image" Target="../media/image2.jpeg"/><Relationship Id="rId7" Type="http://schemas.openxmlformats.org/officeDocument/2006/relationships/image" Target="../media/image17.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6.xml"/><Relationship Id="rId3" Type="http://schemas.openxmlformats.org/officeDocument/2006/relationships/image" Target="../media/image1.jpe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7.xml"/><Relationship Id="rId3" Type="http://schemas.openxmlformats.org/officeDocument/2006/relationships/hyperlink" Target="https://en.wikipedia.org/wiki/Turing_test" TargetMode="External"/><Relationship Id="rId4" Type="http://schemas.openxmlformats.org/officeDocument/2006/relationships/image" Target="../media/image3.jpeg"/><Relationship Id="rId5" Type="http://schemas.openxmlformats.org/officeDocument/2006/relationships/image" Target="../media/image18.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8.xml"/><Relationship Id="rId3" Type="http://schemas.openxmlformats.org/officeDocument/2006/relationships/hyperlink" Target="https://en.wikipedia.org/wiki/ELIZA" TargetMode="External"/><Relationship Id="rId4" Type="http://schemas.openxmlformats.org/officeDocument/2006/relationships/image" Target="../media/image19.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9.xml"/><Relationship Id="rId3" Type="http://schemas.openxmlformats.org/officeDocument/2006/relationships/image" Target="../media/image11.png"/><Relationship Id="rId4" Type="http://schemas.openxmlformats.org/officeDocument/2006/relationships/image" Target="../media/image12.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0.xml"/><Relationship Id="rId3" Type="http://schemas.openxmlformats.org/officeDocument/2006/relationships/image" Target="../media/image11.png"/><Relationship Id="rId4" Type="http://schemas.openxmlformats.org/officeDocument/2006/relationships/image" Target="../media/image12.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1.xml"/><Relationship Id="rId3" Type="http://schemas.openxmlformats.org/officeDocument/2006/relationships/image" Target="../media/image12.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2.xml"/><Relationship Id="rId3" Type="http://schemas.openxmlformats.org/officeDocument/2006/relationships/image" Target="../media/image12.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1.png"/><Relationship Id="rId4" Type="http://schemas.openxmlformats.org/officeDocument/2006/relationships/image" Target="../media/image1.tif"/></Relationships>

</file>

<file path=ppt/slides/_rels/slide27.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 Id="rId3" Type="http://schemas.openxmlformats.org/officeDocument/2006/relationships/image" Target="../media/image1.tif"/><Relationship Id="rId4" Type="http://schemas.openxmlformats.org/officeDocument/2006/relationships/image" Target="../media/image12.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2.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2.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2.png"/><Relationship Id="rId4" Type="http://schemas.openxmlformats.org/officeDocument/2006/relationships/image" Target="../media/image1.tif"/></Relationships>

</file>

<file path=ppt/slides/_rels/slide3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2.png"/><Relationship Id="rId4" Type="http://schemas.openxmlformats.org/officeDocument/2006/relationships/image" Target="../media/image1.tif"/><Relationship Id="rId5" Type="http://schemas.openxmlformats.org/officeDocument/2006/relationships/image" Target="../media/image20.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2.png"/><Relationship Id="rId4" Type="http://schemas.openxmlformats.org/officeDocument/2006/relationships/image" Target="../media/image1.tif"/></Relationships>

</file>

<file path=ppt/slides/_rels/slide3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2.png"/><Relationship Id="rId4" Type="http://schemas.openxmlformats.org/officeDocument/2006/relationships/image" Target="../media/image1.tif"/></Relationships>

</file>

<file path=ppt/slides/_rels/slide3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1.png"/><Relationship Id="rId4" Type="http://schemas.openxmlformats.org/officeDocument/2006/relationships/image" Target="../media/image1.tif"/></Relationships>

</file>

<file path=ppt/slides/_rels/slide3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5.xml"/><Relationship Id="rId3" Type="http://schemas.openxmlformats.org/officeDocument/2006/relationships/image" Target="../media/image1.jpeg"/><Relationship Id="rId4" Type="http://schemas.openxmlformats.org/officeDocument/2006/relationships/image" Target="../media/image12.png"/><Relationship Id="rId5" Type="http://schemas.openxmlformats.org/officeDocument/2006/relationships/image" Target="../media/image21.png"/><Relationship Id="rId6" Type="http://schemas.openxmlformats.org/officeDocument/2006/relationships/image" Target="../media/image22.png"/><Relationship Id="rId7" Type="http://schemas.openxmlformats.org/officeDocument/2006/relationships/image" Target="../media/image1.tif"/><Relationship Id="rId8" Type="http://schemas.openxmlformats.org/officeDocument/2006/relationships/hyperlink" Target="https://en.wikipedia.org/wiki/GGUF" TargetMode="External"/><Relationship Id="rId9" Type="http://schemas.openxmlformats.org/officeDocument/2006/relationships/hyperlink" Target="https://en.wikipedia.org/wiki/MLX_(machine_learning_framework)" TargetMode="External"/></Relationships>

</file>

<file path=ppt/slides/_rels/slide40.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6.xml"/><Relationship Id="rId3" Type="http://schemas.openxmlformats.org/officeDocument/2006/relationships/image" Target="../media/image13.png"/><Relationship Id="rId4" Type="http://schemas.openxmlformats.org/officeDocument/2006/relationships/image" Target="../media/image1.jpeg"/></Relationships>

</file>

<file path=ppt/slides/_rels/slide41.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7.xml"/><Relationship Id="rId3" Type="http://schemas.openxmlformats.org/officeDocument/2006/relationships/image" Target="../media/image13.png"/><Relationship Id="rId4" Type="http://schemas.openxmlformats.org/officeDocument/2006/relationships/image" Target="../media/image23.png"/><Relationship Id="rId5" Type="http://schemas.openxmlformats.org/officeDocument/2006/relationships/image" Target="../media/image24.png"/><Relationship Id="rId6" Type="http://schemas.openxmlformats.org/officeDocument/2006/relationships/image" Target="../media/image25.png"/><Relationship Id="rId7" Type="http://schemas.openxmlformats.org/officeDocument/2006/relationships/image" Target="../media/image26.png"/><Relationship Id="rId8" Type="http://schemas.openxmlformats.org/officeDocument/2006/relationships/image" Target="../media/image27.png"/><Relationship Id="rId9" Type="http://schemas.openxmlformats.org/officeDocument/2006/relationships/image" Target="../media/image4.jpeg"/></Relationships>

</file>

<file path=ppt/slides/_rels/slide42.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 Id="rId3" Type="http://schemas.openxmlformats.org/officeDocument/2006/relationships/image" Target="../media/image13.png"/><Relationship Id="rId4" Type="http://schemas.openxmlformats.org/officeDocument/2006/relationships/image" Target="../media/image28.png"/><Relationship Id="rId5" Type="http://schemas.openxmlformats.org/officeDocument/2006/relationships/image" Target="../media/image29.png"/><Relationship Id="rId6" Type="http://schemas.openxmlformats.org/officeDocument/2006/relationships/image" Target="../media/image30.png"/><Relationship Id="rId7" Type="http://schemas.openxmlformats.org/officeDocument/2006/relationships/image" Target="../media/image31.png"/><Relationship Id="rId8" Type="http://schemas.openxmlformats.org/officeDocument/2006/relationships/image" Target="../media/image32.png"/><Relationship Id="rId9" Type="http://schemas.openxmlformats.org/officeDocument/2006/relationships/image" Target="../media/image33.png"/></Relationships>

</file>

<file path=ppt/slides/_rels/slide43.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9.xml"/><Relationship Id="rId3" Type="http://schemas.openxmlformats.org/officeDocument/2006/relationships/image" Target="../media/image23.png"/><Relationship Id="rId4" Type="http://schemas.openxmlformats.org/officeDocument/2006/relationships/image" Target="../media/image13.png"/><Relationship Id="rId5" Type="http://schemas.openxmlformats.org/officeDocument/2006/relationships/image" Target="../media/image34.png"/><Relationship Id="rId6" Type="http://schemas.openxmlformats.org/officeDocument/2006/relationships/image" Target="../media/image2.gif"/><Relationship Id="rId7" Type="http://schemas.openxmlformats.org/officeDocument/2006/relationships/image" Target="../media/image35.png"/><Relationship Id="rId8" Type="http://schemas.openxmlformats.org/officeDocument/2006/relationships/image" Target="../media/image24.png"/><Relationship Id="rId9" Type="http://schemas.openxmlformats.org/officeDocument/2006/relationships/image" Target="../media/image36.png"/><Relationship Id="rId10" Type="http://schemas.openxmlformats.org/officeDocument/2006/relationships/image" Target="../media/image37.png"/><Relationship Id="rId11" Type="http://schemas.openxmlformats.org/officeDocument/2006/relationships/image" Target="../media/image38.png"/><Relationship Id="rId12" Type="http://schemas.openxmlformats.org/officeDocument/2006/relationships/image" Target="../media/image39.png"/><Relationship Id="rId13" Type="http://schemas.openxmlformats.org/officeDocument/2006/relationships/image" Target="../media/image40.png"/><Relationship Id="rId14" Type="http://schemas.openxmlformats.org/officeDocument/2006/relationships/image" Target="../media/image41.png"/></Relationships>

</file>

<file path=ppt/slides/_rels/slide4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0.xml"/><Relationship Id="rId3" Type="http://schemas.openxmlformats.org/officeDocument/2006/relationships/image" Target="../media/image13.png"/><Relationship Id="rId4" Type="http://schemas.openxmlformats.org/officeDocument/2006/relationships/image" Target="../media/image42.png"/><Relationship Id="rId5" Type="http://schemas.openxmlformats.org/officeDocument/2006/relationships/image" Target="../media/image43.png"/><Relationship Id="rId6" Type="http://schemas.openxmlformats.org/officeDocument/2006/relationships/image" Target="../media/image44.png"/><Relationship Id="rId7" Type="http://schemas.openxmlformats.org/officeDocument/2006/relationships/image" Target="../media/image45.png"/><Relationship Id="rId8" Type="http://schemas.openxmlformats.org/officeDocument/2006/relationships/image" Target="../media/image46.png"/><Relationship Id="rId9" Type="http://schemas.openxmlformats.org/officeDocument/2006/relationships/image" Target="../media/image47.png"/><Relationship Id="rId10" Type="http://schemas.openxmlformats.org/officeDocument/2006/relationships/image" Target="../media/image48.png"/><Relationship Id="rId11" Type="http://schemas.openxmlformats.org/officeDocument/2006/relationships/image" Target="../media/image5.jpeg"/><Relationship Id="rId12" Type="http://schemas.openxmlformats.org/officeDocument/2006/relationships/image" Target="../media/image49.png"/></Relationships>

</file>

<file path=ppt/slides/_rels/slide45.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1.xml"/><Relationship Id="rId3" Type="http://schemas.openxmlformats.org/officeDocument/2006/relationships/image" Target="../media/image1.jpeg"/><Relationship Id="rId4" Type="http://schemas.openxmlformats.org/officeDocument/2006/relationships/image" Target="../media/image12.png"/><Relationship Id="rId5" Type="http://schemas.openxmlformats.org/officeDocument/2006/relationships/image" Target="../media/image13.png"/><Relationship Id="rId6" Type="http://schemas.openxmlformats.org/officeDocument/2006/relationships/image" Target="../media/image1.tif"/></Relationships>

</file>

<file path=ppt/slides/_rels/slide4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2.xml"/></Relationships>

</file>

<file path=ppt/slides/_rels/slide4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5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6.xml"/></Relationships>

</file>

<file path=ppt/slides/_rels/slide5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5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5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50.png"/><Relationship Id="rId4" Type="http://schemas.openxmlformats.org/officeDocument/2006/relationships/image" Target="../media/image27.png"/><Relationship Id="rId5" Type="http://schemas.openxmlformats.org/officeDocument/2006/relationships/image" Target="../media/image51.png"/><Relationship Id="rId6" Type="http://schemas.openxmlformats.org/officeDocument/2006/relationships/image" Target="../media/image52.png"/></Relationships>

</file>

<file path=ppt/slides/_rels/slide5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0.xml"/></Relationships>

</file>

<file path=ppt/slides/_rels/slide5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2.xml"/></Relationships>

</file>

<file path=ppt/slides/_rels/slide5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 Id="rId3" Type="http://schemas.openxmlformats.org/officeDocument/2006/relationships/hyperlink" Target="https://huggingface.co/" TargetMode="External"/><Relationship Id="rId4" Type="http://schemas.openxmlformats.org/officeDocument/2006/relationships/image" Target="../media/image53.png"/><Relationship Id="rId5" Type="http://schemas.openxmlformats.org/officeDocument/2006/relationships/image" Target="../media/image54.png"/><Relationship Id="rId6" Type="http://schemas.openxmlformats.org/officeDocument/2006/relationships/image" Target="../media/image55.png"/></Relationships>

</file>

<file path=ppt/slides/_rels/slide5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image" Target="../media/image12.png"/><Relationship Id="rId4" Type="http://schemas.openxmlformats.org/officeDocument/2006/relationships/image" Target="../media/image56.png"/></Relationships>

</file>

<file path=ppt/slides/_rels/slide6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 Id="rId3" Type="http://schemas.openxmlformats.org/officeDocument/2006/relationships/image" Target="../media/image12.png"/></Relationships>

</file>

<file path=ppt/slides/_rels/slide61.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6.xml"/><Relationship Id="rId3" Type="http://schemas.openxmlformats.org/officeDocument/2006/relationships/image" Target="../media/image57.png"/><Relationship Id="rId4" Type="http://schemas.openxmlformats.org/officeDocument/2006/relationships/image" Target="../media/image6.jpeg"/><Relationship Id="rId5" Type="http://schemas.openxmlformats.org/officeDocument/2006/relationships/image" Target="../media/image7.jpeg"/><Relationship Id="rId6" Type="http://schemas.openxmlformats.org/officeDocument/2006/relationships/image" Target="../media/image58.png"/><Relationship Id="rId7" Type="http://schemas.openxmlformats.org/officeDocument/2006/relationships/image" Target="../media/image59.png"/><Relationship Id="rId8" Type="http://schemas.openxmlformats.org/officeDocument/2006/relationships/image" Target="../media/image17.png"/></Relationships>

</file>

<file path=ppt/slides/_rels/slide6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6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s>

</file>

<file path=ppt/slides/_rels/slide6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9.xml"/></Relationships>

</file>

<file path=ppt/slides/_rels/slide6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s>

</file>

<file path=ppt/slides/_rels/slide6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1.xml"/></Relationships>

</file>

<file path=ppt/slides/_rels/slide6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 Id="rId3" Type="http://schemas.openxmlformats.org/officeDocument/2006/relationships/image" Target="../media/image1.tif"/></Relationships>

</file>

<file path=ppt/slides/_rels/slide68.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3.xml"/><Relationship Id="rId3" Type="http://schemas.openxmlformats.org/officeDocument/2006/relationships/image" Target="../media/image1.tif"/><Relationship Id="rId4" Type="http://schemas.openxmlformats.org/officeDocument/2006/relationships/image" Target="../media/image21.png"/><Relationship Id="rId5" Type="http://schemas.openxmlformats.org/officeDocument/2006/relationships/image" Target="../media/image35.png"/><Relationship Id="rId6" Type="http://schemas.openxmlformats.org/officeDocument/2006/relationships/image" Target="../media/image12.png"/></Relationships>

</file>

<file path=ppt/slides/_rels/slide6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4.xml"/><Relationship Id="rId3" Type="http://schemas.openxmlformats.org/officeDocument/2006/relationships/image" Target="../media/image1.tif"/><Relationship Id="rId4" Type="http://schemas.openxmlformats.org/officeDocument/2006/relationships/image" Target="../media/image12.png"/><Relationship Id="rId5" Type="http://schemas.openxmlformats.org/officeDocument/2006/relationships/image" Target="../media/image35.png"/><Relationship Id="rId6" Type="http://schemas.openxmlformats.org/officeDocument/2006/relationships/image" Target="../media/image21.png"/></Relationships>

</file>

<file path=ppt/slides/_rels/slide7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5.xml"/><Relationship Id="rId3" Type="http://schemas.openxmlformats.org/officeDocument/2006/relationships/image" Target="../media/image11.png"/><Relationship Id="rId4" Type="http://schemas.openxmlformats.org/officeDocument/2006/relationships/image" Target="../media/image1.tif"/></Relationships>

</file>

<file path=ppt/slides/_rels/slide7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6.xml"/></Relationships>

</file>

<file path=ppt/slides/_rels/slide7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7.xml"/></Relationships>

</file>

<file path=ppt/slides/_rels/slide7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8.xml"/><Relationship Id="rId3" Type="http://schemas.openxmlformats.org/officeDocument/2006/relationships/image" Target="../media/image1.tif"/><Relationship Id="rId4" Type="http://schemas.openxmlformats.org/officeDocument/2006/relationships/image" Target="../media/image12.png"/></Relationships>

</file>

<file path=ppt/slides/_rels/slide7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9.xml"/><Relationship Id="rId3" Type="http://schemas.openxmlformats.org/officeDocument/2006/relationships/image" Target="../media/image12.png"/><Relationship Id="rId4" Type="http://schemas.openxmlformats.org/officeDocument/2006/relationships/image" Target="../media/image1.tif"/><Relationship Id="rId5" Type="http://schemas.openxmlformats.org/officeDocument/2006/relationships/image" Target="../media/image20.png"/></Relationships>

</file>

<file path=ppt/slides/_rels/slide7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0.xml"/><Relationship Id="rId3" Type="http://schemas.openxmlformats.org/officeDocument/2006/relationships/hyperlink" Target="https://lmstudio.ai/" TargetMode="External"/><Relationship Id="rId4" Type="http://schemas.openxmlformats.org/officeDocument/2006/relationships/hyperlink" Target="https://ollama.com/" TargetMode="External"/><Relationship Id="rId5" Type="http://schemas.openxmlformats.org/officeDocument/2006/relationships/hyperlink" Target="https://github.com/ggml-org/llama.cpp" TargetMode="External"/><Relationship Id="rId6" Type="http://schemas.openxmlformats.org/officeDocument/2006/relationships/hyperlink" Target="https://llama.app/" TargetMode="External"/></Relationships>

</file>

<file path=ppt/slides/_rels/slide7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1.xml"/></Relationships>

</file>

<file path=ppt/slides/_rels/slide7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2.xml"/></Relationships>

</file>

<file path=ppt/slides/_rels/slide7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3.xml"/><Relationship Id="rId3" Type="http://schemas.openxmlformats.org/officeDocument/2006/relationships/hyperlink" Target="https://lmstudio.ai/download" TargetMode="External"/><Relationship Id="rId4" Type="http://schemas.openxmlformats.org/officeDocument/2006/relationships/image" Target="../media/image60.png"/><Relationship Id="rId5" Type="http://schemas.openxmlformats.org/officeDocument/2006/relationships/image" Target="../media/image61.png"/></Relationships>

</file>

<file path=ppt/slides/_rels/slide8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4.xml"/></Relationships>

</file>

<file path=ppt/slides/_rels/slide8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5.xml"/><Relationship Id="rId3" Type="http://schemas.openxmlformats.org/officeDocument/2006/relationships/hyperlink" Target="https://ollama.com/download" TargetMode="External"/></Relationships>

</file>

<file path=ppt/slides/_rels/slide8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6.xml"/><Relationship Id="rId3" Type="http://schemas.openxmlformats.org/officeDocument/2006/relationships/hyperlink" Target="https://opencode.ai/download" TargetMode="External"/></Relationships>

</file>

<file path=ppt/slides/_rels/slide8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7.xml"/><Relationship Id="rId3" Type="http://schemas.openxmlformats.org/officeDocument/2006/relationships/image" Target="../media/image2.gif"/></Relationships>

</file>

<file path=ppt/slides/_rels/slide8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8.xml"/><Relationship Id="rId3" Type="http://schemas.openxmlformats.org/officeDocument/2006/relationships/hyperlink" Target="https://charm.land/" TargetMode="External"/><Relationship Id="rId4" Type="http://schemas.openxmlformats.org/officeDocument/2006/relationships/hyperlink" Target="https://github.com/charmbracelet/crush" TargetMode="External"/><Relationship Id="rId5" Type="http://schemas.openxmlformats.org/officeDocument/2006/relationships/hyperlink" Target="https://github.com/charmbracelet/crush/releases/latest" TargetMode="External"/><Relationship Id="rId6" Type="http://schemas.openxmlformats.org/officeDocument/2006/relationships/image" Target="../media/image2.gif"/></Relationships>

</file>

<file path=ppt/slides/_rels/slide86.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9.xml"/><Relationship Id="rId3" Type="http://schemas.openxmlformats.org/officeDocument/2006/relationships/image" Target="../media/image62.png"/></Relationships>

</file>

<file path=ppt/slides/_rels/slide8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0.xml"/></Relationships>

</file>

<file path=ppt/slides/_rels/slide8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1.xml"/></Relationships>

</file>

<file path=ppt/slides/_rels/slide8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2.xml"/><Relationship Id="rId3" Type="http://schemas.openxmlformats.org/officeDocument/2006/relationships/image" Target="../media/image63.png"/></Relationships>

</file>

<file path=ppt/slides/_rels/slide9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3.xml"/></Relationships>

</file>

<file path=ppt/slides/_rels/slide9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4.xml"/><Relationship Id="rId3" Type="http://schemas.openxmlformats.org/officeDocument/2006/relationships/hyperlink" Target="https://zed.dev/" TargetMode="External"/></Relationships>

</file>

<file path=ppt/slides/_rels/slide9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5.xml"/><Relationship Id="rId3" Type="http://schemas.openxmlformats.org/officeDocument/2006/relationships/image" Target="../media/image64.png"/></Relationships>

</file>

<file path=ppt/slides/_rels/slide9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6.xml"/><Relationship Id="rId3" Type="http://schemas.openxmlformats.org/officeDocument/2006/relationships/image" Target="../media/image65.png"/></Relationships>

</file>

<file path=ppt/slides/_rels/slide9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7.xml"/></Relationships>

</file>

<file path=ppt/slides/_rels/slide9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8.xml"/></Relationships>

</file>

<file path=ppt/slides/_rels/slide9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9.xml"/><Relationship Id="rId3" Type="http://schemas.openxmlformats.org/officeDocument/2006/relationships/image" Target="../media/image66.png"/><Relationship Id="rId4" Type="http://schemas.openxmlformats.org/officeDocument/2006/relationships/hyperlink" Target="https://nrp.ai/" TargetMode="External"/></Relationships>

</file>

<file path=ppt/slides/_rels/slide9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0.xml"/><Relationship Id="rId3" Type="http://schemas.openxmlformats.org/officeDocument/2006/relationships/image" Target="../media/image67.png"/><Relationship Id="rId4" Type="http://schemas.openxmlformats.org/officeDocument/2006/relationships/hyperlink" Target="https://nrp.ai/llms" TargetMode="External"/></Relationships>

</file>

<file path=ppt/slides/_rels/slide9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1.xml"/><Relationship Id="rId3" Type="http://schemas.openxmlformats.org/officeDocument/2006/relationships/image" Target="../media/image68.png"/><Relationship Id="rId4" Type="http://schemas.openxmlformats.org/officeDocument/2006/relationships/hyperlink" Target="https://nrp.ai/documentation/userdocs/start/getting-started/" TargetMode="External"/></Relationships>

</file>

<file path=ppt/slides/_rels/slide10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2.xml"/><Relationship Id="rId3" Type="http://schemas.openxmlformats.org/officeDocument/2006/relationships/image" Target="../media/image69.png"/><Relationship Id="rId4" Type="http://schemas.openxmlformats.org/officeDocument/2006/relationships/hyperlink" Target="https://nrp.ai/documentation/userdocs/ai/llm-managed/" TargetMode="External"/></Relationships>

</file>

<file path=ppt/slides/_rels/slide10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3.xml"/><Relationship Id="rId3" Type="http://schemas.openxmlformats.org/officeDocument/2006/relationships/image" Target="../media/image70.png"/></Relationships>

</file>

<file path=ppt/slides/_rels/slide10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4.xml"/><Relationship Id="rId3" Type="http://schemas.openxmlformats.org/officeDocument/2006/relationships/image" Target="../media/image71.png"/></Relationships>

</file>

<file path=ppt/slides/_rels/slide10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5.xml"/><Relationship Id="rId3" Type="http://schemas.openxmlformats.org/officeDocument/2006/relationships/image" Target="../media/image72.png"/></Relationships>

</file>

<file path=ppt/slides/_rels/slide10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6.xml"/><Relationship Id="rId3" Type="http://schemas.openxmlformats.org/officeDocument/2006/relationships/hyperlink" Target="https://nrp.ai" TargetMode="External"/><Relationship Id="rId4" Type="http://schemas.openxmlformats.org/officeDocument/2006/relationships/hyperlink" Target="https://nrp.ai/llms" TargetMode="External"/><Relationship Id="rId5" Type="http://schemas.openxmlformats.org/officeDocument/2006/relationships/hyperlink" Target="https://nrp.ai/documentation/userdocs/ai/llm-managed/" TargetMode="External"/><Relationship Id="rId6" Type="http://schemas.openxmlformats.org/officeDocument/2006/relationships/hyperlink" Target="https://training.nrp-nautilus.io/clariphy/index.html" TargetMode="External"/><Relationship Id="rId7" Type="http://schemas.openxmlformats.org/officeDocument/2006/relationships/hyperlink" Target="https://training.nrp-nautilus.io/cms-hats-llm/index.html" TargetMode="External"/></Relationships>

</file>

<file path=ppt/slides/_rels/slide10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7.xml"/><Relationship Id="rId3" Type="http://schemas.openxmlformats.org/officeDocument/2006/relationships/image" Target="../media/image73.png"/></Relationships>

</file>

<file path=ppt/slides/_rels/slide106.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7.png"/><Relationship Id="rId3" Type="http://schemas.openxmlformats.org/officeDocument/2006/relationships/hyperlink" Target="https://frank.seesink.com/presentations/Internet2TechEx-Fall2026/" TargetMode="External"/><Relationship Id="rId4" Type="http://schemas.openxmlformats.org/officeDocument/2006/relationships/hyperlink" Target="mailto:frank@seesink.com?subject=2026%20I2%20TechEX%20-%20Your%20Models..." TargetMode="External"/><Relationship Id="rId5" Type="http://schemas.openxmlformats.org/officeDocument/2006/relationships/hyperlink" Target="mailto:frank@unc.edu?subject=2026%20I2%20TechEX%20-%20Your%20Models..." TargetMode="External"/></Relationships>

</file>

<file path=ppt/slides/_rels/slide10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proton.me/lumo" TargetMode="Externa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9" name="Text Placeholder 1"/>
          <p:cNvSpPr txBox="1"/>
          <p:nvPr>
            <p:ph type="body" sz="quarter" idx="1"/>
          </p:nvPr>
        </p:nvSpPr>
        <p:spPr>
          <a:xfrm>
            <a:off x="1420703" y="5290282"/>
            <a:ext cx="21123845" cy="1352435"/>
          </a:xfrm>
          <a:prstGeom prst="rect">
            <a:avLst/>
          </a:prstGeom>
        </p:spPr>
        <p:txBody>
          <a:bodyPr/>
          <a:lstStyle/>
          <a:p>
            <a:pPr/>
            <a:r>
              <a:t>Practical AI for Technical Professionals</a:t>
            </a:r>
          </a:p>
        </p:txBody>
      </p:sp>
      <p:sp>
        <p:nvSpPr>
          <p:cNvPr id="170" name="Text Placeholder 2"/>
          <p:cNvSpPr/>
          <p:nvPr>
            <p:ph type="body" idx="21"/>
          </p:nvPr>
        </p:nvSpPr>
        <p:spPr>
          <a:xfrm>
            <a:off x="1420704" y="6568726"/>
            <a:ext cx="21123843" cy="1831198"/>
          </a:xfrm>
          <a:prstGeom prst="rect">
            <a:avLst/>
          </a:prstGeom>
          <a:extLst>
            <a:ext uri="{C572A759-6A51-4108-AA02-DFA0A04FC94B}">
              <ma14:wrappingTextBoxFlag xmlns:ma14="http://schemas.microsoft.com/office/mac/drawingml/2011/main" val="1"/>
            </a:ext>
          </a:extLst>
        </p:spPr>
        <p:txBody>
          <a:bodyPr/>
          <a:lstStyle/>
          <a:p>
            <a:pPr/>
            <a:r>
              <a:t>Frank Seesink, Sr. Network Engineer, UNC Chapel Hill</a:t>
            </a:r>
            <a:br/>
            <a:r>
              <a:t>Shannon Byrnes, Sr. Network Software Engineer, Internet2</a:t>
            </a:r>
          </a:p>
        </p:txBody>
      </p:sp>
      <p:sp>
        <p:nvSpPr>
          <p:cNvPr id="171" name="Text Placeholder 3"/>
          <p:cNvSpPr/>
          <p:nvPr>
            <p:ph type="body" idx="22"/>
          </p:nvPr>
        </p:nvSpPr>
        <p:spPr>
          <a:xfrm>
            <a:off x="1403831" y="8246826"/>
            <a:ext cx="8188461" cy="1261741"/>
          </a:xfrm>
          <a:prstGeom prst="rect">
            <a:avLst/>
          </a:prstGeom>
          <a:extLst>
            <a:ext uri="{C572A759-6A51-4108-AA02-DFA0A04FC94B}">
              <ma14:wrappingTextBoxFlag xmlns:ma14="http://schemas.microsoft.com/office/mac/drawingml/2011/main" val="1"/>
            </a:ext>
          </a:extLst>
        </p:spPr>
        <p:txBody>
          <a:bodyPr/>
          <a:lstStyle/>
          <a:p>
            <a:pPr/>
            <a:r>
              <a:t>October 26th, 2026</a:t>
            </a:r>
          </a:p>
        </p:txBody>
      </p:sp>
      <p:sp>
        <p:nvSpPr>
          <p:cNvPr id="172" name="Welcome! Please grab a card from the front if you did not bring your own subscription. Please also open https://github.com/Internet2/2026-techex-workshop-practical-ai"/>
          <p:cNvSpPr/>
          <p:nvPr/>
        </p:nvSpPr>
        <p:spPr>
          <a:xfrm>
            <a:off x="1460480" y="10156264"/>
            <a:ext cx="21519689" cy="2859107"/>
          </a:xfrm>
          <a:prstGeom prst="roundRect">
            <a:avLst>
              <a:gd name="adj" fmla="val 9607"/>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p>
            <a:pPr>
              <a:defRPr sz="4700">
                <a:latin typeface="Arial"/>
                <a:ea typeface="Arial"/>
                <a:cs typeface="Arial"/>
                <a:sym typeface="Arial"/>
              </a:defRPr>
            </a:pPr>
            <a:r>
              <a:t>Welcome! Please grab a card from the front if you did not bring your own subscription.</a:t>
            </a:r>
            <a:br/>
            <a:r>
              <a:t>Please also open </a:t>
            </a:r>
            <a:r>
              <a:rPr u="sng">
                <a:hlinkClick r:id="rId4" invalidUrl="" action="" tgtFrame="" tooltip="" history="1" highlightClick="0" endSnd="0"/>
              </a:rPr>
              <a:t>https://github.com/Internet2/2026-techex-workshop-practical-ai</a:t>
            </a:r>
          </a:p>
        </p:txBody>
      </p:sp>
      <p:pic>
        <p:nvPicPr>
          <p:cNvPr id="173" name="2026 I2 TechEx QR code.png" descr="2026 I2 TechEx QR code.png"/>
          <p:cNvPicPr>
            <a:picLocks noChangeAspect="1"/>
          </p:cNvPicPr>
          <p:nvPr/>
        </p:nvPicPr>
        <p:blipFill>
          <a:blip r:embed="rId5">
            <a:extLst/>
          </a:blip>
          <a:stretch>
            <a:fillRect/>
          </a:stretch>
        </p:blipFill>
        <p:spPr>
          <a:xfrm>
            <a:off x="20403990" y="223391"/>
            <a:ext cx="3810001" cy="3810001"/>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7" name="Google Shape;16;p19"/>
          <p:cNvSpPr txBox="1"/>
          <p:nvPr>
            <p:ph type="sldNum" sz="quarter" idx="2"/>
          </p:nvPr>
        </p:nvSpPr>
        <p:spPr>
          <a:xfrm>
            <a:off x="23511151" y="12999284"/>
            <a:ext cx="322637" cy="44202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8" name="Title 1"/>
          <p:cNvSpPr txBox="1"/>
          <p:nvPr>
            <p:ph type="title"/>
          </p:nvPr>
        </p:nvSpPr>
        <p:spPr>
          <a:xfrm>
            <a:off x="1154046" y="879456"/>
            <a:ext cx="22023124" cy="1329357"/>
          </a:xfrm>
          <a:prstGeom prst="rect">
            <a:avLst/>
          </a:prstGeom>
        </p:spPr>
        <p:txBody>
          <a:bodyPr/>
          <a:lstStyle/>
          <a:p>
            <a:pPr/>
            <a:r>
              <a:t>Agenda</a:t>
            </a:r>
          </a:p>
        </p:txBody>
      </p:sp>
      <p:sp>
        <p:nvSpPr>
          <p:cNvPr id="179" name="Text Placeholder 8"/>
          <p:cNvSpPr txBox="1"/>
          <p:nvPr>
            <p:ph type="body" idx="1"/>
          </p:nvPr>
        </p:nvSpPr>
        <p:spPr>
          <a:xfrm>
            <a:off x="1153120" y="2956453"/>
            <a:ext cx="22024976" cy="8838121"/>
          </a:xfrm>
          <a:prstGeom prst="rect">
            <a:avLst/>
          </a:prstGeom>
        </p:spPr>
        <p:txBody>
          <a:bodyPr/>
          <a:lstStyle/>
          <a:p>
            <a:pPr/>
            <a:r>
              <a:t>Part I (Frank): Everything you should know as a technical professional.</a:t>
            </a:r>
            <a:br/>
          </a:p>
          <a:p>
            <a:pPr/>
            <a:r>
              <a:t>Part II (Shannon): Putting it into practice with labs.</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181" name="Your Models, Your Machine, Your Data, Your Soul:…"/>
          <p:cNvSpPr txBox="1"/>
          <p:nvPr>
            <p:ph type="ctrTitle"/>
          </p:nvPr>
        </p:nvSpPr>
        <p:spPr>
          <a:xfrm>
            <a:off x="2382828" y="3933132"/>
            <a:ext cx="19618344" cy="5707389"/>
          </a:xfrm>
          <a:prstGeom prst="rect">
            <a:avLst/>
          </a:prstGeom>
        </p:spPr>
        <p:txBody>
          <a:bodyPr>
            <a:normAutofit fontScale="100000" lnSpcReduction="0"/>
          </a:bodyPr>
          <a:lstStyle/>
          <a:p>
            <a:pPr defTabSz="690086">
              <a:defRPr sz="9407"/>
            </a:pPr>
            <a:r>
              <a:t>Your Models, Your Machine, Your Data, Your Soul:</a:t>
            </a:r>
          </a:p>
          <a:p>
            <a:pPr defTabSz="690086">
              <a:defRPr sz="9407"/>
            </a:pPr>
            <a:r>
              <a:t>Run Local LLMs Without the Faustian Bargain</a:t>
            </a:r>
          </a:p>
        </p:txBody>
      </p:sp>
      <p:sp>
        <p:nvSpPr>
          <p:cNvPr id="182" name="Frank Seesink, UNC Chapel Hill"/>
          <p:cNvSpPr txBox="1"/>
          <p:nvPr>
            <p:ph type="subTitle" sz="quarter" idx="1"/>
          </p:nvPr>
        </p:nvSpPr>
        <p:spPr>
          <a:xfrm>
            <a:off x="2382828" y="9676239"/>
            <a:ext cx="19618344" cy="1940720"/>
          </a:xfrm>
          <a:prstGeom prst="rect">
            <a:avLst/>
          </a:prstGeom>
        </p:spPr>
        <p:txBody>
          <a:bodyPr/>
          <a:lstStyle/>
          <a:p>
            <a:pPr/>
            <a:r>
              <a:t>Frank Seesink, UNC Chapel Hill</a:t>
            </a:r>
          </a:p>
        </p:txBody>
      </p:sp>
      <p:pic>
        <p:nvPicPr>
          <p:cNvPr id="183" name="2026 I2 TechEx QR code.png" descr="2026 I2 TechEx QR code.png"/>
          <p:cNvPicPr>
            <a:picLocks noChangeAspect="1"/>
          </p:cNvPicPr>
          <p:nvPr/>
        </p:nvPicPr>
        <p:blipFill>
          <a:blip r:embed="rId3">
            <a:extLst/>
          </a:blip>
          <a:stretch>
            <a:fillRect/>
          </a:stretch>
        </p:blipFill>
        <p:spPr>
          <a:xfrm>
            <a:off x="129902" y="127000"/>
            <a:ext cx="3810001" cy="3810000"/>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7" name="First, a message from our sponsor…"/>
          <p:cNvSpPr txBox="1"/>
          <p:nvPr>
            <p:ph type="title"/>
          </p:nvPr>
        </p:nvSpPr>
        <p:spPr>
          <a:prstGeom prst="rect">
            <a:avLst/>
          </a:prstGeom>
        </p:spPr>
        <p:txBody>
          <a:bodyPr/>
          <a:lstStyle>
            <a:lvl1pPr defTabSz="584200">
              <a:defRPr sz="11500"/>
            </a:lvl1pPr>
          </a:lstStyle>
          <a:p>
            <a:pPr/>
            <a:r>
              <a:t>First, a message from our sponsor…</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9" name="Image" descr="Image"/>
          <p:cNvPicPr>
            <a:picLocks noChangeAspect="1"/>
          </p:cNvPicPr>
          <p:nvPr/>
        </p:nvPicPr>
        <p:blipFill>
          <a:blip r:embed="rId3">
            <a:extLst/>
          </a:blip>
          <a:stretch>
            <a:fillRect/>
          </a:stretch>
        </p:blipFill>
        <p:spPr>
          <a:xfrm>
            <a:off x="7053460" y="6548"/>
            <a:ext cx="10277065" cy="13702752"/>
          </a:xfrm>
          <a:prstGeom prst="rect">
            <a:avLst/>
          </a:prstGeom>
          <a:ln w="12700">
            <a:miter lim="400000"/>
          </a:ln>
        </p:spPr>
      </p:pic>
      <p:sp>
        <p:nvSpPr>
          <p:cNvPr id="190" name="What I picture in my head…"/>
          <p:cNvSpPr txBox="1"/>
          <p:nvPr/>
        </p:nvSpPr>
        <p:spPr>
          <a:xfrm>
            <a:off x="7097648" y="319728"/>
            <a:ext cx="10188703" cy="977901"/>
          </a:xfrm>
          <a:prstGeom prst="rect">
            <a:avLst/>
          </a:prstGeom>
          <a:blipFill>
            <a:blip r:embed="rId4"/>
          </a:blipFill>
          <a:ln w="12700">
            <a:miter lim="400000"/>
          </a:ln>
          <a:effectLst>
            <a:outerShdw sx="100000" sy="100000" kx="0" ky="0" algn="b" rotWithShape="0" blurRad="177800" dist="406400" dir="5400000">
              <a:srgbClr val="000000">
                <a:alpha val="68000"/>
              </a:srgbClr>
            </a:outerShdw>
          </a:effectLst>
          <a:extLst>
            <a:ext uri="{C572A759-6A51-4108-AA02-DFA0A04FC94B}">
              <ma14:wrappingTextBoxFlag xmlns:ma14="http://schemas.microsoft.com/office/mac/drawingml/2011/main" val="1"/>
            </a:ext>
          </a:extLst>
        </p:spPr>
        <p:txBody>
          <a:bodyPr wrap="none" lIns="50800" tIns="50800" rIns="50800" bIns="50800" anchor="ctr">
            <a:spAutoFit/>
          </a:bodyPr>
          <a:lstStyle>
            <a:lvl1pPr defTabSz="584200">
              <a:defRPr sz="6000"/>
            </a:lvl1pPr>
          </a:lstStyle>
          <a:p>
            <a:pPr/>
            <a:r>
              <a:t>What I picture in my head…</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94" name="Image" descr="Image"/>
          <p:cNvPicPr>
            <a:picLocks noChangeAspect="1"/>
          </p:cNvPicPr>
          <p:nvPr/>
        </p:nvPicPr>
        <p:blipFill>
          <a:blip r:embed="rId3">
            <a:extLst/>
          </a:blip>
          <a:stretch>
            <a:fillRect/>
          </a:stretch>
        </p:blipFill>
        <p:spPr>
          <a:xfrm>
            <a:off x="2532156" y="0"/>
            <a:ext cx="19319688" cy="13716001"/>
          </a:xfrm>
          <a:prstGeom prst="rect">
            <a:avLst/>
          </a:prstGeom>
          <a:ln w="12700">
            <a:miter lim="400000"/>
          </a:ln>
        </p:spPr>
      </p:pic>
      <p:sp>
        <p:nvSpPr>
          <p:cNvPr id="195" name="What it ends up looking like…"/>
          <p:cNvSpPr txBox="1"/>
          <p:nvPr/>
        </p:nvSpPr>
        <p:spPr>
          <a:xfrm>
            <a:off x="6783323" y="751167"/>
            <a:ext cx="10817353" cy="977901"/>
          </a:xfrm>
          <a:prstGeom prst="rect">
            <a:avLst/>
          </a:prstGeom>
          <a:blipFill>
            <a:blip r:embed="rId4"/>
          </a:blipFill>
          <a:ln w="12700">
            <a:miter lim="400000"/>
          </a:ln>
          <a:effectLst>
            <a:outerShdw sx="100000" sy="100000" kx="0" ky="0" algn="b" rotWithShape="0" blurRad="177800" dist="406400" dir="5400000">
              <a:srgbClr val="000000">
                <a:alpha val="68000"/>
              </a:srgbClr>
            </a:outerShdw>
          </a:effectLst>
          <a:extLst>
            <a:ext uri="{C572A759-6A51-4108-AA02-DFA0A04FC94B}">
              <ma14:wrappingTextBoxFlag xmlns:ma14="http://schemas.microsoft.com/office/mac/drawingml/2011/main" val="1"/>
            </a:ext>
          </a:extLst>
        </p:spPr>
        <p:txBody>
          <a:bodyPr wrap="none" lIns="50800" tIns="50800" rIns="50800" bIns="50800" anchor="ctr">
            <a:spAutoFit/>
          </a:bodyPr>
          <a:lstStyle>
            <a:lvl1pPr defTabSz="584200">
              <a:defRPr sz="6000"/>
            </a:lvl1pPr>
          </a:lstStyle>
          <a:p>
            <a:pPr/>
            <a:r>
              <a:t>What it ends up looking like…</a:t>
            </a:r>
          </a:p>
        </p:txBody>
      </p:sp>
      <p:sp>
        <p:nvSpPr>
          <p:cNvPr id="196" name="Actually that’s not quite right.  The guy who made this is clearly more talented."/>
          <p:cNvSpPr txBox="1"/>
          <p:nvPr/>
        </p:nvSpPr>
        <p:spPr>
          <a:xfrm>
            <a:off x="4673334" y="11375327"/>
            <a:ext cx="15037331" cy="1917701"/>
          </a:xfrm>
          <a:prstGeom prst="rect">
            <a:avLst/>
          </a:prstGeom>
          <a:blipFill>
            <a:blip r:embed="rId4"/>
          </a:blipFill>
          <a:ln w="12700">
            <a:miter lim="400000"/>
          </a:ln>
          <a:effectLst>
            <a:outerShdw sx="100000" sy="100000" kx="0" ky="0" algn="b" rotWithShape="0" blurRad="177800" dist="406400" dir="5400000">
              <a:srgbClr val="000000">
                <a:alpha val="68000"/>
              </a:srgbClr>
            </a:outerShdw>
          </a:effectLst>
          <a:extLst>
            <a:ext uri="{C572A759-6A51-4108-AA02-DFA0A04FC94B}">
              <ma14:wrappingTextBoxFlag xmlns:ma14="http://schemas.microsoft.com/office/mac/drawingml/2011/main" val="1"/>
            </a:ext>
          </a:extLst>
        </p:spPr>
        <p:txBody>
          <a:bodyPr lIns="50800" tIns="50800" rIns="50800" bIns="50800" anchor="ctr">
            <a:spAutoFit/>
          </a:bodyPr>
          <a:lstStyle/>
          <a:p>
            <a:pPr defTabSz="584200">
              <a:defRPr sz="6000"/>
            </a:pPr>
            <a:r>
              <a:t>Actually that’s not quite right.  The guy who made this is </a:t>
            </a:r>
            <a:r>
              <a:rPr b="1"/>
              <a:t>clearly</a:t>
            </a:r>
            <a:r>
              <a:t> more talented.</a:t>
            </a:r>
          </a:p>
        </p:txBody>
      </p:sp>
      <p:pic>
        <p:nvPicPr>
          <p:cNvPr id="197" name="NO_AI.png" descr="NO_AI.png"/>
          <p:cNvPicPr>
            <a:picLocks noChangeAspect="1"/>
          </p:cNvPicPr>
          <p:nvPr/>
        </p:nvPicPr>
        <p:blipFill>
          <a:blip r:embed="rId5">
            <a:extLst/>
          </a:blip>
          <a:stretch>
            <a:fillRect/>
          </a:stretch>
        </p:blipFill>
        <p:spPr>
          <a:xfrm>
            <a:off x="3817179" y="1993531"/>
            <a:ext cx="7209227" cy="7209227"/>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196"/>
                                        </p:tgtEl>
                                        <p:attrNameLst>
                                          <p:attrName>style.visibility</p:attrName>
                                        </p:attrNameLst>
                                      </p:cBhvr>
                                      <p:to>
                                        <p:strVal val="visible"/>
                                      </p:to>
                                    </p:set>
                                    <p:animEffect filter="fade" transition="in">
                                      <p:cBhvr>
                                        <p:cTn id="7" dur="0"/>
                                        <p:tgtEl>
                                          <p:spTgt spid="196"/>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Subtype="1" presetID="2" grpId="2" fill="hold">
                                  <p:stCondLst>
                                    <p:cond delay="0"/>
                                  </p:stCondLst>
                                  <p:iterate type="el" backwards="0">
                                    <p:tmAbs val="0"/>
                                  </p:iterate>
                                  <p:childTnLst>
                                    <p:set>
                                      <p:cBhvr>
                                        <p:cTn id="11" fill="hold"/>
                                        <p:tgtEl>
                                          <p:spTgt spid="197"/>
                                        </p:tgtEl>
                                        <p:attrNameLst>
                                          <p:attrName>style.visibility</p:attrName>
                                        </p:attrNameLst>
                                      </p:cBhvr>
                                      <p:to>
                                        <p:strVal val="visible"/>
                                      </p:to>
                                    </p:set>
                                    <p:anim calcmode="lin" valueType="num">
                                      <p:cBhvr>
                                        <p:cTn id="12" dur="1000" fill="hold"/>
                                        <p:tgtEl>
                                          <p:spTgt spid="197"/>
                                        </p:tgtEl>
                                        <p:attrNameLst>
                                          <p:attrName>ppt_x</p:attrName>
                                        </p:attrNameLst>
                                      </p:cBhvr>
                                      <p:tavLst>
                                        <p:tav tm="0">
                                          <p:val>
                                            <p:strVal val="#ppt_x"/>
                                          </p:val>
                                        </p:tav>
                                        <p:tav tm="100000">
                                          <p:val>
                                            <p:strVal val="#ppt_x"/>
                                          </p:val>
                                        </p:tav>
                                      </p:tavLst>
                                    </p:anim>
                                    <p:anim calcmode="lin" valueType="num">
                                      <p:cBhvr>
                                        <p:cTn id="13" dur="1000" fill="hold"/>
                                        <p:tgtEl>
                                          <p:spTgt spid="19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97" grpId="2"/>
      <p:bldP build="whole" bldLvl="1" animBg="1" rev="0" advAuto="0" spid="196" grpId="1"/>
    </p:bldLst>
  </p:timing>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1" name="Who Am I?"/>
          <p:cNvSpPr txBox="1"/>
          <p:nvPr>
            <p:ph type="title"/>
          </p:nvPr>
        </p:nvSpPr>
        <p:spPr>
          <a:prstGeom prst="rect">
            <a:avLst/>
          </a:prstGeom>
        </p:spPr>
        <p:txBody>
          <a:bodyPr>
            <a:normAutofit fontScale="100000" lnSpcReduction="0"/>
          </a:bodyPr>
          <a:lstStyle>
            <a:lvl1pPr>
              <a:defRPr sz="15000"/>
            </a:lvl1pPr>
          </a:lstStyle>
          <a:p>
            <a:pPr/>
            <a:r>
              <a:t>Who Am I?</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3" name="Who am I?"/>
          <p:cNvSpPr txBox="1"/>
          <p:nvPr>
            <p:ph type="title"/>
          </p:nvPr>
        </p:nvSpPr>
        <p:spPr>
          <a:prstGeom prst="rect">
            <a:avLst/>
          </a:prstGeom>
        </p:spPr>
        <p:txBody>
          <a:bodyPr/>
          <a:lstStyle/>
          <a:p>
            <a:pPr/>
            <a:r>
              <a:t>Who am I?</a:t>
            </a:r>
          </a:p>
        </p:txBody>
      </p:sp>
      <p:sp>
        <p:nvSpPr>
          <p:cNvPr id="204" name="Frank Seesink…"/>
          <p:cNvSpPr txBox="1"/>
          <p:nvPr>
            <p:ph type="body" idx="1"/>
          </p:nvPr>
        </p:nvSpPr>
        <p:spPr>
          <a:xfrm>
            <a:off x="1468750" y="3554015"/>
            <a:ext cx="21446500" cy="9122595"/>
          </a:xfrm>
          <a:prstGeom prst="rect">
            <a:avLst/>
          </a:prstGeom>
        </p:spPr>
        <p:txBody>
          <a:bodyPr anchor="t"/>
          <a:lstStyle/>
          <a:p>
            <a:pPr marL="0" indent="0">
              <a:spcBef>
                <a:spcPts val="0"/>
              </a:spcBef>
              <a:buSzTx/>
              <a:buNone/>
              <a:defRPr b="1" sz="6500"/>
            </a:pPr>
            <a:r>
              <a:t>Frank Seesink</a:t>
            </a:r>
          </a:p>
          <a:p>
            <a:pPr marL="1118291" indent="-775391">
              <a:spcBef>
                <a:spcPts val="0"/>
              </a:spcBef>
              <a:defRPr sz="6500"/>
            </a:pPr>
            <a:r>
              <a:t>Senior Network Engineer, UNC Chapel Hill</a:t>
            </a:r>
          </a:p>
          <a:p>
            <a:pPr marL="1118291" indent="-775391">
              <a:spcBef>
                <a:spcPts val="0"/>
              </a:spcBef>
              <a:defRPr sz="6500"/>
            </a:pPr>
            <a:r>
              <a:t>Part of network DevOps group</a:t>
            </a:r>
          </a:p>
          <a:p>
            <a:pPr marL="1118291" indent="-775391">
              <a:spcBef>
                <a:spcPts val="0"/>
              </a:spcBef>
              <a:defRPr sz="6500"/>
            </a:pPr>
            <a:r>
              <a:t>Involved in network automation for years</a:t>
            </a:r>
          </a:p>
          <a:p>
            <a:pPr marL="1118291" indent="-775391">
              <a:spcBef>
                <a:spcPts val="0"/>
              </a:spcBef>
              <a:defRPr sz="6500"/>
            </a:pPr>
            <a:r>
              <a:t>Love languages, both human &amp; computer</a:t>
            </a:r>
          </a:p>
          <a:p>
            <a:pPr marL="1118291" indent="-775391">
              <a:spcBef>
                <a:spcPts val="0"/>
              </a:spcBef>
              <a:defRPr sz="6500"/>
            </a:pPr>
            <a:r>
              <a:t>Programming since I was 12 years old</a:t>
            </a:r>
          </a:p>
          <a:p>
            <a:pPr marL="1118291" indent="-775391">
              <a:spcBef>
                <a:spcPts val="0"/>
              </a:spcBef>
              <a:defRPr sz="6500"/>
            </a:pPr>
            <a:r>
              <a:t>Formally B.S. in Computer Science with all coursework for an M.S. in C.S.</a:t>
            </a:r>
          </a:p>
          <a:p>
            <a:pPr marL="1118291" indent="-775391">
              <a:spcBef>
                <a:spcPts val="0"/>
              </a:spcBef>
              <a:defRPr sz="6500"/>
            </a:pPr>
            <a:r>
              <a:t>JOAT - databases, OSes, networking,…</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204">
                                            <p:bg/>
                                          </p:spTgt>
                                        </p:tgtEl>
                                        <p:attrNameLst>
                                          <p:attrName>style.visibility</p:attrName>
                                        </p:attrNameLst>
                                      </p:cBhvr>
                                      <p:to>
                                        <p:strVal val="visible"/>
                                      </p:to>
                                    </p:set>
                                    <p:animEffect filter="fade" transition="in">
                                      <p:cBhvr>
                                        <p:cTn id="7" dur="100"/>
                                        <p:tgtEl>
                                          <p:spTgt spid="204">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204">
                                            <p:txEl>
                                              <p:pRg st="0" end="0"/>
                                            </p:txEl>
                                          </p:spTgt>
                                        </p:tgtEl>
                                        <p:attrNameLst>
                                          <p:attrName>style.visibility</p:attrName>
                                        </p:attrNameLst>
                                      </p:cBhvr>
                                      <p:to>
                                        <p:strVal val="visible"/>
                                      </p:to>
                                    </p:set>
                                    <p:animEffect filter="fade" transition="in">
                                      <p:cBhvr>
                                        <p:cTn id="10" dur="100"/>
                                        <p:tgtEl>
                                          <p:spTgt spid="204">
                                            <p:txEl>
                                              <p:pRg st="0" end="0"/>
                                            </p:txEl>
                                          </p:spTgt>
                                        </p:tgtEl>
                                      </p:cBhvr>
                                    </p:animEffect>
                                  </p:childTnLst>
                                </p:cTn>
                              </p:par>
                            </p:childTnLst>
                          </p:cTn>
                        </p:par>
                        <p:par>
                          <p:cTn id="11" fill="hold">
                            <p:stCondLst>
                              <p:cond delay="100"/>
                            </p:stCondLst>
                            <p:childTnLst>
                              <p:par>
                                <p:cTn id="12" presetClass="entr" nodeType="afterEffect" presetID="10" grpId="1" fill="hold">
                                  <p:stCondLst>
                                    <p:cond delay="0"/>
                                  </p:stCondLst>
                                  <p:iterate type="el" backwards="0">
                                    <p:tmAbs val="0"/>
                                  </p:iterate>
                                  <p:childTnLst>
                                    <p:set>
                                      <p:cBhvr>
                                        <p:cTn id="13" fill="hold"/>
                                        <p:tgtEl>
                                          <p:spTgt spid="204">
                                            <p:txEl>
                                              <p:pRg st="1" end="1"/>
                                            </p:txEl>
                                          </p:spTgt>
                                        </p:tgtEl>
                                        <p:attrNameLst>
                                          <p:attrName>style.visibility</p:attrName>
                                        </p:attrNameLst>
                                      </p:cBhvr>
                                      <p:to>
                                        <p:strVal val="visible"/>
                                      </p:to>
                                    </p:set>
                                    <p:animEffect filter="fade" transition="in">
                                      <p:cBhvr>
                                        <p:cTn id="14" dur="100"/>
                                        <p:tgtEl>
                                          <p:spTgt spid="204">
                                            <p:txEl>
                                              <p:pRg st="1" end="1"/>
                                            </p:txEl>
                                          </p:spTgt>
                                        </p:tgtEl>
                                      </p:cBhvr>
                                    </p:animEffect>
                                  </p:childTnLst>
                                </p:cTn>
                              </p:par>
                            </p:childTnLst>
                          </p:cTn>
                        </p:par>
                        <p:par>
                          <p:cTn id="15" fill="hold">
                            <p:stCondLst>
                              <p:cond delay="200"/>
                            </p:stCondLst>
                            <p:childTnLst>
                              <p:par>
                                <p:cTn id="16" presetClass="entr" nodeType="afterEffect" presetID="10" grpId="1" fill="hold">
                                  <p:stCondLst>
                                    <p:cond delay="0"/>
                                  </p:stCondLst>
                                  <p:iterate type="el" backwards="0">
                                    <p:tmAbs val="0"/>
                                  </p:iterate>
                                  <p:childTnLst>
                                    <p:set>
                                      <p:cBhvr>
                                        <p:cTn id="17" fill="hold"/>
                                        <p:tgtEl>
                                          <p:spTgt spid="204">
                                            <p:txEl>
                                              <p:pRg st="2" end="2"/>
                                            </p:txEl>
                                          </p:spTgt>
                                        </p:tgtEl>
                                        <p:attrNameLst>
                                          <p:attrName>style.visibility</p:attrName>
                                        </p:attrNameLst>
                                      </p:cBhvr>
                                      <p:to>
                                        <p:strVal val="visible"/>
                                      </p:to>
                                    </p:set>
                                    <p:animEffect filter="fade" transition="in">
                                      <p:cBhvr>
                                        <p:cTn id="18" dur="100"/>
                                        <p:tgtEl>
                                          <p:spTgt spid="204">
                                            <p:txEl>
                                              <p:pRg st="2" end="2"/>
                                            </p:txEl>
                                          </p:spTgt>
                                        </p:tgtEl>
                                      </p:cBhvr>
                                    </p:animEffect>
                                  </p:childTnLst>
                                </p:cTn>
                              </p:par>
                            </p:childTnLst>
                          </p:cTn>
                        </p:par>
                        <p:par>
                          <p:cTn id="19" fill="hold">
                            <p:stCondLst>
                              <p:cond delay="300"/>
                            </p:stCondLst>
                            <p:childTnLst>
                              <p:par>
                                <p:cTn id="20" presetClass="entr" nodeType="afterEffect" presetID="10" grpId="1" fill="hold">
                                  <p:stCondLst>
                                    <p:cond delay="0"/>
                                  </p:stCondLst>
                                  <p:iterate type="el" backwards="0">
                                    <p:tmAbs val="0"/>
                                  </p:iterate>
                                  <p:childTnLst>
                                    <p:set>
                                      <p:cBhvr>
                                        <p:cTn id="21" fill="hold"/>
                                        <p:tgtEl>
                                          <p:spTgt spid="204">
                                            <p:txEl>
                                              <p:pRg st="3" end="3"/>
                                            </p:txEl>
                                          </p:spTgt>
                                        </p:tgtEl>
                                        <p:attrNameLst>
                                          <p:attrName>style.visibility</p:attrName>
                                        </p:attrNameLst>
                                      </p:cBhvr>
                                      <p:to>
                                        <p:strVal val="visible"/>
                                      </p:to>
                                    </p:set>
                                    <p:animEffect filter="fade" transition="in">
                                      <p:cBhvr>
                                        <p:cTn id="22" dur="100"/>
                                        <p:tgtEl>
                                          <p:spTgt spid="204">
                                            <p:txEl>
                                              <p:pRg st="3" end="3"/>
                                            </p:txEl>
                                          </p:spTgt>
                                        </p:tgtEl>
                                      </p:cBhvr>
                                    </p:animEffect>
                                  </p:childTnLst>
                                </p:cTn>
                              </p:par>
                            </p:childTnLst>
                          </p:cTn>
                        </p:par>
                        <p:par>
                          <p:cTn id="23" fill="hold">
                            <p:stCondLst>
                              <p:cond delay="400"/>
                            </p:stCondLst>
                            <p:childTnLst>
                              <p:par>
                                <p:cTn id="24" presetClass="entr" nodeType="afterEffect" presetID="10" grpId="1" fill="hold">
                                  <p:stCondLst>
                                    <p:cond delay="0"/>
                                  </p:stCondLst>
                                  <p:iterate type="el" backwards="0">
                                    <p:tmAbs val="0"/>
                                  </p:iterate>
                                  <p:childTnLst>
                                    <p:set>
                                      <p:cBhvr>
                                        <p:cTn id="25" fill="hold"/>
                                        <p:tgtEl>
                                          <p:spTgt spid="204">
                                            <p:txEl>
                                              <p:pRg st="4" end="4"/>
                                            </p:txEl>
                                          </p:spTgt>
                                        </p:tgtEl>
                                        <p:attrNameLst>
                                          <p:attrName>style.visibility</p:attrName>
                                        </p:attrNameLst>
                                      </p:cBhvr>
                                      <p:to>
                                        <p:strVal val="visible"/>
                                      </p:to>
                                    </p:set>
                                    <p:animEffect filter="fade" transition="in">
                                      <p:cBhvr>
                                        <p:cTn id="26" dur="100"/>
                                        <p:tgtEl>
                                          <p:spTgt spid="204">
                                            <p:txEl>
                                              <p:pRg st="4" end="4"/>
                                            </p:txEl>
                                          </p:spTgt>
                                        </p:tgtEl>
                                      </p:cBhvr>
                                    </p:animEffect>
                                  </p:childTnLst>
                                </p:cTn>
                              </p:par>
                            </p:childTnLst>
                          </p:cTn>
                        </p:par>
                        <p:par>
                          <p:cTn id="27" fill="hold">
                            <p:stCondLst>
                              <p:cond delay="500"/>
                            </p:stCondLst>
                            <p:childTnLst>
                              <p:par>
                                <p:cTn id="28" presetClass="entr" nodeType="afterEffect" presetID="10" grpId="1" fill="hold">
                                  <p:stCondLst>
                                    <p:cond delay="0"/>
                                  </p:stCondLst>
                                  <p:iterate type="el" backwards="0">
                                    <p:tmAbs val="0"/>
                                  </p:iterate>
                                  <p:childTnLst>
                                    <p:set>
                                      <p:cBhvr>
                                        <p:cTn id="29" fill="hold"/>
                                        <p:tgtEl>
                                          <p:spTgt spid="204">
                                            <p:txEl>
                                              <p:pRg st="5" end="5"/>
                                            </p:txEl>
                                          </p:spTgt>
                                        </p:tgtEl>
                                        <p:attrNameLst>
                                          <p:attrName>style.visibility</p:attrName>
                                        </p:attrNameLst>
                                      </p:cBhvr>
                                      <p:to>
                                        <p:strVal val="visible"/>
                                      </p:to>
                                    </p:set>
                                    <p:animEffect filter="fade" transition="in">
                                      <p:cBhvr>
                                        <p:cTn id="30" dur="100"/>
                                        <p:tgtEl>
                                          <p:spTgt spid="204">
                                            <p:txEl>
                                              <p:pRg st="5" end="5"/>
                                            </p:txEl>
                                          </p:spTgt>
                                        </p:tgtEl>
                                      </p:cBhvr>
                                    </p:animEffect>
                                  </p:childTnLst>
                                </p:cTn>
                              </p:par>
                            </p:childTnLst>
                          </p:cTn>
                        </p:par>
                        <p:par>
                          <p:cTn id="31" fill="hold">
                            <p:stCondLst>
                              <p:cond delay="600"/>
                            </p:stCondLst>
                            <p:childTnLst>
                              <p:par>
                                <p:cTn id="32" presetClass="entr" nodeType="afterEffect" presetID="10" grpId="1" fill="hold">
                                  <p:stCondLst>
                                    <p:cond delay="0"/>
                                  </p:stCondLst>
                                  <p:iterate type="el" backwards="0">
                                    <p:tmAbs val="0"/>
                                  </p:iterate>
                                  <p:childTnLst>
                                    <p:set>
                                      <p:cBhvr>
                                        <p:cTn id="33" fill="hold"/>
                                        <p:tgtEl>
                                          <p:spTgt spid="204">
                                            <p:txEl>
                                              <p:pRg st="6" end="6"/>
                                            </p:txEl>
                                          </p:spTgt>
                                        </p:tgtEl>
                                        <p:attrNameLst>
                                          <p:attrName>style.visibility</p:attrName>
                                        </p:attrNameLst>
                                      </p:cBhvr>
                                      <p:to>
                                        <p:strVal val="visible"/>
                                      </p:to>
                                    </p:set>
                                    <p:animEffect filter="fade" transition="in">
                                      <p:cBhvr>
                                        <p:cTn id="34" dur="100"/>
                                        <p:tgtEl>
                                          <p:spTgt spid="204">
                                            <p:txEl>
                                              <p:pRg st="6" end="6"/>
                                            </p:txEl>
                                          </p:spTgt>
                                        </p:tgtEl>
                                      </p:cBhvr>
                                    </p:animEffect>
                                  </p:childTnLst>
                                </p:cTn>
                              </p:par>
                            </p:childTnLst>
                          </p:cTn>
                        </p:par>
                        <p:par>
                          <p:cTn id="35" fill="hold">
                            <p:stCondLst>
                              <p:cond delay="700"/>
                            </p:stCondLst>
                            <p:childTnLst>
                              <p:par>
                                <p:cTn id="36" presetClass="entr" nodeType="afterEffect" presetID="10" grpId="1" fill="hold">
                                  <p:stCondLst>
                                    <p:cond delay="0"/>
                                  </p:stCondLst>
                                  <p:iterate type="el" backwards="0">
                                    <p:tmAbs val="0"/>
                                  </p:iterate>
                                  <p:childTnLst>
                                    <p:set>
                                      <p:cBhvr>
                                        <p:cTn id="37" fill="hold"/>
                                        <p:tgtEl>
                                          <p:spTgt spid="204">
                                            <p:txEl>
                                              <p:pRg st="7" end="7"/>
                                            </p:txEl>
                                          </p:spTgt>
                                        </p:tgtEl>
                                        <p:attrNameLst>
                                          <p:attrName>style.visibility</p:attrName>
                                        </p:attrNameLst>
                                      </p:cBhvr>
                                      <p:to>
                                        <p:strVal val="visible"/>
                                      </p:to>
                                    </p:set>
                                    <p:animEffect filter="fade" transition="in">
                                      <p:cBhvr>
                                        <p:cTn id="38" dur="100"/>
                                        <p:tgtEl>
                                          <p:spTgt spid="204">
                                            <p:txEl>
                                              <p:pRg st="7" end="7"/>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204" grpId="1"/>
    </p:bld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8" name="And for the past year and a half…"/>
          <p:cNvSpPr txBox="1"/>
          <p:nvPr>
            <p:ph type="title"/>
          </p:nvPr>
        </p:nvSpPr>
        <p:spPr>
          <a:prstGeom prst="rect">
            <a:avLst/>
          </a:prstGeom>
        </p:spPr>
        <p:txBody>
          <a:bodyPr/>
          <a:lstStyle/>
          <a:p>
            <a:pPr/>
            <a:r>
              <a:t>And for the past year and a half…</a:t>
            </a:r>
          </a:p>
        </p:txBody>
      </p:sp>
      <p:sp>
        <p:nvSpPr>
          <p:cNvPr id="209" name="Double-click to edit"/>
          <p:cNvSpPr txBox="1"/>
          <p:nvPr>
            <p:ph type="body" idx="1"/>
          </p:nvPr>
        </p:nvSpPr>
        <p:spPr>
          <a:xfrm>
            <a:off x="1468750" y="3554015"/>
            <a:ext cx="21446500" cy="9122595"/>
          </a:xfrm>
          <a:prstGeom prst="rect">
            <a:avLst/>
          </a:prstGeom>
        </p:spPr>
        <p:txBody>
          <a:bodyPr anchor="t"/>
          <a:lstStyle/>
          <a:p>
            <a:pPr marL="0" indent="0">
              <a:spcBef>
                <a:spcPts val="0"/>
              </a:spcBef>
              <a:buSzTx/>
              <a:buNone/>
              <a:defRPr sz="6500"/>
            </a:pPr>
          </a:p>
        </p:txBody>
      </p:sp>
      <p:pic>
        <p:nvPicPr>
          <p:cNvPr id="210" name="Brain-diagram-pink-6289600.svg" descr="Brain-diagram-pink-6289600.svg"/>
          <p:cNvPicPr>
            <a:picLocks noChangeAspect="1"/>
          </p:cNvPicPr>
          <p:nvPr/>
        </p:nvPicPr>
        <p:blipFill>
          <a:blip r:embed="rId3">
            <a:extLst/>
          </a:blip>
          <a:stretch>
            <a:fillRect/>
          </a:stretch>
        </p:blipFill>
        <p:spPr>
          <a:xfrm>
            <a:off x="6971193" y="3640309"/>
            <a:ext cx="10441614" cy="10441615"/>
          </a:xfrm>
          <a:prstGeom prst="rect">
            <a:avLst/>
          </a:prstGeom>
          <a:ln w="12700">
            <a:miter lim="400000"/>
          </a:ln>
        </p:spPr>
      </p:pic>
      <p:pic>
        <p:nvPicPr>
          <p:cNvPr id="211" name="Zombies!!!-logo.svg" descr="Zombies!!!-logo.svg"/>
          <p:cNvPicPr>
            <a:picLocks noChangeAspect="1"/>
          </p:cNvPicPr>
          <p:nvPr/>
        </p:nvPicPr>
        <p:blipFill>
          <a:blip r:embed="rId4">
            <a:extLst/>
          </a:blip>
          <a:stretch>
            <a:fillRect/>
          </a:stretch>
        </p:blipFill>
        <p:spPr>
          <a:xfrm>
            <a:off x="6046231" y="6164638"/>
            <a:ext cx="13120068" cy="4718433"/>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209"/>
                                        </p:tgtEl>
                                        <p:attrNameLst>
                                          <p:attrName>style.visibility</p:attrName>
                                        </p:attrNameLst>
                                      </p:cBhvr>
                                      <p:to>
                                        <p:strVal val="visible"/>
                                      </p:to>
                                    </p:set>
                                    <p:animEffect filter="fade" transition="in">
                                      <p:cBhvr>
                                        <p:cTn id="7" dur="250"/>
                                        <p:tgtEl>
                                          <p:spTgt spid="209"/>
                                        </p:tgtEl>
                                      </p:cBhvr>
                                    </p:animEffect>
                                  </p:childTnLst>
                                </p:cTn>
                              </p:par>
                            </p:childTnLst>
                          </p:cTn>
                        </p:par>
                        <p:par>
                          <p:cTn id="8" fill="hold">
                            <p:stCondLst>
                              <p:cond delay="250"/>
                            </p:stCondLst>
                            <p:childTnLst>
                              <p:par>
                                <p:cTn id="9" presetClass="entr" nodeType="afterEffect" presetSubtype="16" presetID="23" grpId="2" fill="hold">
                                  <p:stCondLst>
                                    <p:cond delay="0"/>
                                  </p:stCondLst>
                                  <p:iterate type="el" backwards="0">
                                    <p:tmAbs val="0"/>
                                  </p:iterate>
                                  <p:childTnLst>
                                    <p:set>
                                      <p:cBhvr>
                                        <p:cTn id="10" fill="hold"/>
                                        <p:tgtEl>
                                          <p:spTgt spid="210"/>
                                        </p:tgtEl>
                                        <p:attrNameLst>
                                          <p:attrName>style.visibility</p:attrName>
                                        </p:attrNameLst>
                                      </p:cBhvr>
                                      <p:to>
                                        <p:strVal val="visible"/>
                                      </p:to>
                                    </p:set>
                                    <p:anim calcmode="lin" valueType="num">
                                      <p:cBhvr>
                                        <p:cTn id="11" dur="500" fill="hold"/>
                                        <p:tgtEl>
                                          <p:spTgt spid="210"/>
                                        </p:tgtEl>
                                        <p:attrNameLst>
                                          <p:attrName>ppt_w</p:attrName>
                                        </p:attrNameLst>
                                      </p:cBhvr>
                                      <p:tavLst>
                                        <p:tav tm="0">
                                          <p:val>
                                            <p:fltVal val="0"/>
                                          </p:val>
                                        </p:tav>
                                        <p:tav tm="100000">
                                          <p:val>
                                            <p:strVal val="#ppt_w"/>
                                          </p:val>
                                        </p:tav>
                                      </p:tavLst>
                                    </p:anim>
                                    <p:anim calcmode="lin" valueType="num">
                                      <p:cBhvr>
                                        <p:cTn id="12" dur="500" fill="hold"/>
                                        <p:tgtEl>
                                          <p:spTgt spid="210"/>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Class="entr" nodeType="clickEffect" presetID="10" grpId="3" fill="hold">
                                  <p:stCondLst>
                                    <p:cond delay="0"/>
                                  </p:stCondLst>
                                  <p:iterate type="el" backwards="0">
                                    <p:tmAbs val="0"/>
                                  </p:iterate>
                                  <p:childTnLst>
                                    <p:set>
                                      <p:cBhvr>
                                        <p:cTn id="16" fill="hold"/>
                                        <p:tgtEl>
                                          <p:spTgt spid="211"/>
                                        </p:tgtEl>
                                        <p:attrNameLst>
                                          <p:attrName>style.visibility</p:attrName>
                                        </p:attrNameLst>
                                      </p:cBhvr>
                                      <p:to>
                                        <p:strVal val="visible"/>
                                      </p:to>
                                    </p:set>
                                    <p:animEffect filter="fade" transition="in">
                                      <p:cBhvr>
                                        <p:cTn id="17" dur="1000"/>
                                        <p:tgtEl>
                                          <p:spTgt spid="2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09" grpId="1"/>
      <p:bldP build="whole" bldLvl="1" animBg="1" rev="0" advAuto="0" spid="210" grpId="2"/>
      <p:bldP build="whole" bldLvl="1" animBg="1" rev="0" advAuto="0" spid="211" grpId="3"/>
    </p:bldLst>
  </p:timing>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5" name="And for the past year and a half…"/>
          <p:cNvSpPr txBox="1"/>
          <p:nvPr>
            <p:ph type="title"/>
          </p:nvPr>
        </p:nvSpPr>
        <p:spPr>
          <a:prstGeom prst="rect">
            <a:avLst/>
          </a:prstGeom>
        </p:spPr>
        <p:txBody>
          <a:bodyPr/>
          <a:lstStyle/>
          <a:p>
            <a:pPr/>
            <a:r>
              <a:t>And for the past year and a half…</a:t>
            </a:r>
          </a:p>
        </p:txBody>
      </p:sp>
      <p:sp>
        <p:nvSpPr>
          <p:cNvPr id="216" name="Double-click to edit"/>
          <p:cNvSpPr txBox="1"/>
          <p:nvPr>
            <p:ph type="body" idx="1"/>
          </p:nvPr>
        </p:nvSpPr>
        <p:spPr>
          <a:xfrm>
            <a:off x="1468750" y="3554015"/>
            <a:ext cx="21446500" cy="9122595"/>
          </a:xfrm>
          <a:prstGeom prst="rect">
            <a:avLst/>
          </a:prstGeom>
        </p:spPr>
        <p:txBody>
          <a:bodyPr anchor="t"/>
          <a:lstStyle/>
          <a:p>
            <a:pPr marL="0" indent="0">
              <a:spcBef>
                <a:spcPts val="0"/>
              </a:spcBef>
              <a:buSzTx/>
              <a:buNone/>
              <a:defRPr sz="6500"/>
            </a:pPr>
          </a:p>
        </p:txBody>
      </p:sp>
      <p:pic>
        <p:nvPicPr>
          <p:cNvPr id="217" name="AI_logo_by_United_Blasters.png" descr="AI_logo_by_United_Blasters.png"/>
          <p:cNvPicPr>
            <a:picLocks noChangeAspect="1"/>
          </p:cNvPicPr>
          <p:nvPr/>
        </p:nvPicPr>
        <p:blipFill>
          <a:blip r:embed="rId3">
            <a:extLst/>
          </a:blip>
          <a:stretch>
            <a:fillRect/>
          </a:stretch>
        </p:blipFill>
        <p:spPr>
          <a:xfrm>
            <a:off x="8256560" y="4925676"/>
            <a:ext cx="7870880" cy="7870880"/>
          </a:xfrm>
          <a:prstGeom prst="rect">
            <a:avLst/>
          </a:prstGeom>
          <a:ln w="12700">
            <a:miter lim="400000"/>
          </a:ln>
        </p:spPr>
      </p:pic>
      <p:sp>
        <p:nvSpPr>
          <p:cNvPr id="218" name="Model"/>
          <p:cNvSpPr txBox="1"/>
          <p:nvPr/>
        </p:nvSpPr>
        <p:spPr>
          <a:xfrm>
            <a:off x="3763215" y="4645641"/>
            <a:ext cx="2016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Model</a:t>
            </a:r>
          </a:p>
        </p:txBody>
      </p:sp>
      <p:sp>
        <p:nvSpPr>
          <p:cNvPr id="219" name="Parameter"/>
          <p:cNvSpPr txBox="1"/>
          <p:nvPr/>
        </p:nvSpPr>
        <p:spPr>
          <a:xfrm>
            <a:off x="1247967" y="6071987"/>
            <a:ext cx="340614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Parameter</a:t>
            </a:r>
          </a:p>
        </p:txBody>
      </p:sp>
      <p:sp>
        <p:nvSpPr>
          <p:cNvPr id="220" name="Weight"/>
          <p:cNvSpPr txBox="1"/>
          <p:nvPr/>
        </p:nvSpPr>
        <p:spPr>
          <a:xfrm>
            <a:off x="682621" y="7675574"/>
            <a:ext cx="224345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Weight</a:t>
            </a:r>
          </a:p>
        </p:txBody>
      </p:sp>
      <p:sp>
        <p:nvSpPr>
          <p:cNvPr id="221" name="Context Window"/>
          <p:cNvSpPr txBox="1"/>
          <p:nvPr/>
        </p:nvSpPr>
        <p:spPr>
          <a:xfrm>
            <a:off x="16173690" y="3722596"/>
            <a:ext cx="513778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Context Window</a:t>
            </a:r>
          </a:p>
        </p:txBody>
      </p:sp>
      <p:sp>
        <p:nvSpPr>
          <p:cNvPr id="222" name="Temperature"/>
          <p:cNvSpPr txBox="1"/>
          <p:nvPr/>
        </p:nvSpPr>
        <p:spPr>
          <a:xfrm>
            <a:off x="18799112" y="5220811"/>
            <a:ext cx="413893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Temperature</a:t>
            </a:r>
          </a:p>
        </p:txBody>
      </p:sp>
      <p:sp>
        <p:nvSpPr>
          <p:cNvPr id="223" name="Quantization"/>
          <p:cNvSpPr txBox="1"/>
          <p:nvPr/>
        </p:nvSpPr>
        <p:spPr>
          <a:xfrm>
            <a:off x="19851503" y="7300240"/>
            <a:ext cx="40735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Quantization</a:t>
            </a:r>
          </a:p>
        </p:txBody>
      </p:sp>
      <p:sp>
        <p:nvSpPr>
          <p:cNvPr id="224" name="Prefill"/>
          <p:cNvSpPr txBox="1"/>
          <p:nvPr/>
        </p:nvSpPr>
        <p:spPr>
          <a:xfrm>
            <a:off x="6682414" y="895155"/>
            <a:ext cx="198056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Prefill</a:t>
            </a:r>
          </a:p>
        </p:txBody>
      </p:sp>
      <p:sp>
        <p:nvSpPr>
          <p:cNvPr id="225" name="Decode"/>
          <p:cNvSpPr txBox="1"/>
          <p:nvPr/>
        </p:nvSpPr>
        <p:spPr>
          <a:xfrm>
            <a:off x="5086211" y="2478087"/>
            <a:ext cx="233997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Decode</a:t>
            </a:r>
          </a:p>
        </p:txBody>
      </p:sp>
      <p:sp>
        <p:nvSpPr>
          <p:cNvPr id="226" name="BF8"/>
          <p:cNvSpPr txBox="1"/>
          <p:nvPr/>
        </p:nvSpPr>
        <p:spPr>
          <a:xfrm>
            <a:off x="6496349" y="12492590"/>
            <a:ext cx="139255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BF8</a:t>
            </a:r>
          </a:p>
        </p:txBody>
      </p:sp>
      <p:sp>
        <p:nvSpPr>
          <p:cNvPr id="227" name="INT8 (Q8)"/>
          <p:cNvSpPr txBox="1"/>
          <p:nvPr/>
        </p:nvSpPr>
        <p:spPr>
          <a:xfrm>
            <a:off x="17996061" y="8630810"/>
            <a:ext cx="32492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INT8 (Q8)</a:t>
            </a:r>
          </a:p>
        </p:txBody>
      </p:sp>
      <p:sp>
        <p:nvSpPr>
          <p:cNvPr id="228" name="INT4 (Q4)"/>
          <p:cNvSpPr txBox="1"/>
          <p:nvPr/>
        </p:nvSpPr>
        <p:spPr>
          <a:xfrm>
            <a:off x="20499701" y="9961380"/>
            <a:ext cx="32492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INT4 (Q4)</a:t>
            </a:r>
          </a:p>
        </p:txBody>
      </p:sp>
      <p:sp>
        <p:nvSpPr>
          <p:cNvPr id="229" name="INT3 (Q3)"/>
          <p:cNvSpPr txBox="1"/>
          <p:nvPr/>
        </p:nvSpPr>
        <p:spPr>
          <a:xfrm>
            <a:off x="17346306" y="11227860"/>
            <a:ext cx="32492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INT3 (Q3)</a:t>
            </a:r>
          </a:p>
        </p:txBody>
      </p:sp>
      <p:sp>
        <p:nvSpPr>
          <p:cNvPr id="230" name="FP32"/>
          <p:cNvSpPr txBox="1"/>
          <p:nvPr/>
        </p:nvSpPr>
        <p:spPr>
          <a:xfrm>
            <a:off x="4203680" y="9961380"/>
            <a:ext cx="1762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FP32</a:t>
            </a:r>
          </a:p>
        </p:txBody>
      </p:sp>
      <p:sp>
        <p:nvSpPr>
          <p:cNvPr id="231" name="FP16/BF16"/>
          <p:cNvSpPr txBox="1"/>
          <p:nvPr/>
        </p:nvSpPr>
        <p:spPr>
          <a:xfrm>
            <a:off x="2039128" y="11617263"/>
            <a:ext cx="35521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FP16/BF16</a:t>
            </a:r>
          </a:p>
        </p:txBody>
      </p:sp>
      <p:sp>
        <p:nvSpPr>
          <p:cNvPr id="232" name="INT2/Q2"/>
          <p:cNvSpPr txBox="1"/>
          <p:nvPr/>
        </p:nvSpPr>
        <p:spPr>
          <a:xfrm>
            <a:off x="20345245" y="12307485"/>
            <a:ext cx="27666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INT2/Q2</a:t>
            </a:r>
          </a:p>
        </p:txBody>
      </p:sp>
      <p:sp>
        <p:nvSpPr>
          <p:cNvPr id="233" name="GGUF"/>
          <p:cNvSpPr txBox="1"/>
          <p:nvPr/>
        </p:nvSpPr>
        <p:spPr>
          <a:xfrm>
            <a:off x="15642666" y="486473"/>
            <a:ext cx="19011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GGUF</a:t>
            </a:r>
          </a:p>
        </p:txBody>
      </p:sp>
      <p:sp>
        <p:nvSpPr>
          <p:cNvPr id="234" name="MLX"/>
          <p:cNvSpPr txBox="1"/>
          <p:nvPr/>
        </p:nvSpPr>
        <p:spPr>
          <a:xfrm>
            <a:off x="15957156" y="2224382"/>
            <a:ext cx="165862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MLX</a:t>
            </a:r>
          </a:p>
        </p:txBody>
      </p:sp>
      <p:sp>
        <p:nvSpPr>
          <p:cNvPr id="235" name="RAG"/>
          <p:cNvSpPr txBox="1"/>
          <p:nvPr/>
        </p:nvSpPr>
        <p:spPr>
          <a:xfrm>
            <a:off x="16916565" y="6418262"/>
            <a:ext cx="15455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RAG</a:t>
            </a:r>
          </a:p>
        </p:txBody>
      </p:sp>
      <p:sp>
        <p:nvSpPr>
          <p:cNvPr id="236" name="Local/offline LLMs"/>
          <p:cNvSpPr txBox="1"/>
          <p:nvPr/>
        </p:nvSpPr>
        <p:spPr>
          <a:xfrm>
            <a:off x="9011602" y="12768516"/>
            <a:ext cx="6360796" cy="9175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sz="5000"/>
            </a:lvl1pPr>
          </a:lstStyle>
          <a:p>
            <a:pPr/>
            <a:r>
              <a:t>Local/offline LLMs</a:t>
            </a:r>
          </a:p>
        </p:txBody>
      </p:sp>
      <p:sp>
        <p:nvSpPr>
          <p:cNvPr id="237" name="Token"/>
          <p:cNvSpPr txBox="1"/>
          <p:nvPr/>
        </p:nvSpPr>
        <p:spPr>
          <a:xfrm>
            <a:off x="1511954" y="9165024"/>
            <a:ext cx="202057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Token</a:t>
            </a:r>
          </a:p>
        </p:txBody>
      </p:sp>
      <p:sp>
        <p:nvSpPr>
          <p:cNvPr id="238" name="Dense model"/>
          <p:cNvSpPr txBox="1"/>
          <p:nvPr/>
        </p:nvSpPr>
        <p:spPr>
          <a:xfrm>
            <a:off x="1270627" y="1065453"/>
            <a:ext cx="2005331"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Dense</a:t>
            </a:r>
            <a:br/>
            <a:r>
              <a:t>model</a:t>
            </a:r>
          </a:p>
        </p:txBody>
      </p:sp>
      <p:sp>
        <p:nvSpPr>
          <p:cNvPr id="239" name="Mixture-of-Experts (MoE)"/>
          <p:cNvSpPr txBox="1"/>
          <p:nvPr/>
        </p:nvSpPr>
        <p:spPr>
          <a:xfrm>
            <a:off x="18340687" y="398462"/>
            <a:ext cx="6049646"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Mixture-of-Experts</a:t>
            </a:r>
            <a:br/>
            <a:r>
              <a:t>(MoE)</a:t>
            </a:r>
          </a:p>
        </p:txBody>
      </p:sp>
      <p:sp>
        <p:nvSpPr>
          <p:cNvPr id="240" name="Training…"/>
          <p:cNvSpPr txBox="1"/>
          <p:nvPr/>
        </p:nvSpPr>
        <p:spPr>
          <a:xfrm>
            <a:off x="4404265" y="7487413"/>
            <a:ext cx="2787651"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Training</a:t>
            </a:r>
          </a:p>
          <a:p>
            <a:pPr>
              <a:defRPr sz="5000"/>
            </a:pPr>
            <a:r>
              <a:t>a model</a:t>
            </a:r>
          </a:p>
        </p:txBody>
      </p:sp>
      <p:sp>
        <p:nvSpPr>
          <p:cNvPr id="241" name="TTFT"/>
          <p:cNvSpPr txBox="1"/>
          <p:nvPr/>
        </p:nvSpPr>
        <p:spPr>
          <a:xfrm>
            <a:off x="16619582" y="9929335"/>
            <a:ext cx="1762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TTFT</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216"/>
                                        </p:tgtEl>
                                        <p:attrNameLst>
                                          <p:attrName>style.visibility</p:attrName>
                                        </p:attrNameLst>
                                      </p:cBhvr>
                                      <p:to>
                                        <p:strVal val="visible"/>
                                      </p:to>
                                    </p:set>
                                    <p:animEffect filter="fade" transition="in">
                                      <p:cBhvr>
                                        <p:cTn id="7" dur="250"/>
                                        <p:tgtEl>
                                          <p:spTgt spid="216"/>
                                        </p:tgtEl>
                                      </p:cBhvr>
                                    </p:animEffect>
                                  </p:childTnLst>
                                </p:cTn>
                              </p:par>
                            </p:childTnLst>
                          </p:cTn>
                        </p:par>
                        <p:par>
                          <p:cTn id="8" fill="hold">
                            <p:stCondLst>
                              <p:cond delay="250"/>
                            </p:stCondLst>
                            <p:childTnLst>
                              <p:par>
                                <p:cTn id="9" presetClass="entr" nodeType="afterEffect" presetSubtype="16" presetID="23" grpId="2" fill="hold">
                                  <p:stCondLst>
                                    <p:cond delay="0"/>
                                  </p:stCondLst>
                                  <p:iterate type="el" backwards="0">
                                    <p:tmAbs val="0"/>
                                  </p:iterate>
                                  <p:childTnLst>
                                    <p:set>
                                      <p:cBhvr>
                                        <p:cTn id="10" fill="hold"/>
                                        <p:tgtEl>
                                          <p:spTgt spid="217"/>
                                        </p:tgtEl>
                                        <p:attrNameLst>
                                          <p:attrName>style.visibility</p:attrName>
                                        </p:attrNameLst>
                                      </p:cBhvr>
                                      <p:to>
                                        <p:strVal val="visible"/>
                                      </p:to>
                                    </p:set>
                                    <p:anim calcmode="lin" valueType="num">
                                      <p:cBhvr>
                                        <p:cTn id="11" dur="1000" fill="hold"/>
                                        <p:tgtEl>
                                          <p:spTgt spid="217"/>
                                        </p:tgtEl>
                                        <p:attrNameLst>
                                          <p:attrName>ppt_w</p:attrName>
                                        </p:attrNameLst>
                                      </p:cBhvr>
                                      <p:tavLst>
                                        <p:tav tm="0">
                                          <p:val>
                                            <p:fltVal val="0"/>
                                          </p:val>
                                        </p:tav>
                                        <p:tav tm="100000">
                                          <p:val>
                                            <p:strVal val="#ppt_w"/>
                                          </p:val>
                                        </p:tav>
                                      </p:tavLst>
                                    </p:anim>
                                    <p:anim calcmode="lin" valueType="num">
                                      <p:cBhvr>
                                        <p:cTn id="12" dur="1000" fill="hold"/>
                                        <p:tgtEl>
                                          <p:spTgt spid="217"/>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16" presetID="23" grpId="3" fill="hold">
                                  <p:stCondLst>
                                    <p:cond delay="0"/>
                                  </p:stCondLst>
                                  <p:iterate type="el" backwards="0">
                                    <p:tmAbs val="0"/>
                                  </p:iterate>
                                  <p:childTnLst>
                                    <p:set>
                                      <p:cBhvr>
                                        <p:cTn id="16" fill="hold"/>
                                        <p:tgtEl>
                                          <p:spTgt spid="236"/>
                                        </p:tgtEl>
                                        <p:attrNameLst>
                                          <p:attrName>style.visibility</p:attrName>
                                        </p:attrNameLst>
                                      </p:cBhvr>
                                      <p:to>
                                        <p:strVal val="visible"/>
                                      </p:to>
                                    </p:set>
                                    <p:anim calcmode="lin" valueType="num">
                                      <p:cBhvr>
                                        <p:cTn id="17" dur="750" fill="hold"/>
                                        <p:tgtEl>
                                          <p:spTgt spid="236"/>
                                        </p:tgtEl>
                                        <p:attrNameLst>
                                          <p:attrName>ppt_w</p:attrName>
                                        </p:attrNameLst>
                                      </p:cBhvr>
                                      <p:tavLst>
                                        <p:tav tm="0">
                                          <p:val>
                                            <p:fltVal val="0"/>
                                          </p:val>
                                        </p:tav>
                                        <p:tav tm="100000">
                                          <p:val>
                                            <p:strVal val="#ppt_w"/>
                                          </p:val>
                                        </p:tav>
                                      </p:tavLst>
                                    </p:anim>
                                    <p:anim calcmode="lin" valueType="num">
                                      <p:cBhvr>
                                        <p:cTn id="18" dur="750" fill="hold"/>
                                        <p:tgtEl>
                                          <p:spTgt spid="236"/>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16" presetID="23" grpId="4" fill="hold">
                                  <p:stCondLst>
                                    <p:cond delay="0"/>
                                  </p:stCondLst>
                                  <p:iterate type="el" backwards="0">
                                    <p:tmAbs val="0"/>
                                  </p:iterate>
                                  <p:childTnLst>
                                    <p:set>
                                      <p:cBhvr>
                                        <p:cTn id="22" fill="hold"/>
                                        <p:tgtEl>
                                          <p:spTgt spid="218"/>
                                        </p:tgtEl>
                                        <p:attrNameLst>
                                          <p:attrName>style.visibility</p:attrName>
                                        </p:attrNameLst>
                                      </p:cBhvr>
                                      <p:to>
                                        <p:strVal val="visible"/>
                                      </p:to>
                                    </p:set>
                                    <p:anim calcmode="lin" valueType="num">
                                      <p:cBhvr>
                                        <p:cTn id="23" dur="500" fill="hold"/>
                                        <p:tgtEl>
                                          <p:spTgt spid="218"/>
                                        </p:tgtEl>
                                        <p:attrNameLst>
                                          <p:attrName>ppt_w</p:attrName>
                                        </p:attrNameLst>
                                      </p:cBhvr>
                                      <p:tavLst>
                                        <p:tav tm="0">
                                          <p:val>
                                            <p:fltVal val="0"/>
                                          </p:val>
                                        </p:tav>
                                        <p:tav tm="100000">
                                          <p:val>
                                            <p:strVal val="#ppt_w"/>
                                          </p:val>
                                        </p:tav>
                                      </p:tavLst>
                                    </p:anim>
                                    <p:anim calcmode="lin" valueType="num">
                                      <p:cBhvr>
                                        <p:cTn id="24" dur="500" fill="hold"/>
                                        <p:tgtEl>
                                          <p:spTgt spid="218"/>
                                        </p:tgtEl>
                                        <p:attrNameLst>
                                          <p:attrName>ppt_h</p:attrName>
                                        </p:attrNameLst>
                                      </p:cBhvr>
                                      <p:tavLst>
                                        <p:tav tm="0">
                                          <p:val>
                                            <p:fltVal val="0"/>
                                          </p:val>
                                        </p:tav>
                                        <p:tav tm="100000">
                                          <p:val>
                                            <p:strVal val="#ppt_h"/>
                                          </p:val>
                                        </p:tav>
                                      </p:tavLst>
                                    </p:anim>
                                  </p:childTnLst>
                                </p:cTn>
                              </p:par>
                            </p:childTnLst>
                          </p:cTn>
                        </p:par>
                        <p:par>
                          <p:cTn id="25" fill="hold">
                            <p:stCondLst>
                              <p:cond delay="500"/>
                            </p:stCondLst>
                            <p:childTnLst>
                              <p:par>
                                <p:cTn id="26" presetClass="entr" nodeType="afterEffect" presetSubtype="16" presetID="23" grpId="5" fill="hold">
                                  <p:stCondLst>
                                    <p:cond delay="0"/>
                                  </p:stCondLst>
                                  <p:iterate type="el" backwards="0">
                                    <p:tmAbs val="0"/>
                                  </p:iterate>
                                  <p:childTnLst>
                                    <p:set>
                                      <p:cBhvr>
                                        <p:cTn id="27" fill="hold"/>
                                        <p:tgtEl>
                                          <p:spTgt spid="219"/>
                                        </p:tgtEl>
                                        <p:attrNameLst>
                                          <p:attrName>style.visibility</p:attrName>
                                        </p:attrNameLst>
                                      </p:cBhvr>
                                      <p:to>
                                        <p:strVal val="visible"/>
                                      </p:to>
                                    </p:set>
                                    <p:anim calcmode="lin" valueType="num">
                                      <p:cBhvr>
                                        <p:cTn id="28" dur="500" fill="hold"/>
                                        <p:tgtEl>
                                          <p:spTgt spid="219"/>
                                        </p:tgtEl>
                                        <p:attrNameLst>
                                          <p:attrName>ppt_w</p:attrName>
                                        </p:attrNameLst>
                                      </p:cBhvr>
                                      <p:tavLst>
                                        <p:tav tm="0">
                                          <p:val>
                                            <p:fltVal val="0"/>
                                          </p:val>
                                        </p:tav>
                                        <p:tav tm="100000">
                                          <p:val>
                                            <p:strVal val="#ppt_w"/>
                                          </p:val>
                                        </p:tav>
                                      </p:tavLst>
                                    </p:anim>
                                    <p:anim calcmode="lin" valueType="num">
                                      <p:cBhvr>
                                        <p:cTn id="29" dur="500" fill="hold"/>
                                        <p:tgtEl>
                                          <p:spTgt spid="219"/>
                                        </p:tgtEl>
                                        <p:attrNameLst>
                                          <p:attrName>ppt_h</p:attrName>
                                        </p:attrNameLst>
                                      </p:cBhvr>
                                      <p:tavLst>
                                        <p:tav tm="0">
                                          <p:val>
                                            <p:fltVal val="0"/>
                                          </p:val>
                                        </p:tav>
                                        <p:tav tm="100000">
                                          <p:val>
                                            <p:strVal val="#ppt_h"/>
                                          </p:val>
                                        </p:tav>
                                      </p:tavLst>
                                    </p:anim>
                                  </p:childTnLst>
                                </p:cTn>
                              </p:par>
                            </p:childTnLst>
                          </p:cTn>
                        </p:par>
                        <p:par>
                          <p:cTn id="30" fill="hold">
                            <p:stCondLst>
                              <p:cond delay="1000"/>
                            </p:stCondLst>
                            <p:childTnLst>
                              <p:par>
                                <p:cTn id="31" presetClass="entr" nodeType="afterEffect" presetSubtype="16" presetID="23" grpId="6" fill="hold">
                                  <p:stCondLst>
                                    <p:cond delay="0"/>
                                  </p:stCondLst>
                                  <p:iterate type="el" backwards="0">
                                    <p:tmAbs val="0"/>
                                  </p:iterate>
                                  <p:childTnLst>
                                    <p:set>
                                      <p:cBhvr>
                                        <p:cTn id="32" fill="hold"/>
                                        <p:tgtEl>
                                          <p:spTgt spid="220"/>
                                        </p:tgtEl>
                                        <p:attrNameLst>
                                          <p:attrName>style.visibility</p:attrName>
                                        </p:attrNameLst>
                                      </p:cBhvr>
                                      <p:to>
                                        <p:strVal val="visible"/>
                                      </p:to>
                                    </p:set>
                                    <p:anim calcmode="lin" valueType="num">
                                      <p:cBhvr>
                                        <p:cTn id="33" dur="500" fill="hold"/>
                                        <p:tgtEl>
                                          <p:spTgt spid="220"/>
                                        </p:tgtEl>
                                        <p:attrNameLst>
                                          <p:attrName>ppt_w</p:attrName>
                                        </p:attrNameLst>
                                      </p:cBhvr>
                                      <p:tavLst>
                                        <p:tav tm="0">
                                          <p:val>
                                            <p:fltVal val="0"/>
                                          </p:val>
                                        </p:tav>
                                        <p:tav tm="100000">
                                          <p:val>
                                            <p:strVal val="#ppt_w"/>
                                          </p:val>
                                        </p:tav>
                                      </p:tavLst>
                                    </p:anim>
                                    <p:anim calcmode="lin" valueType="num">
                                      <p:cBhvr>
                                        <p:cTn id="34" dur="500" fill="hold"/>
                                        <p:tgtEl>
                                          <p:spTgt spid="220"/>
                                        </p:tgtEl>
                                        <p:attrNameLst>
                                          <p:attrName>ppt_h</p:attrName>
                                        </p:attrNameLst>
                                      </p:cBhvr>
                                      <p:tavLst>
                                        <p:tav tm="0">
                                          <p:val>
                                            <p:fltVal val="0"/>
                                          </p:val>
                                        </p:tav>
                                        <p:tav tm="100000">
                                          <p:val>
                                            <p:strVal val="#ppt_h"/>
                                          </p:val>
                                        </p:tav>
                                      </p:tavLst>
                                    </p:anim>
                                  </p:childTnLst>
                                </p:cTn>
                              </p:par>
                            </p:childTnLst>
                          </p:cTn>
                        </p:par>
                        <p:par>
                          <p:cTn id="35" fill="hold">
                            <p:stCondLst>
                              <p:cond delay="1500"/>
                            </p:stCondLst>
                            <p:childTnLst>
                              <p:par>
                                <p:cTn id="36" presetClass="entr" nodeType="afterEffect" presetSubtype="16" presetID="23" grpId="7" fill="hold">
                                  <p:stCondLst>
                                    <p:cond delay="0"/>
                                  </p:stCondLst>
                                  <p:iterate type="el" backwards="0">
                                    <p:tmAbs val="0"/>
                                  </p:iterate>
                                  <p:childTnLst>
                                    <p:set>
                                      <p:cBhvr>
                                        <p:cTn id="37" fill="hold"/>
                                        <p:tgtEl>
                                          <p:spTgt spid="237"/>
                                        </p:tgtEl>
                                        <p:attrNameLst>
                                          <p:attrName>style.visibility</p:attrName>
                                        </p:attrNameLst>
                                      </p:cBhvr>
                                      <p:to>
                                        <p:strVal val="visible"/>
                                      </p:to>
                                    </p:set>
                                    <p:anim calcmode="lin" valueType="num">
                                      <p:cBhvr>
                                        <p:cTn id="38" dur="500" fill="hold"/>
                                        <p:tgtEl>
                                          <p:spTgt spid="237"/>
                                        </p:tgtEl>
                                        <p:attrNameLst>
                                          <p:attrName>ppt_w</p:attrName>
                                        </p:attrNameLst>
                                      </p:cBhvr>
                                      <p:tavLst>
                                        <p:tav tm="0">
                                          <p:val>
                                            <p:fltVal val="0"/>
                                          </p:val>
                                        </p:tav>
                                        <p:tav tm="100000">
                                          <p:val>
                                            <p:strVal val="#ppt_w"/>
                                          </p:val>
                                        </p:tav>
                                      </p:tavLst>
                                    </p:anim>
                                    <p:anim calcmode="lin" valueType="num">
                                      <p:cBhvr>
                                        <p:cTn id="39" dur="500" fill="hold"/>
                                        <p:tgtEl>
                                          <p:spTgt spid="237"/>
                                        </p:tgtEl>
                                        <p:attrNameLst>
                                          <p:attrName>ppt_h</p:attrName>
                                        </p:attrNameLst>
                                      </p:cBhvr>
                                      <p:tavLst>
                                        <p:tav tm="0">
                                          <p:val>
                                            <p:fltVal val="0"/>
                                          </p:val>
                                        </p:tav>
                                        <p:tav tm="100000">
                                          <p:val>
                                            <p:strVal val="#ppt_h"/>
                                          </p:val>
                                        </p:tav>
                                      </p:tavLst>
                                    </p:anim>
                                  </p:childTnLst>
                                </p:cTn>
                              </p:par>
                            </p:childTnLst>
                          </p:cTn>
                        </p:par>
                        <p:par>
                          <p:cTn id="40" fill="hold">
                            <p:stCondLst>
                              <p:cond delay="2000"/>
                            </p:stCondLst>
                            <p:childTnLst>
                              <p:par>
                                <p:cTn id="41" presetClass="entr" nodeType="afterEffect" presetSubtype="16" presetID="23" grpId="8" fill="hold">
                                  <p:stCondLst>
                                    <p:cond delay="0"/>
                                  </p:stCondLst>
                                  <p:iterate type="el" backwards="0">
                                    <p:tmAbs val="0"/>
                                  </p:iterate>
                                  <p:childTnLst>
                                    <p:set>
                                      <p:cBhvr>
                                        <p:cTn id="42" fill="hold"/>
                                        <p:tgtEl>
                                          <p:spTgt spid="230"/>
                                        </p:tgtEl>
                                        <p:attrNameLst>
                                          <p:attrName>style.visibility</p:attrName>
                                        </p:attrNameLst>
                                      </p:cBhvr>
                                      <p:to>
                                        <p:strVal val="visible"/>
                                      </p:to>
                                    </p:set>
                                    <p:anim calcmode="lin" valueType="num">
                                      <p:cBhvr>
                                        <p:cTn id="43" dur="400" fill="hold"/>
                                        <p:tgtEl>
                                          <p:spTgt spid="230"/>
                                        </p:tgtEl>
                                        <p:attrNameLst>
                                          <p:attrName>ppt_w</p:attrName>
                                        </p:attrNameLst>
                                      </p:cBhvr>
                                      <p:tavLst>
                                        <p:tav tm="0">
                                          <p:val>
                                            <p:fltVal val="0"/>
                                          </p:val>
                                        </p:tav>
                                        <p:tav tm="100000">
                                          <p:val>
                                            <p:strVal val="#ppt_w"/>
                                          </p:val>
                                        </p:tav>
                                      </p:tavLst>
                                    </p:anim>
                                    <p:anim calcmode="lin" valueType="num">
                                      <p:cBhvr>
                                        <p:cTn id="44" dur="400" fill="hold"/>
                                        <p:tgtEl>
                                          <p:spTgt spid="230"/>
                                        </p:tgtEl>
                                        <p:attrNameLst>
                                          <p:attrName>ppt_h</p:attrName>
                                        </p:attrNameLst>
                                      </p:cBhvr>
                                      <p:tavLst>
                                        <p:tav tm="0">
                                          <p:val>
                                            <p:fltVal val="0"/>
                                          </p:val>
                                        </p:tav>
                                        <p:tav tm="100000">
                                          <p:val>
                                            <p:strVal val="#ppt_h"/>
                                          </p:val>
                                        </p:tav>
                                      </p:tavLst>
                                    </p:anim>
                                  </p:childTnLst>
                                </p:cTn>
                              </p:par>
                            </p:childTnLst>
                          </p:cTn>
                        </p:par>
                        <p:par>
                          <p:cTn id="45" fill="hold">
                            <p:stCondLst>
                              <p:cond delay="2400"/>
                            </p:stCondLst>
                            <p:childTnLst>
                              <p:par>
                                <p:cTn id="46" presetClass="entr" nodeType="afterEffect" presetSubtype="16" presetID="23" grpId="9" fill="hold">
                                  <p:stCondLst>
                                    <p:cond delay="0"/>
                                  </p:stCondLst>
                                  <p:iterate type="el" backwards="0">
                                    <p:tmAbs val="0"/>
                                  </p:iterate>
                                  <p:childTnLst>
                                    <p:set>
                                      <p:cBhvr>
                                        <p:cTn id="47" fill="hold"/>
                                        <p:tgtEl>
                                          <p:spTgt spid="231"/>
                                        </p:tgtEl>
                                        <p:attrNameLst>
                                          <p:attrName>style.visibility</p:attrName>
                                        </p:attrNameLst>
                                      </p:cBhvr>
                                      <p:to>
                                        <p:strVal val="visible"/>
                                      </p:to>
                                    </p:set>
                                    <p:anim calcmode="lin" valueType="num">
                                      <p:cBhvr>
                                        <p:cTn id="48" dur="400" fill="hold"/>
                                        <p:tgtEl>
                                          <p:spTgt spid="231"/>
                                        </p:tgtEl>
                                        <p:attrNameLst>
                                          <p:attrName>ppt_w</p:attrName>
                                        </p:attrNameLst>
                                      </p:cBhvr>
                                      <p:tavLst>
                                        <p:tav tm="0">
                                          <p:val>
                                            <p:fltVal val="0"/>
                                          </p:val>
                                        </p:tav>
                                        <p:tav tm="100000">
                                          <p:val>
                                            <p:strVal val="#ppt_w"/>
                                          </p:val>
                                        </p:tav>
                                      </p:tavLst>
                                    </p:anim>
                                    <p:anim calcmode="lin" valueType="num">
                                      <p:cBhvr>
                                        <p:cTn id="49" dur="400" fill="hold"/>
                                        <p:tgtEl>
                                          <p:spTgt spid="231"/>
                                        </p:tgtEl>
                                        <p:attrNameLst>
                                          <p:attrName>ppt_h</p:attrName>
                                        </p:attrNameLst>
                                      </p:cBhvr>
                                      <p:tavLst>
                                        <p:tav tm="0">
                                          <p:val>
                                            <p:fltVal val="0"/>
                                          </p:val>
                                        </p:tav>
                                        <p:tav tm="100000">
                                          <p:val>
                                            <p:strVal val="#ppt_h"/>
                                          </p:val>
                                        </p:tav>
                                      </p:tavLst>
                                    </p:anim>
                                  </p:childTnLst>
                                </p:cTn>
                              </p:par>
                            </p:childTnLst>
                          </p:cTn>
                        </p:par>
                        <p:par>
                          <p:cTn id="50" fill="hold">
                            <p:stCondLst>
                              <p:cond delay="2800"/>
                            </p:stCondLst>
                            <p:childTnLst>
                              <p:par>
                                <p:cTn id="51" presetClass="entr" nodeType="afterEffect" presetSubtype="16" presetID="23" grpId="10" fill="hold">
                                  <p:stCondLst>
                                    <p:cond delay="0"/>
                                  </p:stCondLst>
                                  <p:iterate type="el" backwards="0">
                                    <p:tmAbs val="0"/>
                                  </p:iterate>
                                  <p:childTnLst>
                                    <p:set>
                                      <p:cBhvr>
                                        <p:cTn id="52" fill="hold"/>
                                        <p:tgtEl>
                                          <p:spTgt spid="226"/>
                                        </p:tgtEl>
                                        <p:attrNameLst>
                                          <p:attrName>style.visibility</p:attrName>
                                        </p:attrNameLst>
                                      </p:cBhvr>
                                      <p:to>
                                        <p:strVal val="visible"/>
                                      </p:to>
                                    </p:set>
                                    <p:anim calcmode="lin" valueType="num">
                                      <p:cBhvr>
                                        <p:cTn id="53" dur="400" fill="hold"/>
                                        <p:tgtEl>
                                          <p:spTgt spid="226"/>
                                        </p:tgtEl>
                                        <p:attrNameLst>
                                          <p:attrName>ppt_w</p:attrName>
                                        </p:attrNameLst>
                                      </p:cBhvr>
                                      <p:tavLst>
                                        <p:tav tm="0">
                                          <p:val>
                                            <p:fltVal val="0"/>
                                          </p:val>
                                        </p:tav>
                                        <p:tav tm="100000">
                                          <p:val>
                                            <p:strVal val="#ppt_w"/>
                                          </p:val>
                                        </p:tav>
                                      </p:tavLst>
                                    </p:anim>
                                    <p:anim calcmode="lin" valueType="num">
                                      <p:cBhvr>
                                        <p:cTn id="54" dur="400" fill="hold"/>
                                        <p:tgtEl>
                                          <p:spTgt spid="226"/>
                                        </p:tgtEl>
                                        <p:attrNameLst>
                                          <p:attrName>ppt_h</p:attrName>
                                        </p:attrNameLst>
                                      </p:cBhvr>
                                      <p:tavLst>
                                        <p:tav tm="0">
                                          <p:val>
                                            <p:fltVal val="0"/>
                                          </p:val>
                                        </p:tav>
                                        <p:tav tm="100000">
                                          <p:val>
                                            <p:strVal val="#ppt_h"/>
                                          </p:val>
                                        </p:tav>
                                      </p:tavLst>
                                    </p:anim>
                                  </p:childTnLst>
                                </p:cTn>
                              </p:par>
                            </p:childTnLst>
                          </p:cTn>
                        </p:par>
                        <p:par>
                          <p:cTn id="55" fill="hold">
                            <p:stCondLst>
                              <p:cond delay="3200"/>
                            </p:stCondLst>
                            <p:childTnLst>
                              <p:par>
                                <p:cTn id="56" presetClass="entr" nodeType="afterEffect" presetSubtype="16" presetID="23" grpId="11" fill="hold">
                                  <p:stCondLst>
                                    <p:cond delay="0"/>
                                  </p:stCondLst>
                                  <p:iterate type="el" backwards="0">
                                    <p:tmAbs val="0"/>
                                  </p:iterate>
                                  <p:childTnLst>
                                    <p:set>
                                      <p:cBhvr>
                                        <p:cTn id="57" fill="hold"/>
                                        <p:tgtEl>
                                          <p:spTgt spid="221"/>
                                        </p:tgtEl>
                                        <p:attrNameLst>
                                          <p:attrName>style.visibility</p:attrName>
                                        </p:attrNameLst>
                                      </p:cBhvr>
                                      <p:to>
                                        <p:strVal val="visible"/>
                                      </p:to>
                                    </p:set>
                                    <p:anim calcmode="lin" valueType="num">
                                      <p:cBhvr>
                                        <p:cTn id="58" dur="300" fill="hold"/>
                                        <p:tgtEl>
                                          <p:spTgt spid="221"/>
                                        </p:tgtEl>
                                        <p:attrNameLst>
                                          <p:attrName>ppt_w</p:attrName>
                                        </p:attrNameLst>
                                      </p:cBhvr>
                                      <p:tavLst>
                                        <p:tav tm="0">
                                          <p:val>
                                            <p:fltVal val="0"/>
                                          </p:val>
                                        </p:tav>
                                        <p:tav tm="100000">
                                          <p:val>
                                            <p:strVal val="#ppt_w"/>
                                          </p:val>
                                        </p:tav>
                                      </p:tavLst>
                                    </p:anim>
                                    <p:anim calcmode="lin" valueType="num">
                                      <p:cBhvr>
                                        <p:cTn id="59" dur="300" fill="hold"/>
                                        <p:tgtEl>
                                          <p:spTgt spid="221"/>
                                        </p:tgtEl>
                                        <p:attrNameLst>
                                          <p:attrName>ppt_h</p:attrName>
                                        </p:attrNameLst>
                                      </p:cBhvr>
                                      <p:tavLst>
                                        <p:tav tm="0">
                                          <p:val>
                                            <p:fltVal val="0"/>
                                          </p:val>
                                        </p:tav>
                                        <p:tav tm="100000">
                                          <p:val>
                                            <p:strVal val="#ppt_h"/>
                                          </p:val>
                                        </p:tav>
                                      </p:tavLst>
                                    </p:anim>
                                  </p:childTnLst>
                                </p:cTn>
                              </p:par>
                            </p:childTnLst>
                          </p:cTn>
                        </p:par>
                        <p:par>
                          <p:cTn id="60" fill="hold">
                            <p:stCondLst>
                              <p:cond delay="3500"/>
                            </p:stCondLst>
                            <p:childTnLst>
                              <p:par>
                                <p:cTn id="61" presetClass="entr" nodeType="afterEffect" presetSubtype="16" presetID="23" grpId="12" fill="hold">
                                  <p:stCondLst>
                                    <p:cond delay="0"/>
                                  </p:stCondLst>
                                  <p:iterate type="el" backwards="0">
                                    <p:tmAbs val="0"/>
                                  </p:iterate>
                                  <p:childTnLst>
                                    <p:set>
                                      <p:cBhvr>
                                        <p:cTn id="62" fill="hold"/>
                                        <p:tgtEl>
                                          <p:spTgt spid="222"/>
                                        </p:tgtEl>
                                        <p:attrNameLst>
                                          <p:attrName>style.visibility</p:attrName>
                                        </p:attrNameLst>
                                      </p:cBhvr>
                                      <p:to>
                                        <p:strVal val="visible"/>
                                      </p:to>
                                    </p:set>
                                    <p:anim calcmode="lin" valueType="num">
                                      <p:cBhvr>
                                        <p:cTn id="63" dur="300" fill="hold"/>
                                        <p:tgtEl>
                                          <p:spTgt spid="222"/>
                                        </p:tgtEl>
                                        <p:attrNameLst>
                                          <p:attrName>ppt_w</p:attrName>
                                        </p:attrNameLst>
                                      </p:cBhvr>
                                      <p:tavLst>
                                        <p:tav tm="0">
                                          <p:val>
                                            <p:fltVal val="0"/>
                                          </p:val>
                                        </p:tav>
                                        <p:tav tm="100000">
                                          <p:val>
                                            <p:strVal val="#ppt_w"/>
                                          </p:val>
                                        </p:tav>
                                      </p:tavLst>
                                    </p:anim>
                                    <p:anim calcmode="lin" valueType="num">
                                      <p:cBhvr>
                                        <p:cTn id="64" dur="300" fill="hold"/>
                                        <p:tgtEl>
                                          <p:spTgt spid="222"/>
                                        </p:tgtEl>
                                        <p:attrNameLst>
                                          <p:attrName>ppt_h</p:attrName>
                                        </p:attrNameLst>
                                      </p:cBhvr>
                                      <p:tavLst>
                                        <p:tav tm="0">
                                          <p:val>
                                            <p:fltVal val="0"/>
                                          </p:val>
                                        </p:tav>
                                        <p:tav tm="100000">
                                          <p:val>
                                            <p:strVal val="#ppt_h"/>
                                          </p:val>
                                        </p:tav>
                                      </p:tavLst>
                                    </p:anim>
                                  </p:childTnLst>
                                </p:cTn>
                              </p:par>
                            </p:childTnLst>
                          </p:cTn>
                        </p:par>
                        <p:par>
                          <p:cTn id="65" fill="hold">
                            <p:stCondLst>
                              <p:cond delay="3800"/>
                            </p:stCondLst>
                            <p:childTnLst>
                              <p:par>
                                <p:cTn id="66" presetClass="entr" nodeType="afterEffect" presetSubtype="16" presetID="23" grpId="13" fill="hold">
                                  <p:stCondLst>
                                    <p:cond delay="0"/>
                                  </p:stCondLst>
                                  <p:iterate type="el" backwards="0">
                                    <p:tmAbs val="0"/>
                                  </p:iterate>
                                  <p:childTnLst>
                                    <p:set>
                                      <p:cBhvr>
                                        <p:cTn id="67" fill="hold"/>
                                        <p:tgtEl>
                                          <p:spTgt spid="235"/>
                                        </p:tgtEl>
                                        <p:attrNameLst>
                                          <p:attrName>style.visibility</p:attrName>
                                        </p:attrNameLst>
                                      </p:cBhvr>
                                      <p:to>
                                        <p:strVal val="visible"/>
                                      </p:to>
                                    </p:set>
                                    <p:anim calcmode="lin" valueType="num">
                                      <p:cBhvr>
                                        <p:cTn id="68" dur="300" fill="hold"/>
                                        <p:tgtEl>
                                          <p:spTgt spid="235"/>
                                        </p:tgtEl>
                                        <p:attrNameLst>
                                          <p:attrName>ppt_w</p:attrName>
                                        </p:attrNameLst>
                                      </p:cBhvr>
                                      <p:tavLst>
                                        <p:tav tm="0">
                                          <p:val>
                                            <p:fltVal val="0"/>
                                          </p:val>
                                        </p:tav>
                                        <p:tav tm="100000">
                                          <p:val>
                                            <p:strVal val="#ppt_w"/>
                                          </p:val>
                                        </p:tav>
                                      </p:tavLst>
                                    </p:anim>
                                    <p:anim calcmode="lin" valueType="num">
                                      <p:cBhvr>
                                        <p:cTn id="69" dur="300" fill="hold"/>
                                        <p:tgtEl>
                                          <p:spTgt spid="235"/>
                                        </p:tgtEl>
                                        <p:attrNameLst>
                                          <p:attrName>ppt_h</p:attrName>
                                        </p:attrNameLst>
                                      </p:cBhvr>
                                      <p:tavLst>
                                        <p:tav tm="0">
                                          <p:val>
                                            <p:fltVal val="0"/>
                                          </p:val>
                                        </p:tav>
                                        <p:tav tm="100000">
                                          <p:val>
                                            <p:strVal val="#ppt_h"/>
                                          </p:val>
                                        </p:tav>
                                      </p:tavLst>
                                    </p:anim>
                                  </p:childTnLst>
                                </p:cTn>
                              </p:par>
                            </p:childTnLst>
                          </p:cTn>
                        </p:par>
                        <p:par>
                          <p:cTn id="70" fill="hold">
                            <p:stCondLst>
                              <p:cond delay="4100"/>
                            </p:stCondLst>
                            <p:childTnLst>
                              <p:par>
                                <p:cTn id="71" presetClass="entr" nodeType="afterEffect" presetSubtype="16" presetID="23" grpId="14" fill="hold">
                                  <p:stCondLst>
                                    <p:cond delay="0"/>
                                  </p:stCondLst>
                                  <p:iterate type="el" backwards="0">
                                    <p:tmAbs val="0"/>
                                  </p:iterate>
                                  <p:childTnLst>
                                    <p:set>
                                      <p:cBhvr>
                                        <p:cTn id="72" fill="hold"/>
                                        <p:tgtEl>
                                          <p:spTgt spid="223"/>
                                        </p:tgtEl>
                                        <p:attrNameLst>
                                          <p:attrName>style.visibility</p:attrName>
                                        </p:attrNameLst>
                                      </p:cBhvr>
                                      <p:to>
                                        <p:strVal val="visible"/>
                                      </p:to>
                                    </p:set>
                                    <p:anim calcmode="lin" valueType="num">
                                      <p:cBhvr>
                                        <p:cTn id="73" dur="250" fill="hold"/>
                                        <p:tgtEl>
                                          <p:spTgt spid="223"/>
                                        </p:tgtEl>
                                        <p:attrNameLst>
                                          <p:attrName>ppt_w</p:attrName>
                                        </p:attrNameLst>
                                      </p:cBhvr>
                                      <p:tavLst>
                                        <p:tav tm="0">
                                          <p:val>
                                            <p:fltVal val="0"/>
                                          </p:val>
                                        </p:tav>
                                        <p:tav tm="100000">
                                          <p:val>
                                            <p:strVal val="#ppt_w"/>
                                          </p:val>
                                        </p:tav>
                                      </p:tavLst>
                                    </p:anim>
                                    <p:anim calcmode="lin" valueType="num">
                                      <p:cBhvr>
                                        <p:cTn id="74" dur="250" fill="hold"/>
                                        <p:tgtEl>
                                          <p:spTgt spid="223"/>
                                        </p:tgtEl>
                                        <p:attrNameLst>
                                          <p:attrName>ppt_h</p:attrName>
                                        </p:attrNameLst>
                                      </p:cBhvr>
                                      <p:tavLst>
                                        <p:tav tm="0">
                                          <p:val>
                                            <p:fltVal val="0"/>
                                          </p:val>
                                        </p:tav>
                                        <p:tav tm="100000">
                                          <p:val>
                                            <p:strVal val="#ppt_h"/>
                                          </p:val>
                                        </p:tav>
                                      </p:tavLst>
                                    </p:anim>
                                  </p:childTnLst>
                                </p:cTn>
                              </p:par>
                            </p:childTnLst>
                          </p:cTn>
                        </p:par>
                        <p:par>
                          <p:cTn id="75" fill="hold">
                            <p:stCondLst>
                              <p:cond delay="4350"/>
                            </p:stCondLst>
                            <p:childTnLst>
                              <p:par>
                                <p:cTn id="76" presetClass="entr" nodeType="afterEffect" presetSubtype="16" presetID="23" grpId="15" fill="hold">
                                  <p:stCondLst>
                                    <p:cond delay="0"/>
                                  </p:stCondLst>
                                  <p:iterate type="el" backwards="0">
                                    <p:tmAbs val="0"/>
                                  </p:iterate>
                                  <p:childTnLst>
                                    <p:set>
                                      <p:cBhvr>
                                        <p:cTn id="77" fill="hold"/>
                                        <p:tgtEl>
                                          <p:spTgt spid="227"/>
                                        </p:tgtEl>
                                        <p:attrNameLst>
                                          <p:attrName>style.visibility</p:attrName>
                                        </p:attrNameLst>
                                      </p:cBhvr>
                                      <p:to>
                                        <p:strVal val="visible"/>
                                      </p:to>
                                    </p:set>
                                    <p:anim calcmode="lin" valueType="num">
                                      <p:cBhvr>
                                        <p:cTn id="78" dur="250" fill="hold"/>
                                        <p:tgtEl>
                                          <p:spTgt spid="227"/>
                                        </p:tgtEl>
                                        <p:attrNameLst>
                                          <p:attrName>ppt_w</p:attrName>
                                        </p:attrNameLst>
                                      </p:cBhvr>
                                      <p:tavLst>
                                        <p:tav tm="0">
                                          <p:val>
                                            <p:fltVal val="0"/>
                                          </p:val>
                                        </p:tav>
                                        <p:tav tm="100000">
                                          <p:val>
                                            <p:strVal val="#ppt_w"/>
                                          </p:val>
                                        </p:tav>
                                      </p:tavLst>
                                    </p:anim>
                                    <p:anim calcmode="lin" valueType="num">
                                      <p:cBhvr>
                                        <p:cTn id="79" dur="250" fill="hold"/>
                                        <p:tgtEl>
                                          <p:spTgt spid="227"/>
                                        </p:tgtEl>
                                        <p:attrNameLst>
                                          <p:attrName>ppt_h</p:attrName>
                                        </p:attrNameLst>
                                      </p:cBhvr>
                                      <p:tavLst>
                                        <p:tav tm="0">
                                          <p:val>
                                            <p:fltVal val="0"/>
                                          </p:val>
                                        </p:tav>
                                        <p:tav tm="100000">
                                          <p:val>
                                            <p:strVal val="#ppt_h"/>
                                          </p:val>
                                        </p:tav>
                                      </p:tavLst>
                                    </p:anim>
                                  </p:childTnLst>
                                </p:cTn>
                              </p:par>
                            </p:childTnLst>
                          </p:cTn>
                        </p:par>
                        <p:par>
                          <p:cTn id="80" fill="hold">
                            <p:stCondLst>
                              <p:cond delay="4600"/>
                            </p:stCondLst>
                            <p:childTnLst>
                              <p:par>
                                <p:cTn id="81" presetClass="entr" nodeType="afterEffect" presetSubtype="16" presetID="23" grpId="16" fill="hold">
                                  <p:stCondLst>
                                    <p:cond delay="0"/>
                                  </p:stCondLst>
                                  <p:iterate type="el" backwards="0">
                                    <p:tmAbs val="0"/>
                                  </p:iterate>
                                  <p:childTnLst>
                                    <p:set>
                                      <p:cBhvr>
                                        <p:cTn id="82" fill="hold"/>
                                        <p:tgtEl>
                                          <p:spTgt spid="228"/>
                                        </p:tgtEl>
                                        <p:attrNameLst>
                                          <p:attrName>style.visibility</p:attrName>
                                        </p:attrNameLst>
                                      </p:cBhvr>
                                      <p:to>
                                        <p:strVal val="visible"/>
                                      </p:to>
                                    </p:set>
                                    <p:anim calcmode="lin" valueType="num">
                                      <p:cBhvr>
                                        <p:cTn id="83" dur="250" fill="hold"/>
                                        <p:tgtEl>
                                          <p:spTgt spid="228"/>
                                        </p:tgtEl>
                                        <p:attrNameLst>
                                          <p:attrName>ppt_w</p:attrName>
                                        </p:attrNameLst>
                                      </p:cBhvr>
                                      <p:tavLst>
                                        <p:tav tm="0">
                                          <p:val>
                                            <p:fltVal val="0"/>
                                          </p:val>
                                        </p:tav>
                                        <p:tav tm="100000">
                                          <p:val>
                                            <p:strVal val="#ppt_w"/>
                                          </p:val>
                                        </p:tav>
                                      </p:tavLst>
                                    </p:anim>
                                    <p:anim calcmode="lin" valueType="num">
                                      <p:cBhvr>
                                        <p:cTn id="84" dur="250" fill="hold"/>
                                        <p:tgtEl>
                                          <p:spTgt spid="228"/>
                                        </p:tgtEl>
                                        <p:attrNameLst>
                                          <p:attrName>ppt_h</p:attrName>
                                        </p:attrNameLst>
                                      </p:cBhvr>
                                      <p:tavLst>
                                        <p:tav tm="0">
                                          <p:val>
                                            <p:fltVal val="0"/>
                                          </p:val>
                                        </p:tav>
                                        <p:tav tm="100000">
                                          <p:val>
                                            <p:strVal val="#ppt_h"/>
                                          </p:val>
                                        </p:tav>
                                      </p:tavLst>
                                    </p:anim>
                                  </p:childTnLst>
                                </p:cTn>
                              </p:par>
                            </p:childTnLst>
                          </p:cTn>
                        </p:par>
                        <p:par>
                          <p:cTn id="85" fill="hold">
                            <p:stCondLst>
                              <p:cond delay="4850"/>
                            </p:stCondLst>
                            <p:childTnLst>
                              <p:par>
                                <p:cTn id="86" presetClass="entr" nodeType="afterEffect" presetSubtype="16" presetID="23" grpId="17" fill="hold">
                                  <p:stCondLst>
                                    <p:cond delay="0"/>
                                  </p:stCondLst>
                                  <p:iterate type="el" backwards="0">
                                    <p:tmAbs val="0"/>
                                  </p:iterate>
                                  <p:childTnLst>
                                    <p:set>
                                      <p:cBhvr>
                                        <p:cTn id="87" fill="hold"/>
                                        <p:tgtEl>
                                          <p:spTgt spid="229"/>
                                        </p:tgtEl>
                                        <p:attrNameLst>
                                          <p:attrName>style.visibility</p:attrName>
                                        </p:attrNameLst>
                                      </p:cBhvr>
                                      <p:to>
                                        <p:strVal val="visible"/>
                                      </p:to>
                                    </p:set>
                                    <p:anim calcmode="lin" valueType="num">
                                      <p:cBhvr>
                                        <p:cTn id="88" dur="200" fill="hold"/>
                                        <p:tgtEl>
                                          <p:spTgt spid="229"/>
                                        </p:tgtEl>
                                        <p:attrNameLst>
                                          <p:attrName>ppt_w</p:attrName>
                                        </p:attrNameLst>
                                      </p:cBhvr>
                                      <p:tavLst>
                                        <p:tav tm="0">
                                          <p:val>
                                            <p:fltVal val="0"/>
                                          </p:val>
                                        </p:tav>
                                        <p:tav tm="100000">
                                          <p:val>
                                            <p:strVal val="#ppt_w"/>
                                          </p:val>
                                        </p:tav>
                                      </p:tavLst>
                                    </p:anim>
                                    <p:anim calcmode="lin" valueType="num">
                                      <p:cBhvr>
                                        <p:cTn id="89" dur="200" fill="hold"/>
                                        <p:tgtEl>
                                          <p:spTgt spid="229"/>
                                        </p:tgtEl>
                                        <p:attrNameLst>
                                          <p:attrName>ppt_h</p:attrName>
                                        </p:attrNameLst>
                                      </p:cBhvr>
                                      <p:tavLst>
                                        <p:tav tm="0">
                                          <p:val>
                                            <p:fltVal val="0"/>
                                          </p:val>
                                        </p:tav>
                                        <p:tav tm="100000">
                                          <p:val>
                                            <p:strVal val="#ppt_h"/>
                                          </p:val>
                                        </p:tav>
                                      </p:tavLst>
                                    </p:anim>
                                  </p:childTnLst>
                                </p:cTn>
                              </p:par>
                            </p:childTnLst>
                          </p:cTn>
                        </p:par>
                        <p:par>
                          <p:cTn id="90" fill="hold">
                            <p:stCondLst>
                              <p:cond delay="5050"/>
                            </p:stCondLst>
                            <p:childTnLst>
                              <p:par>
                                <p:cTn id="91" presetClass="entr" nodeType="afterEffect" presetSubtype="16" presetID="23" grpId="18" fill="hold">
                                  <p:stCondLst>
                                    <p:cond delay="0"/>
                                  </p:stCondLst>
                                  <p:iterate type="el" backwards="0">
                                    <p:tmAbs val="0"/>
                                  </p:iterate>
                                  <p:childTnLst>
                                    <p:set>
                                      <p:cBhvr>
                                        <p:cTn id="92" fill="hold"/>
                                        <p:tgtEl>
                                          <p:spTgt spid="232"/>
                                        </p:tgtEl>
                                        <p:attrNameLst>
                                          <p:attrName>style.visibility</p:attrName>
                                        </p:attrNameLst>
                                      </p:cBhvr>
                                      <p:to>
                                        <p:strVal val="visible"/>
                                      </p:to>
                                    </p:set>
                                    <p:anim calcmode="lin" valueType="num">
                                      <p:cBhvr>
                                        <p:cTn id="93" dur="200" fill="hold"/>
                                        <p:tgtEl>
                                          <p:spTgt spid="232"/>
                                        </p:tgtEl>
                                        <p:attrNameLst>
                                          <p:attrName>ppt_w</p:attrName>
                                        </p:attrNameLst>
                                      </p:cBhvr>
                                      <p:tavLst>
                                        <p:tav tm="0">
                                          <p:val>
                                            <p:fltVal val="0"/>
                                          </p:val>
                                        </p:tav>
                                        <p:tav tm="100000">
                                          <p:val>
                                            <p:strVal val="#ppt_w"/>
                                          </p:val>
                                        </p:tav>
                                      </p:tavLst>
                                    </p:anim>
                                    <p:anim calcmode="lin" valueType="num">
                                      <p:cBhvr>
                                        <p:cTn id="94" dur="200" fill="hold"/>
                                        <p:tgtEl>
                                          <p:spTgt spid="232"/>
                                        </p:tgtEl>
                                        <p:attrNameLst>
                                          <p:attrName>ppt_h</p:attrName>
                                        </p:attrNameLst>
                                      </p:cBhvr>
                                      <p:tavLst>
                                        <p:tav tm="0">
                                          <p:val>
                                            <p:fltVal val="0"/>
                                          </p:val>
                                        </p:tav>
                                        <p:tav tm="100000">
                                          <p:val>
                                            <p:strVal val="#ppt_h"/>
                                          </p:val>
                                        </p:tav>
                                      </p:tavLst>
                                    </p:anim>
                                  </p:childTnLst>
                                </p:cTn>
                              </p:par>
                            </p:childTnLst>
                          </p:cTn>
                        </p:par>
                        <p:par>
                          <p:cTn id="95" fill="hold">
                            <p:stCondLst>
                              <p:cond delay="5250"/>
                            </p:stCondLst>
                            <p:childTnLst>
                              <p:par>
                                <p:cTn id="96" presetClass="entr" nodeType="afterEffect" presetSubtype="16" presetID="23" grpId="19" fill="hold">
                                  <p:stCondLst>
                                    <p:cond delay="0"/>
                                  </p:stCondLst>
                                  <p:iterate type="el" backwards="0">
                                    <p:tmAbs val="0"/>
                                  </p:iterate>
                                  <p:childTnLst>
                                    <p:set>
                                      <p:cBhvr>
                                        <p:cTn id="97" fill="hold"/>
                                        <p:tgtEl>
                                          <p:spTgt spid="224"/>
                                        </p:tgtEl>
                                        <p:attrNameLst>
                                          <p:attrName>style.visibility</p:attrName>
                                        </p:attrNameLst>
                                      </p:cBhvr>
                                      <p:to>
                                        <p:strVal val="visible"/>
                                      </p:to>
                                    </p:set>
                                    <p:anim calcmode="lin" valueType="num">
                                      <p:cBhvr>
                                        <p:cTn id="98" dur="200" fill="hold"/>
                                        <p:tgtEl>
                                          <p:spTgt spid="224"/>
                                        </p:tgtEl>
                                        <p:attrNameLst>
                                          <p:attrName>ppt_w</p:attrName>
                                        </p:attrNameLst>
                                      </p:cBhvr>
                                      <p:tavLst>
                                        <p:tav tm="0">
                                          <p:val>
                                            <p:fltVal val="0"/>
                                          </p:val>
                                        </p:tav>
                                        <p:tav tm="100000">
                                          <p:val>
                                            <p:strVal val="#ppt_w"/>
                                          </p:val>
                                        </p:tav>
                                      </p:tavLst>
                                    </p:anim>
                                    <p:anim calcmode="lin" valueType="num">
                                      <p:cBhvr>
                                        <p:cTn id="99" dur="200" fill="hold"/>
                                        <p:tgtEl>
                                          <p:spTgt spid="224"/>
                                        </p:tgtEl>
                                        <p:attrNameLst>
                                          <p:attrName>ppt_h</p:attrName>
                                        </p:attrNameLst>
                                      </p:cBhvr>
                                      <p:tavLst>
                                        <p:tav tm="0">
                                          <p:val>
                                            <p:fltVal val="0"/>
                                          </p:val>
                                        </p:tav>
                                        <p:tav tm="100000">
                                          <p:val>
                                            <p:strVal val="#ppt_h"/>
                                          </p:val>
                                        </p:tav>
                                      </p:tavLst>
                                    </p:anim>
                                  </p:childTnLst>
                                </p:cTn>
                              </p:par>
                            </p:childTnLst>
                          </p:cTn>
                        </p:par>
                        <p:par>
                          <p:cTn id="100" fill="hold">
                            <p:stCondLst>
                              <p:cond delay="5450"/>
                            </p:stCondLst>
                            <p:childTnLst>
                              <p:par>
                                <p:cTn id="101" presetClass="entr" nodeType="afterEffect" presetSubtype="16" presetID="23" grpId="20" fill="hold">
                                  <p:stCondLst>
                                    <p:cond delay="0"/>
                                  </p:stCondLst>
                                  <p:iterate type="el" backwards="0">
                                    <p:tmAbs val="0"/>
                                  </p:iterate>
                                  <p:childTnLst>
                                    <p:set>
                                      <p:cBhvr>
                                        <p:cTn id="102" fill="hold"/>
                                        <p:tgtEl>
                                          <p:spTgt spid="225"/>
                                        </p:tgtEl>
                                        <p:attrNameLst>
                                          <p:attrName>style.visibility</p:attrName>
                                        </p:attrNameLst>
                                      </p:cBhvr>
                                      <p:to>
                                        <p:strVal val="visible"/>
                                      </p:to>
                                    </p:set>
                                    <p:anim calcmode="lin" valueType="num">
                                      <p:cBhvr>
                                        <p:cTn id="103" dur="100" fill="hold"/>
                                        <p:tgtEl>
                                          <p:spTgt spid="225"/>
                                        </p:tgtEl>
                                        <p:attrNameLst>
                                          <p:attrName>ppt_w</p:attrName>
                                        </p:attrNameLst>
                                      </p:cBhvr>
                                      <p:tavLst>
                                        <p:tav tm="0">
                                          <p:val>
                                            <p:fltVal val="0"/>
                                          </p:val>
                                        </p:tav>
                                        <p:tav tm="100000">
                                          <p:val>
                                            <p:strVal val="#ppt_w"/>
                                          </p:val>
                                        </p:tav>
                                      </p:tavLst>
                                    </p:anim>
                                    <p:anim calcmode="lin" valueType="num">
                                      <p:cBhvr>
                                        <p:cTn id="104" dur="100" fill="hold"/>
                                        <p:tgtEl>
                                          <p:spTgt spid="225"/>
                                        </p:tgtEl>
                                        <p:attrNameLst>
                                          <p:attrName>ppt_h</p:attrName>
                                        </p:attrNameLst>
                                      </p:cBhvr>
                                      <p:tavLst>
                                        <p:tav tm="0">
                                          <p:val>
                                            <p:fltVal val="0"/>
                                          </p:val>
                                        </p:tav>
                                        <p:tav tm="100000">
                                          <p:val>
                                            <p:strVal val="#ppt_h"/>
                                          </p:val>
                                        </p:tav>
                                      </p:tavLst>
                                    </p:anim>
                                  </p:childTnLst>
                                </p:cTn>
                              </p:par>
                            </p:childTnLst>
                          </p:cTn>
                        </p:par>
                        <p:par>
                          <p:cTn id="105" fill="hold">
                            <p:stCondLst>
                              <p:cond delay="5550"/>
                            </p:stCondLst>
                            <p:childTnLst>
                              <p:par>
                                <p:cTn id="106" presetClass="entr" nodeType="afterEffect" presetSubtype="16" presetID="23" grpId="21" fill="hold">
                                  <p:stCondLst>
                                    <p:cond delay="0"/>
                                  </p:stCondLst>
                                  <p:iterate type="el" backwards="0">
                                    <p:tmAbs val="0"/>
                                  </p:iterate>
                                  <p:childTnLst>
                                    <p:set>
                                      <p:cBhvr>
                                        <p:cTn id="107" fill="hold"/>
                                        <p:tgtEl>
                                          <p:spTgt spid="233"/>
                                        </p:tgtEl>
                                        <p:attrNameLst>
                                          <p:attrName>style.visibility</p:attrName>
                                        </p:attrNameLst>
                                      </p:cBhvr>
                                      <p:to>
                                        <p:strVal val="visible"/>
                                      </p:to>
                                    </p:set>
                                    <p:anim calcmode="lin" valueType="num">
                                      <p:cBhvr>
                                        <p:cTn id="108" dur="100" fill="hold"/>
                                        <p:tgtEl>
                                          <p:spTgt spid="233"/>
                                        </p:tgtEl>
                                        <p:attrNameLst>
                                          <p:attrName>ppt_w</p:attrName>
                                        </p:attrNameLst>
                                      </p:cBhvr>
                                      <p:tavLst>
                                        <p:tav tm="0">
                                          <p:val>
                                            <p:fltVal val="0"/>
                                          </p:val>
                                        </p:tav>
                                        <p:tav tm="100000">
                                          <p:val>
                                            <p:strVal val="#ppt_w"/>
                                          </p:val>
                                        </p:tav>
                                      </p:tavLst>
                                    </p:anim>
                                    <p:anim calcmode="lin" valueType="num">
                                      <p:cBhvr>
                                        <p:cTn id="109" dur="100" fill="hold"/>
                                        <p:tgtEl>
                                          <p:spTgt spid="233"/>
                                        </p:tgtEl>
                                        <p:attrNameLst>
                                          <p:attrName>ppt_h</p:attrName>
                                        </p:attrNameLst>
                                      </p:cBhvr>
                                      <p:tavLst>
                                        <p:tav tm="0">
                                          <p:val>
                                            <p:fltVal val="0"/>
                                          </p:val>
                                        </p:tav>
                                        <p:tav tm="100000">
                                          <p:val>
                                            <p:strVal val="#ppt_h"/>
                                          </p:val>
                                        </p:tav>
                                      </p:tavLst>
                                    </p:anim>
                                  </p:childTnLst>
                                </p:cTn>
                              </p:par>
                            </p:childTnLst>
                          </p:cTn>
                        </p:par>
                        <p:par>
                          <p:cTn id="110" fill="hold">
                            <p:stCondLst>
                              <p:cond delay="5650"/>
                            </p:stCondLst>
                            <p:childTnLst>
                              <p:par>
                                <p:cTn id="111" presetClass="entr" nodeType="afterEffect" presetSubtype="16" presetID="23" grpId="22" fill="hold">
                                  <p:stCondLst>
                                    <p:cond delay="0"/>
                                  </p:stCondLst>
                                  <p:iterate type="el" backwards="0">
                                    <p:tmAbs val="0"/>
                                  </p:iterate>
                                  <p:childTnLst>
                                    <p:set>
                                      <p:cBhvr>
                                        <p:cTn id="112" fill="hold"/>
                                        <p:tgtEl>
                                          <p:spTgt spid="234"/>
                                        </p:tgtEl>
                                        <p:attrNameLst>
                                          <p:attrName>style.visibility</p:attrName>
                                        </p:attrNameLst>
                                      </p:cBhvr>
                                      <p:to>
                                        <p:strVal val="visible"/>
                                      </p:to>
                                    </p:set>
                                    <p:anim calcmode="lin" valueType="num">
                                      <p:cBhvr>
                                        <p:cTn id="113" dur="100" fill="hold"/>
                                        <p:tgtEl>
                                          <p:spTgt spid="234"/>
                                        </p:tgtEl>
                                        <p:attrNameLst>
                                          <p:attrName>ppt_w</p:attrName>
                                        </p:attrNameLst>
                                      </p:cBhvr>
                                      <p:tavLst>
                                        <p:tav tm="0">
                                          <p:val>
                                            <p:fltVal val="0"/>
                                          </p:val>
                                        </p:tav>
                                        <p:tav tm="100000">
                                          <p:val>
                                            <p:strVal val="#ppt_w"/>
                                          </p:val>
                                        </p:tav>
                                      </p:tavLst>
                                    </p:anim>
                                    <p:anim calcmode="lin" valueType="num">
                                      <p:cBhvr>
                                        <p:cTn id="114" dur="100" fill="hold"/>
                                        <p:tgtEl>
                                          <p:spTgt spid="234"/>
                                        </p:tgtEl>
                                        <p:attrNameLst>
                                          <p:attrName>ppt_h</p:attrName>
                                        </p:attrNameLst>
                                      </p:cBhvr>
                                      <p:tavLst>
                                        <p:tav tm="0">
                                          <p:val>
                                            <p:fltVal val="0"/>
                                          </p:val>
                                        </p:tav>
                                        <p:tav tm="100000">
                                          <p:val>
                                            <p:strVal val="#ppt_h"/>
                                          </p:val>
                                        </p:tav>
                                      </p:tavLst>
                                    </p:anim>
                                  </p:childTnLst>
                                </p:cTn>
                              </p:par>
                            </p:childTnLst>
                          </p:cTn>
                        </p:par>
                        <p:par>
                          <p:cTn id="115" fill="hold">
                            <p:stCondLst>
                              <p:cond delay="5750"/>
                            </p:stCondLst>
                            <p:childTnLst>
                              <p:par>
                                <p:cTn id="116" presetClass="entr" nodeType="afterEffect" presetSubtype="16" presetID="23" grpId="23" fill="hold">
                                  <p:stCondLst>
                                    <p:cond delay="0"/>
                                  </p:stCondLst>
                                  <p:iterate type="el" backwards="0">
                                    <p:tmAbs val="0"/>
                                  </p:iterate>
                                  <p:childTnLst>
                                    <p:set>
                                      <p:cBhvr>
                                        <p:cTn id="117" fill="hold"/>
                                        <p:tgtEl>
                                          <p:spTgt spid="238"/>
                                        </p:tgtEl>
                                        <p:attrNameLst>
                                          <p:attrName>style.visibility</p:attrName>
                                        </p:attrNameLst>
                                      </p:cBhvr>
                                      <p:to>
                                        <p:strVal val="visible"/>
                                      </p:to>
                                    </p:set>
                                    <p:anim calcmode="lin" valueType="num">
                                      <p:cBhvr>
                                        <p:cTn id="118" dur="100" fill="hold"/>
                                        <p:tgtEl>
                                          <p:spTgt spid="238"/>
                                        </p:tgtEl>
                                        <p:attrNameLst>
                                          <p:attrName>ppt_w</p:attrName>
                                        </p:attrNameLst>
                                      </p:cBhvr>
                                      <p:tavLst>
                                        <p:tav tm="0">
                                          <p:val>
                                            <p:fltVal val="0"/>
                                          </p:val>
                                        </p:tav>
                                        <p:tav tm="100000">
                                          <p:val>
                                            <p:strVal val="#ppt_w"/>
                                          </p:val>
                                        </p:tav>
                                      </p:tavLst>
                                    </p:anim>
                                    <p:anim calcmode="lin" valueType="num">
                                      <p:cBhvr>
                                        <p:cTn id="119" dur="100" fill="hold"/>
                                        <p:tgtEl>
                                          <p:spTgt spid="238"/>
                                        </p:tgtEl>
                                        <p:attrNameLst>
                                          <p:attrName>ppt_h</p:attrName>
                                        </p:attrNameLst>
                                      </p:cBhvr>
                                      <p:tavLst>
                                        <p:tav tm="0">
                                          <p:val>
                                            <p:fltVal val="0"/>
                                          </p:val>
                                        </p:tav>
                                        <p:tav tm="100000">
                                          <p:val>
                                            <p:strVal val="#ppt_h"/>
                                          </p:val>
                                        </p:tav>
                                      </p:tavLst>
                                    </p:anim>
                                  </p:childTnLst>
                                </p:cTn>
                              </p:par>
                            </p:childTnLst>
                          </p:cTn>
                        </p:par>
                        <p:par>
                          <p:cTn id="120" fill="hold">
                            <p:stCondLst>
                              <p:cond delay="5850"/>
                            </p:stCondLst>
                            <p:childTnLst>
                              <p:par>
                                <p:cTn id="121" presetClass="entr" nodeType="afterEffect" presetSubtype="16" presetID="23" grpId="24" fill="hold">
                                  <p:stCondLst>
                                    <p:cond delay="0"/>
                                  </p:stCondLst>
                                  <p:iterate type="el" backwards="0">
                                    <p:tmAbs val="0"/>
                                  </p:iterate>
                                  <p:childTnLst>
                                    <p:set>
                                      <p:cBhvr>
                                        <p:cTn id="122" fill="hold"/>
                                        <p:tgtEl>
                                          <p:spTgt spid="239"/>
                                        </p:tgtEl>
                                        <p:attrNameLst>
                                          <p:attrName>style.visibility</p:attrName>
                                        </p:attrNameLst>
                                      </p:cBhvr>
                                      <p:to>
                                        <p:strVal val="visible"/>
                                      </p:to>
                                    </p:set>
                                    <p:anim calcmode="lin" valueType="num">
                                      <p:cBhvr>
                                        <p:cTn id="123" dur="100" fill="hold"/>
                                        <p:tgtEl>
                                          <p:spTgt spid="239"/>
                                        </p:tgtEl>
                                        <p:attrNameLst>
                                          <p:attrName>ppt_w</p:attrName>
                                        </p:attrNameLst>
                                      </p:cBhvr>
                                      <p:tavLst>
                                        <p:tav tm="0">
                                          <p:val>
                                            <p:fltVal val="0"/>
                                          </p:val>
                                        </p:tav>
                                        <p:tav tm="100000">
                                          <p:val>
                                            <p:strVal val="#ppt_w"/>
                                          </p:val>
                                        </p:tav>
                                      </p:tavLst>
                                    </p:anim>
                                    <p:anim calcmode="lin" valueType="num">
                                      <p:cBhvr>
                                        <p:cTn id="124" dur="100" fill="hold"/>
                                        <p:tgtEl>
                                          <p:spTgt spid="239"/>
                                        </p:tgtEl>
                                        <p:attrNameLst>
                                          <p:attrName>ppt_h</p:attrName>
                                        </p:attrNameLst>
                                      </p:cBhvr>
                                      <p:tavLst>
                                        <p:tav tm="0">
                                          <p:val>
                                            <p:fltVal val="0"/>
                                          </p:val>
                                        </p:tav>
                                        <p:tav tm="100000">
                                          <p:val>
                                            <p:strVal val="#ppt_h"/>
                                          </p:val>
                                        </p:tav>
                                      </p:tavLst>
                                    </p:anim>
                                  </p:childTnLst>
                                </p:cTn>
                              </p:par>
                            </p:childTnLst>
                          </p:cTn>
                        </p:par>
                        <p:par>
                          <p:cTn id="125" fill="hold">
                            <p:stCondLst>
                              <p:cond delay="5950"/>
                            </p:stCondLst>
                            <p:childTnLst>
                              <p:par>
                                <p:cTn id="126" presetClass="entr" nodeType="afterEffect" presetSubtype="16" presetID="23" grpId="25" fill="hold">
                                  <p:stCondLst>
                                    <p:cond delay="0"/>
                                  </p:stCondLst>
                                  <p:iterate type="el" backwards="0">
                                    <p:tmAbs val="0"/>
                                  </p:iterate>
                                  <p:childTnLst>
                                    <p:set>
                                      <p:cBhvr>
                                        <p:cTn id="127" fill="hold"/>
                                        <p:tgtEl>
                                          <p:spTgt spid="240"/>
                                        </p:tgtEl>
                                        <p:attrNameLst>
                                          <p:attrName>style.visibility</p:attrName>
                                        </p:attrNameLst>
                                      </p:cBhvr>
                                      <p:to>
                                        <p:strVal val="visible"/>
                                      </p:to>
                                    </p:set>
                                    <p:anim calcmode="lin" valueType="num">
                                      <p:cBhvr>
                                        <p:cTn id="128" dur="100" fill="hold"/>
                                        <p:tgtEl>
                                          <p:spTgt spid="240"/>
                                        </p:tgtEl>
                                        <p:attrNameLst>
                                          <p:attrName>ppt_w</p:attrName>
                                        </p:attrNameLst>
                                      </p:cBhvr>
                                      <p:tavLst>
                                        <p:tav tm="0">
                                          <p:val>
                                            <p:fltVal val="0"/>
                                          </p:val>
                                        </p:tav>
                                        <p:tav tm="100000">
                                          <p:val>
                                            <p:strVal val="#ppt_w"/>
                                          </p:val>
                                        </p:tav>
                                      </p:tavLst>
                                    </p:anim>
                                    <p:anim calcmode="lin" valueType="num">
                                      <p:cBhvr>
                                        <p:cTn id="129" dur="100" fill="hold"/>
                                        <p:tgtEl>
                                          <p:spTgt spid="240"/>
                                        </p:tgtEl>
                                        <p:attrNameLst>
                                          <p:attrName>ppt_h</p:attrName>
                                        </p:attrNameLst>
                                      </p:cBhvr>
                                      <p:tavLst>
                                        <p:tav tm="0">
                                          <p:val>
                                            <p:fltVal val="0"/>
                                          </p:val>
                                        </p:tav>
                                        <p:tav tm="100000">
                                          <p:val>
                                            <p:strVal val="#ppt_h"/>
                                          </p:val>
                                        </p:tav>
                                      </p:tavLst>
                                    </p:anim>
                                  </p:childTnLst>
                                </p:cTn>
                              </p:par>
                            </p:childTnLst>
                          </p:cTn>
                        </p:par>
                        <p:par>
                          <p:cTn id="130" fill="hold">
                            <p:stCondLst>
                              <p:cond delay="6050"/>
                            </p:stCondLst>
                            <p:childTnLst>
                              <p:par>
                                <p:cTn id="131" presetClass="entr" nodeType="afterEffect" presetSubtype="16" presetID="23" grpId="26" fill="hold">
                                  <p:stCondLst>
                                    <p:cond delay="0"/>
                                  </p:stCondLst>
                                  <p:iterate type="el" backwards="0">
                                    <p:tmAbs val="0"/>
                                  </p:iterate>
                                  <p:childTnLst>
                                    <p:set>
                                      <p:cBhvr>
                                        <p:cTn id="132" fill="hold"/>
                                        <p:tgtEl>
                                          <p:spTgt spid="241"/>
                                        </p:tgtEl>
                                        <p:attrNameLst>
                                          <p:attrName>style.visibility</p:attrName>
                                        </p:attrNameLst>
                                      </p:cBhvr>
                                      <p:to>
                                        <p:strVal val="visible"/>
                                      </p:to>
                                    </p:set>
                                    <p:anim calcmode="lin" valueType="num">
                                      <p:cBhvr>
                                        <p:cTn id="133" dur="100" fill="hold"/>
                                        <p:tgtEl>
                                          <p:spTgt spid="241"/>
                                        </p:tgtEl>
                                        <p:attrNameLst>
                                          <p:attrName>ppt_w</p:attrName>
                                        </p:attrNameLst>
                                      </p:cBhvr>
                                      <p:tavLst>
                                        <p:tav tm="0">
                                          <p:val>
                                            <p:fltVal val="0"/>
                                          </p:val>
                                        </p:tav>
                                        <p:tav tm="100000">
                                          <p:val>
                                            <p:strVal val="#ppt_w"/>
                                          </p:val>
                                        </p:tav>
                                      </p:tavLst>
                                    </p:anim>
                                    <p:anim calcmode="lin" valueType="num">
                                      <p:cBhvr>
                                        <p:cTn id="134" dur="100" fill="hold"/>
                                        <p:tgtEl>
                                          <p:spTgt spid="24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32" grpId="18"/>
      <p:bldP build="whole" bldLvl="1" animBg="1" rev="0" advAuto="0" spid="231" grpId="9"/>
      <p:bldP build="whole" bldLvl="1" animBg="1" rev="0" advAuto="0" spid="239" grpId="24"/>
      <p:bldP build="whole" bldLvl="1" animBg="1" rev="0" advAuto="0" spid="229" grpId="17"/>
      <p:bldP build="whole" bldLvl="1" animBg="1" rev="0" advAuto="0" spid="237" grpId="7"/>
      <p:bldP build="whole" bldLvl="1" animBg="1" rev="0" advAuto="0" spid="221" grpId="11"/>
      <p:bldP build="whole" bldLvl="1" animBg="1" rev="0" advAuto="0" spid="234" grpId="22"/>
      <p:bldP build="whole" bldLvl="1" animBg="1" rev="0" advAuto="0" spid="235" grpId="13"/>
      <p:bldP build="whole" bldLvl="1" animBg="1" rev="0" advAuto="0" spid="227" grpId="15"/>
      <p:bldP build="whole" bldLvl="1" animBg="1" rev="0" advAuto="0" spid="238" grpId="23"/>
      <p:bldP build="whole" bldLvl="1" animBg="1" rev="0" advAuto="0" spid="241" grpId="26"/>
      <p:bldP build="whole" bldLvl="1" animBg="1" rev="0" advAuto="0" spid="225" grpId="20"/>
      <p:bldP build="whole" bldLvl="1" animBg="1" rev="0" advAuto="0" spid="218" grpId="4"/>
      <p:bldP build="whole" bldLvl="1" animBg="1" rev="0" advAuto="0" spid="226" grpId="10"/>
      <p:bldP build="whole" bldLvl="1" animBg="1" rev="0" advAuto="0" spid="216" grpId="1"/>
      <p:bldP build="whole" bldLvl="1" animBg="1" rev="0" advAuto="0" spid="223" grpId="14"/>
      <p:bldP build="whole" bldLvl="1" animBg="1" rev="0" advAuto="0" spid="220" grpId="6"/>
      <p:bldP build="whole" bldLvl="1" animBg="1" rev="0" advAuto="0" spid="222" grpId="12"/>
      <p:bldP build="whole" bldLvl="1" animBg="1" rev="0" advAuto="0" spid="217" grpId="2"/>
      <p:bldP build="whole" bldLvl="1" animBg="1" rev="0" advAuto="0" spid="240" grpId="25"/>
      <p:bldP build="whole" bldLvl="1" animBg="1" rev="0" advAuto="0" spid="233" grpId="21"/>
      <p:bldP build="whole" bldLvl="1" animBg="1" rev="0" advAuto="0" spid="219" grpId="5"/>
      <p:bldP build="whole" bldLvl="1" animBg="1" rev="0" advAuto="0" spid="224" grpId="19"/>
      <p:bldP build="whole" bldLvl="1" animBg="1" rev="0" advAuto="0" spid="228" grpId="16"/>
      <p:bldP build="whole" bldLvl="1" animBg="1" rev="0" advAuto="0" spid="236" grpId="3"/>
      <p:bldP build="whole" bldLvl="1" animBg="1" rev="0" advAuto="0" spid="230" grpId="8"/>
    </p:bld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5" name="By the time we are done…"/>
          <p:cNvSpPr txBox="1"/>
          <p:nvPr>
            <p:ph type="title"/>
          </p:nvPr>
        </p:nvSpPr>
        <p:spPr>
          <a:prstGeom prst="rect">
            <a:avLst/>
          </a:prstGeom>
        </p:spPr>
        <p:txBody>
          <a:bodyPr/>
          <a:lstStyle/>
          <a:p>
            <a:pPr/>
            <a:r>
              <a:t>By the time we are done…</a:t>
            </a:r>
          </a:p>
        </p:txBody>
      </p:sp>
      <p:sp>
        <p:nvSpPr>
          <p:cNvPr id="246" name="vRAM"/>
          <p:cNvSpPr/>
          <p:nvPr/>
        </p:nvSpPr>
        <p:spPr>
          <a:xfrm>
            <a:off x="371350" y="3594930"/>
            <a:ext cx="11567013"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vRAM</a:t>
            </a:r>
          </a:p>
        </p:txBody>
      </p:sp>
      <p:sp>
        <p:nvSpPr>
          <p:cNvPr id="247" name="Model"/>
          <p:cNvSpPr/>
          <p:nvPr/>
        </p:nvSpPr>
        <p:spPr>
          <a:xfrm>
            <a:off x="440416" y="3664984"/>
            <a:ext cx="6125445" cy="1580510"/>
          </a:xfrm>
          <a:prstGeom prst="roundRect">
            <a:avLst>
              <a:gd name="adj" fmla="val 29167"/>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sz="5000"/>
            </a:lvl1pPr>
          </a:lstStyle>
          <a:p>
            <a:pPr/>
            <a:r>
              <a:t>Model</a:t>
            </a:r>
          </a:p>
        </p:txBody>
      </p:sp>
      <p:sp>
        <p:nvSpPr>
          <p:cNvPr id="248" name="Context…"/>
          <p:cNvSpPr/>
          <p:nvPr/>
        </p:nvSpPr>
        <p:spPr>
          <a:xfrm>
            <a:off x="6565989" y="3664984"/>
            <a:ext cx="2112084" cy="1580510"/>
          </a:xfrm>
          <a:prstGeom prst="roundRect">
            <a:avLst>
              <a:gd name="adj" fmla="val 21073"/>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p>
            <a:pPr defTabSz="550425">
              <a:defRPr sz="3350"/>
            </a:pPr>
            <a:r>
              <a:t>Context</a:t>
            </a:r>
          </a:p>
          <a:p>
            <a:pPr defTabSz="550425">
              <a:defRPr sz="3350"/>
            </a:pPr>
            <a:r>
              <a:t>Window</a:t>
            </a:r>
          </a:p>
        </p:txBody>
      </p:sp>
      <p:sp>
        <p:nvSpPr>
          <p:cNvPr id="249" name="KV Cache"/>
          <p:cNvSpPr/>
          <p:nvPr/>
        </p:nvSpPr>
        <p:spPr>
          <a:xfrm>
            <a:off x="8666894" y="3631258"/>
            <a:ext cx="3193906" cy="1647962"/>
          </a:xfrm>
          <a:prstGeom prst="roundRect">
            <a:avLst>
              <a:gd name="adj" fmla="val 17662"/>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sz="5000"/>
            </a:lvl1pPr>
          </a:lstStyle>
          <a:p>
            <a:pPr/>
            <a:r>
              <a:t>KV Cache</a:t>
            </a:r>
          </a:p>
        </p:txBody>
      </p:sp>
      <p:pic>
        <p:nvPicPr>
          <p:cNvPr id="250"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830129" y="3780847"/>
            <a:ext cx="1598724" cy="1348783"/>
          </a:xfrm>
          <a:prstGeom prst="rect">
            <a:avLst/>
          </a:prstGeom>
          <a:ln w="12700">
            <a:miter lim="400000"/>
          </a:ln>
        </p:spPr>
      </p:pic>
      <p:sp>
        <p:nvSpPr>
          <p:cNvPr id="251" name="inference library/engine…"/>
          <p:cNvSpPr/>
          <p:nvPr/>
        </p:nvSpPr>
        <p:spPr>
          <a:xfrm>
            <a:off x="316676" y="7286591"/>
            <a:ext cx="23750648" cy="1580510"/>
          </a:xfrm>
          <a:prstGeom prst="roundRect">
            <a:avLst>
              <a:gd name="adj" fmla="val 12053"/>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ormAutofit fontScale="100000" lnSpcReduction="0"/>
          </a:bodyPr>
          <a:lstStyle/>
          <a:p>
            <a:pPr defTabSz="805100">
              <a:defRPr sz="4900"/>
            </a:pPr>
            <a:r>
              <a:t>inference library/engine</a:t>
            </a:r>
          </a:p>
          <a:p>
            <a:pPr defTabSz="805100">
              <a:defRPr sz="4900"/>
            </a:pPr>
            <a:r>
              <a:t>&lt;FQDN/IP&gt;:&lt;port&gt;</a:t>
            </a:r>
          </a:p>
        </p:txBody>
      </p:sp>
      <p:sp>
        <p:nvSpPr>
          <p:cNvPr id="252" name="GPU"/>
          <p:cNvSpPr/>
          <p:nvPr/>
        </p:nvSpPr>
        <p:spPr>
          <a:xfrm>
            <a:off x="2650071" y="6117902"/>
            <a:ext cx="7009571" cy="1008483"/>
          </a:xfrm>
          <a:prstGeom prst="roundRect">
            <a:avLst>
              <a:gd name="adj" fmla="val 45712"/>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b="1" sz="5000">
                <a:solidFill>
                  <a:srgbClr val="000000"/>
                </a:solidFill>
              </a:defRPr>
            </a:lvl1pPr>
          </a:lstStyle>
          <a:p>
            <a:pPr/>
            <a:r>
              <a:t>GPU</a:t>
            </a:r>
          </a:p>
        </p:txBody>
      </p:sp>
      <p:sp>
        <p:nvSpPr>
          <p:cNvPr id="253" name="RAM"/>
          <p:cNvSpPr/>
          <p:nvPr/>
        </p:nvSpPr>
        <p:spPr>
          <a:xfrm>
            <a:off x="12504856" y="3594929"/>
            <a:ext cx="11567013"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RAM</a:t>
            </a:r>
          </a:p>
        </p:txBody>
      </p:sp>
      <p:sp>
        <p:nvSpPr>
          <p:cNvPr id="254" name="CPU"/>
          <p:cNvSpPr/>
          <p:nvPr/>
        </p:nvSpPr>
        <p:spPr>
          <a:xfrm>
            <a:off x="14783578" y="6117902"/>
            <a:ext cx="7009571" cy="1008483"/>
          </a:xfrm>
          <a:prstGeom prst="roundRect">
            <a:avLst>
              <a:gd name="adj" fmla="val 45712"/>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b="1" sz="5000">
                <a:solidFill>
                  <a:srgbClr val="000000"/>
                </a:solidFill>
              </a:defRPr>
            </a:lvl1pPr>
          </a:lstStyle>
          <a:p>
            <a:pPr/>
            <a:r>
              <a:t>CPU</a:t>
            </a:r>
          </a:p>
        </p:txBody>
      </p:sp>
      <p:sp>
        <p:nvSpPr>
          <p:cNvPr id="255" name="harness"/>
          <p:cNvSpPr/>
          <p:nvPr/>
        </p:nvSpPr>
        <p:spPr>
          <a:xfrm>
            <a:off x="316676" y="11024063"/>
            <a:ext cx="23750648" cy="1580510"/>
          </a:xfrm>
          <a:prstGeom prst="roundRect">
            <a:avLst>
              <a:gd name="adj" fmla="val 12053"/>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ormAutofit fontScale="100000" lnSpcReduction="0"/>
          </a:bodyPr>
          <a:lstStyle>
            <a:lvl1pPr>
              <a:defRPr sz="5000"/>
            </a:lvl1pPr>
          </a:lstStyle>
          <a:p>
            <a:pPr/>
            <a:r>
              <a:t>harness</a:t>
            </a:r>
          </a:p>
        </p:txBody>
      </p:sp>
      <p:sp>
        <p:nvSpPr>
          <p:cNvPr id="256" name="Double Arrow"/>
          <p:cNvSpPr/>
          <p:nvPr/>
        </p:nvSpPr>
        <p:spPr>
          <a:xfrm rot="16200000">
            <a:off x="11105649" y="9310582"/>
            <a:ext cx="2172702" cy="1270001"/>
          </a:xfrm>
          <a:prstGeom prst="leftRightArrow">
            <a:avLst>
              <a:gd name="adj1" fmla="val 32000"/>
              <a:gd name="adj2" fmla="val 44000"/>
            </a:avLst>
          </a:prstGeom>
          <a:solidFill>
            <a:schemeClr val="accent4">
              <a:hueOff val="-1081314"/>
              <a:satOff val="4338"/>
              <a:lumOff val="-8931"/>
            </a:schemeClr>
          </a:solidFill>
          <a:ln w="12700">
            <a:miter lim="400000"/>
          </a:ln>
        </p:spPr>
        <p:txBody>
          <a:bodyPr lIns="71437" tIns="71437" rIns="71437" bIns="71437" anchor="ctr"/>
          <a:lstStyle/>
          <a:p>
            <a:pPr>
              <a:defRPr sz="5000"/>
            </a:pPr>
          </a:p>
        </p:txBody>
      </p:sp>
      <p:sp>
        <p:nvSpPr>
          <p:cNvPr id="257" name="SSD"/>
          <p:cNvSpPr/>
          <p:nvPr/>
        </p:nvSpPr>
        <p:spPr>
          <a:xfrm>
            <a:off x="17564419" y="9027307"/>
            <a:ext cx="1447887" cy="1911409"/>
          </a:xfrm>
          <a:custGeom>
            <a:avLst/>
            <a:gdLst/>
            <a:ahLst/>
            <a:cxnLst>
              <a:cxn ang="0">
                <a:pos x="wd2" y="hd2"/>
              </a:cxn>
              <a:cxn ang="5400000">
                <a:pos x="wd2" y="hd2"/>
              </a:cxn>
              <a:cxn ang="10800000">
                <a:pos x="wd2" y="hd2"/>
              </a:cxn>
              <a:cxn ang="16200000">
                <a:pos x="wd2" y="hd2"/>
              </a:cxn>
            </a:cxnLst>
            <a:rect l="0" t="0" r="r" b="b"/>
            <a:pathLst>
              <a:path w="19679" h="21600" fill="norm" stroke="1" extrusionOk="0">
                <a:moveTo>
                  <a:pt x="9839" y="0"/>
                </a:moveTo>
                <a:cubicBezTo>
                  <a:pt x="7321" y="0"/>
                  <a:pt x="4803" y="241"/>
                  <a:pt x="2882" y="724"/>
                </a:cubicBezTo>
                <a:cubicBezTo>
                  <a:pt x="-961" y="1689"/>
                  <a:pt x="-961" y="3255"/>
                  <a:pt x="2882" y="4221"/>
                </a:cubicBezTo>
                <a:cubicBezTo>
                  <a:pt x="6724" y="5186"/>
                  <a:pt x="12954" y="5186"/>
                  <a:pt x="16796" y="4221"/>
                </a:cubicBezTo>
                <a:cubicBezTo>
                  <a:pt x="20639" y="3255"/>
                  <a:pt x="20639" y="1689"/>
                  <a:pt x="16796" y="724"/>
                </a:cubicBezTo>
                <a:cubicBezTo>
                  <a:pt x="14875" y="241"/>
                  <a:pt x="12357" y="0"/>
                  <a:pt x="9839" y="0"/>
                </a:cubicBezTo>
                <a:close/>
                <a:moveTo>
                  <a:pt x="0" y="3593"/>
                </a:moveTo>
                <a:lnTo>
                  <a:pt x="0" y="18993"/>
                </a:lnTo>
                <a:cubicBezTo>
                  <a:pt x="0" y="20356"/>
                  <a:pt x="4405" y="21600"/>
                  <a:pt x="9839" y="21600"/>
                </a:cubicBezTo>
                <a:cubicBezTo>
                  <a:pt x="15273" y="21600"/>
                  <a:pt x="19678" y="20356"/>
                  <a:pt x="19678" y="18993"/>
                </a:cubicBezTo>
                <a:lnTo>
                  <a:pt x="19678" y="3593"/>
                </a:lnTo>
                <a:cubicBezTo>
                  <a:pt x="18279" y="4621"/>
                  <a:pt x="14401" y="5357"/>
                  <a:pt x="9839" y="5357"/>
                </a:cubicBezTo>
                <a:cubicBezTo>
                  <a:pt x="5277" y="5357"/>
                  <a:pt x="1399" y="4621"/>
                  <a:pt x="0" y="3593"/>
                </a:cubicBezTo>
                <a:close/>
              </a:path>
            </a:pathLst>
          </a:custGeom>
          <a:solidFill>
            <a:srgbClr val="000000"/>
          </a:solidFill>
          <a:ln w="12700">
            <a:miter lim="400000"/>
          </a:ln>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SSD</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264" name="Group"/>
          <p:cNvGrpSpPr/>
          <p:nvPr/>
        </p:nvGrpSpPr>
        <p:grpSpPr>
          <a:xfrm>
            <a:off x="12030575" y="6022109"/>
            <a:ext cx="3629316" cy="2609430"/>
            <a:chOff x="0" y="0"/>
            <a:chExt cx="3629314" cy="2609428"/>
          </a:xfrm>
        </p:grpSpPr>
        <p:sp>
          <p:nvSpPr>
            <p:cNvPr id="261" name="Rounded Rectangle"/>
            <p:cNvSpPr/>
            <p:nvPr/>
          </p:nvSpPr>
          <p:spPr>
            <a:xfrm>
              <a:off x="0" y="0"/>
              <a:ext cx="3629315" cy="2609429"/>
            </a:xfrm>
            <a:prstGeom prst="roundRect">
              <a:avLst>
                <a:gd name="adj" fmla="val 15000"/>
              </a:avLst>
            </a:prstGeom>
            <a:solidFill>
              <a:schemeClr val="accent3">
                <a:hueOff val="914337"/>
                <a:satOff val="31515"/>
                <a:lumOff val="-30790"/>
              </a:schemeClr>
            </a:solidFill>
            <a:ln w="12700" cap="flat">
              <a:noFill/>
              <a:miter lim="400000"/>
            </a:ln>
            <a:effectLst/>
          </p:spPr>
          <p:txBody>
            <a:bodyPr wrap="square" lIns="71437" tIns="71437" rIns="71437" bIns="71437" numCol="1" anchor="ctr">
              <a:noAutofit/>
            </a:bodyPr>
            <a:lstStyle/>
            <a:p>
              <a:pPr>
                <a:defRPr sz="5000"/>
              </a:pPr>
            </a:p>
          </p:txBody>
        </p:sp>
        <p:pic>
          <p:nvPicPr>
            <p:cNvPr id="262" name="Frankenstein's_monster_(Boris_Karloff).jpg" descr="Frankenstein's_monster_(Boris_Karloff).jpg"/>
            <p:cNvPicPr>
              <a:picLocks noChangeAspect="1"/>
            </p:cNvPicPr>
            <p:nvPr/>
          </p:nvPicPr>
          <p:blipFill>
            <a:blip r:embed="rId3">
              <a:extLst/>
            </a:blip>
            <a:stretch>
              <a:fillRect/>
            </a:stretch>
          </p:blipFill>
          <p:spPr>
            <a:xfrm>
              <a:off x="143885" y="358594"/>
              <a:ext cx="1670248" cy="2096903"/>
            </a:xfrm>
            <a:prstGeom prst="rect">
              <a:avLst/>
            </a:prstGeom>
            <a:ln w="12700" cap="flat">
              <a:noFill/>
              <a:miter lim="400000"/>
            </a:ln>
            <a:effectLst/>
          </p:spPr>
        </p:pic>
        <p:pic>
          <p:nvPicPr>
            <p:cNvPr id="263"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1902159" y="732654"/>
              <a:ext cx="1598724" cy="1348783"/>
            </a:xfrm>
            <a:prstGeom prst="rect">
              <a:avLst/>
            </a:prstGeom>
            <a:ln w="12700" cap="flat">
              <a:noFill/>
              <a:miter lim="400000"/>
            </a:ln>
            <a:effectLst/>
          </p:spPr>
        </p:pic>
      </p:grpSp>
      <p:sp>
        <p:nvSpPr>
          <p:cNvPr id="265" name="And you will hopefully see LLMs…"/>
          <p:cNvSpPr txBox="1"/>
          <p:nvPr>
            <p:ph type="title"/>
          </p:nvPr>
        </p:nvSpPr>
        <p:spPr>
          <a:prstGeom prst="rect">
            <a:avLst/>
          </a:prstGeom>
        </p:spPr>
        <p:txBody>
          <a:bodyPr/>
          <a:lstStyle/>
          <a:p>
            <a:pPr/>
            <a:r>
              <a:t>And you will hopefully see LLMs…</a:t>
            </a:r>
          </a:p>
        </p:txBody>
      </p:sp>
      <p:pic>
        <p:nvPicPr>
          <p:cNvPr id="266" name="FrankensteinLobbyCardKarloffandClive.png" descr="FrankensteinLobbyCardKarloffandClive.png"/>
          <p:cNvPicPr>
            <a:picLocks noChangeAspect="1"/>
          </p:cNvPicPr>
          <p:nvPr/>
        </p:nvPicPr>
        <p:blipFill>
          <a:blip r:embed="rId5">
            <a:extLst/>
          </a:blip>
          <a:srcRect l="17028" t="22682" r="15689" b="0"/>
          <a:stretch>
            <a:fillRect/>
          </a:stretch>
        </p:blipFill>
        <p:spPr>
          <a:xfrm>
            <a:off x="8251284" y="8054316"/>
            <a:ext cx="8349053" cy="5376701"/>
          </a:xfrm>
          <a:prstGeom prst="rect">
            <a:avLst/>
          </a:prstGeom>
          <a:ln w="12700">
            <a:miter lim="400000"/>
          </a:ln>
        </p:spPr>
      </p:pic>
      <p:sp>
        <p:nvSpPr>
          <p:cNvPr id="267" name="Double Arrow"/>
          <p:cNvSpPr/>
          <p:nvPr/>
        </p:nvSpPr>
        <p:spPr>
          <a:xfrm rot="19948358">
            <a:off x="12845761" y="5958269"/>
            <a:ext cx="5824588" cy="1270001"/>
          </a:xfrm>
          <a:prstGeom prst="leftRightArrow">
            <a:avLst>
              <a:gd name="adj1" fmla="val 32000"/>
              <a:gd name="adj2" fmla="val 44000"/>
            </a:avLst>
          </a:prstGeom>
          <a:solidFill>
            <a:schemeClr val="accent4">
              <a:hueOff val="-461056"/>
              <a:satOff val="4338"/>
              <a:lumOff val="-10225"/>
            </a:schemeClr>
          </a:solidFill>
          <a:ln w="12700">
            <a:miter lim="400000"/>
          </a:ln>
        </p:spPr>
        <p:txBody>
          <a:bodyPr lIns="71437" tIns="71437" rIns="71437" bIns="71437" anchor="ctr"/>
          <a:lstStyle/>
          <a:p>
            <a:pPr>
              <a:defRPr sz="5000"/>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path" nodeType="clickEffect" presetSubtype="0" presetID="-1" grpId="1" accel="50000" decel="50000" fill="hold">
                                  <p:stCondLst>
                                    <p:cond delay="0"/>
                                  </p:stCondLst>
                                  <p:childTnLst>
                                    <p:animMotion path="M 0.000000 0.000000 L 0.258561 -0.252036" origin="layout" pathEditMode="relative">
                                      <p:cBhvr>
                                        <p:cTn id="6" dur="500" fill="hold"/>
                                        <p:tgtEl>
                                          <p:spTgt spid="264"/>
                                        </p:tgtEl>
                                        <p:attrNameLst>
                                          <p:attrName>ppt_x</p:attrName>
                                          <p:attrName>ppt_y</p:attrName>
                                        </p:attrNameLst>
                                      </p:cBhvr>
                                    </p:animMotion>
                                  </p:childTnLst>
                                </p:cTn>
                              </p:par>
                            </p:childTnLst>
                          </p:cTn>
                        </p:par>
                        <p:par>
                          <p:cTn id="7" fill="hold">
                            <p:stCondLst>
                              <p:cond delay="500"/>
                            </p:stCondLst>
                            <p:childTnLst>
                              <p:par>
                                <p:cTn id="8" presetClass="entr" nodeType="afterEffect" presetID="10" grpId="2" fill="hold">
                                  <p:stCondLst>
                                    <p:cond delay="0"/>
                                  </p:stCondLst>
                                  <p:iterate type="el" backwards="0">
                                    <p:tmAbs val="0"/>
                                  </p:iterate>
                                  <p:childTnLst>
                                    <p:set>
                                      <p:cBhvr>
                                        <p:cTn id="9" fill="hold"/>
                                        <p:tgtEl>
                                          <p:spTgt spid="267"/>
                                        </p:tgtEl>
                                        <p:attrNameLst>
                                          <p:attrName>style.visibility</p:attrName>
                                        </p:attrNameLst>
                                      </p:cBhvr>
                                      <p:to>
                                        <p:strVal val="visible"/>
                                      </p:to>
                                    </p:set>
                                    <p:animEffect filter="fade" transition="in">
                                      <p:cBhvr>
                                        <p:cTn id="10" dur="500"/>
                                        <p:tgtEl>
                                          <p:spTgt spid="2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67" grpId="2"/>
    </p:bldLst>
  </p:timing>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271" name="Story time…"/>
          <p:cNvSpPr txBox="1"/>
          <p:nvPr>
            <p:ph type="title"/>
          </p:nvPr>
        </p:nvSpPr>
        <p:spPr>
          <a:prstGeom prst="rect">
            <a:avLst/>
          </a:prstGeom>
        </p:spPr>
        <p:txBody>
          <a:bodyPr/>
          <a:lstStyle/>
          <a:p>
            <a:pPr/>
            <a:r>
              <a:t>Story time…</a:t>
            </a:r>
          </a:p>
        </p:txBody>
      </p:sp>
      <p:sp>
        <p:nvSpPr>
          <p:cNvPr id="272" name="TL;DR"/>
          <p:cNvSpPr txBox="1"/>
          <p:nvPr/>
        </p:nvSpPr>
        <p:spPr>
          <a:xfrm>
            <a:off x="4693046" y="341312"/>
            <a:ext cx="15251908" cy="2946798"/>
          </a:xfrm>
          <a:prstGeom prst="rect">
            <a:avLst/>
          </a:prstGeom>
          <a:ln w="12700">
            <a:miter lim="400000"/>
          </a:ln>
          <a:extLst>
            <a:ext uri="{C572A759-6A51-4108-AA02-DFA0A04FC94B}">
              <ma14:wrappingTextBoxFlag xmlns:ma14="http://schemas.microsoft.com/office/mac/drawingml/2011/main" val="1"/>
            </a:ext>
          </a:extLst>
        </p:spPr>
        <p:txBody>
          <a:bodyPr lIns="71437" tIns="71437" rIns="71437" bIns="71437" anchor="ctr"/>
          <a:lstStyle>
            <a:lvl1pPr>
              <a:defRPr sz="9800"/>
            </a:lvl1pPr>
          </a:lstStyle>
          <a:p>
            <a:pPr/>
            <a:r>
              <a:t>TL;DR</a:t>
            </a:r>
          </a:p>
        </p:txBody>
      </p:sp>
      <p:sp>
        <p:nvSpPr>
          <p:cNvPr id="273" name="This all started with putting in an RFP back in the Spring because I wanted to share how to configure Visual Studio Code (VSCode) + the Continue.dev extension to use a local LLM (Qwen3 Coder) and avoid paying for an AI subscription!…"/>
          <p:cNvSpPr txBox="1"/>
          <p:nvPr>
            <p:ph type="body" sz="half" idx="1"/>
          </p:nvPr>
        </p:nvSpPr>
        <p:spPr>
          <a:xfrm>
            <a:off x="754992" y="3569295"/>
            <a:ext cx="11148632" cy="8590360"/>
          </a:xfrm>
          <a:prstGeom prst="rect">
            <a:avLst/>
          </a:prstGeom>
        </p:spPr>
        <p:txBody>
          <a:bodyPr>
            <a:normAutofit fontScale="100000" lnSpcReduction="0"/>
          </a:bodyPr>
          <a:lstStyle/>
          <a:p>
            <a:pPr marL="984096" indent="-682344" defTabSz="722947">
              <a:spcBef>
                <a:spcPts val="3900"/>
              </a:spcBef>
              <a:defRPr sz="5104"/>
            </a:pPr>
            <a:r>
              <a:t>This all started with putting in an RFP back in the Spring because I wanted to share how to configure </a:t>
            </a:r>
            <a:r>
              <a:rPr b="1" u="sng">
                <a:hlinkClick r:id="rId3" invalidUrl="" action="" tgtFrame="" tooltip="" history="1" highlightClick="0" endSnd="0"/>
              </a:rPr>
              <a:t>Visual Studio Code</a:t>
            </a:r>
            <a:r>
              <a:t> (</a:t>
            </a:r>
            <a:r>
              <a:rPr b="1"/>
              <a:t>VSCode</a:t>
            </a:r>
            <a:r>
              <a:t>) + the </a:t>
            </a:r>
            <a:r>
              <a:rPr b="1" u="sng">
                <a:hlinkClick r:id="rId4" invalidUrl="" action="" tgtFrame="" tooltip="" history="1" highlightClick="0" endSnd="0"/>
              </a:rPr>
              <a:t>Continue.dev</a:t>
            </a:r>
            <a:r>
              <a:t> extension to use a local LLM (</a:t>
            </a:r>
            <a:r>
              <a:rPr b="1"/>
              <a:t>Qwen3 Coder</a:t>
            </a:r>
            <a:r>
              <a:t>) and avoid paying for an AI subscription!</a:t>
            </a:r>
          </a:p>
          <a:p>
            <a:pPr marL="984096" indent="-682344" defTabSz="722947">
              <a:spcBef>
                <a:spcPts val="3900"/>
              </a:spcBef>
              <a:defRPr sz="5104"/>
            </a:pPr>
            <a:r>
              <a:t>The irony:  I don’t even use any of these anymore!</a:t>
            </a:r>
          </a:p>
        </p:txBody>
      </p:sp>
      <p:pic>
        <p:nvPicPr>
          <p:cNvPr id="274" name="edit-quick-start.gif" descr="edit-quick-start.gif"/>
          <p:cNvPicPr>
            <a:picLocks noChangeAspect="0"/>
          </p:cNvPicPr>
          <p:nvPr/>
        </p:nvPicPr>
        <p:blipFill>
          <a:blip r:embed="rId5">
            <a:extLst/>
          </a:blip>
          <a:stretch>
            <a:fillRect/>
          </a:stretch>
        </p:blipFill>
        <p:spPr>
          <a:xfrm>
            <a:off x="12662983" y="3875262"/>
            <a:ext cx="10842239" cy="7965726"/>
          </a:xfrm>
          <a:prstGeom prst="rect">
            <a:avLst/>
          </a:prstGeom>
          <a:effectLst>
            <a:outerShdw sx="100000" sy="100000" kx="0" ky="0" algn="b" rotWithShape="0" blurRad="355600" dist="355600" dir="5400000">
              <a:srgbClr val="000000">
                <a:alpha val="75000"/>
              </a:srgbClr>
            </a:outerShdw>
          </a:effectLst>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xit" nodeType="afterEffect" presetSubtype="0" presetID="1" grpId="1" fill="hold">
                                  <p:stCondLst>
                                    <p:cond delay="1000"/>
                                  </p:stCondLst>
                                  <p:iterate type="el" backwards="0">
                                    <p:tmAbs val="0"/>
                                  </p:iterate>
                                  <p:childTnLst>
                                    <p:set>
                                      <p:cBhvr>
                                        <p:cTn id="6" fill="hold">
                                          <p:stCondLst>
                                            <p:cond delay="0"/>
                                          </p:stCondLst>
                                        </p:cTn>
                                        <p:tgtEl>
                                          <p:spTgt spid="271"/>
                                        </p:tgtEl>
                                        <p:attrNameLst>
                                          <p:attrName>style.visibility</p:attrName>
                                        </p:attrNameLst>
                                      </p:cBhvr>
                                      <p:to>
                                        <p:strVal val="hidden"/>
                                      </p:to>
                                    </p:set>
                                  </p:childTnLst>
                                </p:cTn>
                              </p:par>
                            </p:childTnLst>
                          </p:cTn>
                        </p:par>
                        <p:par>
                          <p:cTn id="7" fill="hold">
                            <p:stCondLst>
                              <p:cond delay="1000"/>
                            </p:stCondLst>
                            <p:childTnLst>
                              <p:par>
                                <p:cTn id="8" presetClass="entr" nodeType="afterEffect" presetSubtype="10" presetID="19" grpId="2" fill="hold">
                                  <p:stCondLst>
                                    <p:cond delay="0"/>
                                  </p:stCondLst>
                                  <p:iterate type="el" backwards="0">
                                    <p:tmAbs val="0"/>
                                  </p:iterate>
                                  <p:childTnLst>
                                    <p:set>
                                      <p:cBhvr>
                                        <p:cTn id="9" fill="hold"/>
                                        <p:tgtEl>
                                          <p:spTgt spid="272"/>
                                        </p:tgtEl>
                                        <p:attrNameLst>
                                          <p:attrName>style.visibility</p:attrName>
                                        </p:attrNameLst>
                                      </p:cBhvr>
                                      <p:to>
                                        <p:strVal val="visible"/>
                                      </p:to>
                                    </p:set>
                                    <p:anim calcmode="lin" valueType="num">
                                      <p:cBhvr>
                                        <p:cTn id="10" dur="1500" fill="hold"/>
                                        <p:tgtEl>
                                          <p:spTgt spid="272"/>
                                        </p:tgtEl>
                                        <p:attrNameLst>
                                          <p:attrName>ppt_w</p:attrName>
                                        </p:attrNameLst>
                                      </p:cBhvr>
                                      <p:tavLst>
                                        <p:tav tm="0" fmla="#ppt_w*sin(2.5*pi*$)">
                                          <p:val>
                                            <p:fltVal val="0"/>
                                          </p:val>
                                        </p:tav>
                                        <p:tav tm="100000">
                                          <p:val>
                                            <p:fltVal val="1"/>
                                          </p:val>
                                        </p:tav>
                                      </p:tavLst>
                                    </p:anim>
                                    <p:anim calcmode="lin" valueType="num">
                                      <p:cBhvr>
                                        <p:cTn id="11" dur="1500" fill="hold"/>
                                        <p:tgtEl>
                                          <p:spTgt spid="272"/>
                                        </p:tgtEl>
                                        <p:attrNameLst>
                                          <p:attrName>ppt_h</p:attrName>
                                        </p:attrNameLst>
                                      </p:cBhvr>
                                      <p:tavLst>
                                        <p:tav tm="0">
                                          <p:val>
                                            <p:strVal val="#ppt_h"/>
                                          </p:val>
                                        </p:tav>
                                        <p:tav tm="100000">
                                          <p:val>
                                            <p:strVal val="#ppt_h"/>
                                          </p:val>
                                        </p:tav>
                                      </p:tavLst>
                                    </p:anim>
                                  </p:childTnLst>
                                </p:cTn>
                              </p:par>
                            </p:childTnLst>
                          </p:cTn>
                        </p:par>
                        <p:par>
                          <p:cTn id="12" fill="hold">
                            <p:stCondLst>
                              <p:cond delay="2500"/>
                            </p:stCondLst>
                            <p:childTnLst>
                              <p:par>
                                <p:cTn id="13" presetClass="entr" nodeType="afterEffect" presetSubtype="0" presetID="1" grpId="3" fill="hold">
                                  <p:stCondLst>
                                    <p:cond delay="0"/>
                                  </p:stCondLst>
                                  <p:iterate type="el" backwards="0">
                                    <p:tmAbs val="0"/>
                                  </p:iterate>
                                  <p:childTnLst>
                                    <p:set>
                                      <p:cBhvr>
                                        <p:cTn id="14" fill="hold"/>
                                        <p:tgtEl>
                                          <p:spTgt spid="273">
                                            <p:bg/>
                                          </p:spTgt>
                                        </p:tgtEl>
                                        <p:attrNameLst>
                                          <p:attrName>style.visibility</p:attrName>
                                        </p:attrNameLst>
                                      </p:cBhvr>
                                      <p:to>
                                        <p:strVal val="visible"/>
                                      </p:to>
                                    </p:set>
                                  </p:childTnLst>
                                </p:cTn>
                              </p:par>
                              <p:par>
                                <p:cTn id="15" presetClass="entr" nodeType="withEffect" presetSubtype="0" presetID="1" grpId="3" fill="hold">
                                  <p:stCondLst>
                                    <p:cond delay="0"/>
                                  </p:stCondLst>
                                  <p:iterate type="el" backwards="0">
                                    <p:tmAbs val="0"/>
                                  </p:iterate>
                                  <p:childTnLst>
                                    <p:set>
                                      <p:cBhvr>
                                        <p:cTn id="16" fill="hold"/>
                                        <p:tgtEl>
                                          <p:spTgt spid="273">
                                            <p:txEl>
                                              <p:pRg st="0" end="0"/>
                                            </p:txEl>
                                          </p:spTgt>
                                        </p:tgtEl>
                                        <p:attrNameLst>
                                          <p:attrName>style.visibility</p:attrName>
                                        </p:attrNameLst>
                                      </p:cBhvr>
                                      <p:to>
                                        <p:strVal val="visible"/>
                                      </p:to>
                                    </p:set>
                                  </p:childTnLst>
                                </p:cTn>
                              </p:par>
                            </p:childTnLst>
                          </p:cTn>
                        </p:par>
                        <p:par>
                          <p:cTn id="17" fill="hold">
                            <p:stCondLst>
                              <p:cond delay="2500"/>
                            </p:stCondLst>
                            <p:childTnLst>
                              <p:par>
                                <p:cTn id="18" presetClass="entr" nodeType="afterEffect" presetSubtype="0" presetID="1" grpId="4" fill="hold">
                                  <p:stCondLst>
                                    <p:cond delay="0"/>
                                  </p:stCondLst>
                                  <p:iterate type="el" backwards="0">
                                    <p:tmAbs val="0"/>
                                  </p:iterate>
                                  <p:childTnLst>
                                    <p:set>
                                      <p:cBhvr>
                                        <p:cTn id="19" fill="hold"/>
                                        <p:tgtEl>
                                          <p:spTgt spid="274"/>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Class="entr" nodeType="clickEffect" presetSubtype="0" presetID="1" grpId="3" fill="hold">
                                  <p:stCondLst>
                                    <p:cond delay="0"/>
                                  </p:stCondLst>
                                  <p:iterate type="el" backwards="0">
                                    <p:tmAbs val="0"/>
                                  </p:iterate>
                                  <p:childTnLst>
                                    <p:set>
                                      <p:cBhvr>
                                        <p:cTn id="23" fill="hold"/>
                                        <p:tgtEl>
                                          <p:spTgt spid="273">
                                            <p:txEl>
                                              <p:pRg st="1" end="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273" grpId="3"/>
      <p:bldP build="whole" bldLvl="1" animBg="1" rev="0" advAuto="0" spid="271" grpId="1"/>
      <p:bldP build="whole" bldLvl="1" animBg="1" rev="0" advAuto="0" spid="272" grpId="2"/>
      <p:bldP build="whole" bldLvl="1" animBg="1" rev="0" advAuto="0" spid="274" grpId="4"/>
    </p:bldLst>
  </p:timing>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8" name="From Cloud Subscription to Desktop"/>
          <p:cNvSpPr txBox="1"/>
          <p:nvPr>
            <p:ph type="title"/>
          </p:nvPr>
        </p:nvSpPr>
        <p:spPr>
          <a:prstGeom prst="rect">
            <a:avLst/>
          </a:prstGeom>
        </p:spPr>
        <p:txBody>
          <a:bodyPr/>
          <a:lstStyle/>
          <a:p>
            <a:pPr/>
            <a:r>
              <a:t>From Cloud Subscription to Desktop</a:t>
            </a:r>
          </a:p>
        </p:txBody>
      </p:sp>
      <p:grpSp>
        <p:nvGrpSpPr>
          <p:cNvPr id="282" name="Group"/>
          <p:cNvGrpSpPr/>
          <p:nvPr/>
        </p:nvGrpSpPr>
        <p:grpSpPr>
          <a:xfrm>
            <a:off x="373424" y="5532425"/>
            <a:ext cx="7498293" cy="936928"/>
            <a:chOff x="0" y="0"/>
            <a:chExt cx="7498291" cy="936927"/>
          </a:xfrm>
        </p:grpSpPr>
        <p:sp>
          <p:nvSpPr>
            <p:cNvPr id="279" name="Rounded Rectangle"/>
            <p:cNvSpPr/>
            <p:nvPr/>
          </p:nvSpPr>
          <p:spPr>
            <a:xfrm>
              <a:off x="0" y="0"/>
              <a:ext cx="7498292" cy="936928"/>
            </a:xfrm>
            <a:prstGeom prst="roundRect">
              <a:avLst>
                <a:gd name="adj" fmla="val 1500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280" name="Anthropic_logo.svg" descr="Anthropic_logo.svg"/>
            <p:cNvPicPr>
              <a:picLocks noChangeAspect="1"/>
            </p:cNvPicPr>
            <p:nvPr/>
          </p:nvPicPr>
          <p:blipFill>
            <a:blip r:embed="rId3">
              <a:extLst/>
            </a:blip>
            <a:stretch>
              <a:fillRect/>
            </a:stretch>
          </p:blipFill>
          <p:spPr>
            <a:xfrm>
              <a:off x="989084" y="107241"/>
              <a:ext cx="6434088" cy="722447"/>
            </a:xfrm>
            <a:prstGeom prst="rect">
              <a:avLst/>
            </a:prstGeom>
            <a:ln w="12700" cap="flat">
              <a:noFill/>
              <a:miter lim="400000"/>
            </a:ln>
            <a:effectLst/>
          </p:spPr>
        </p:pic>
        <p:pic>
          <p:nvPicPr>
            <p:cNvPr id="281" name="Claude_Code_loGO.png" descr="Claude_Code_loGO.png"/>
            <p:cNvPicPr>
              <a:picLocks noChangeAspect="1"/>
            </p:cNvPicPr>
            <p:nvPr/>
          </p:nvPicPr>
          <p:blipFill>
            <a:blip r:embed="rId4">
              <a:extLst/>
            </a:blip>
            <a:stretch>
              <a:fillRect/>
            </a:stretch>
          </p:blipFill>
          <p:spPr>
            <a:xfrm>
              <a:off x="44828" y="0"/>
              <a:ext cx="936928" cy="936928"/>
            </a:xfrm>
            <a:prstGeom prst="rect">
              <a:avLst/>
            </a:prstGeom>
            <a:ln w="12700" cap="flat">
              <a:noFill/>
              <a:miter lim="400000"/>
            </a:ln>
            <a:effectLst/>
          </p:spPr>
        </p:pic>
      </p:grpSp>
      <p:grpSp>
        <p:nvGrpSpPr>
          <p:cNvPr id="285" name="Group"/>
          <p:cNvGrpSpPr/>
          <p:nvPr/>
        </p:nvGrpSpPr>
        <p:grpSpPr>
          <a:xfrm>
            <a:off x="373424" y="7246647"/>
            <a:ext cx="7498293" cy="936928"/>
            <a:chOff x="0" y="0"/>
            <a:chExt cx="7498291" cy="936927"/>
          </a:xfrm>
        </p:grpSpPr>
        <p:sp>
          <p:nvSpPr>
            <p:cNvPr id="283" name="Rounded Rectangle"/>
            <p:cNvSpPr/>
            <p:nvPr/>
          </p:nvSpPr>
          <p:spPr>
            <a:xfrm>
              <a:off x="0" y="0"/>
              <a:ext cx="7498292" cy="936928"/>
            </a:xfrm>
            <a:prstGeom prst="roundRect">
              <a:avLst>
                <a:gd name="adj" fmla="val 1500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284" name="OpenAI_2017-22_logo.svg" descr="OpenAI_2017-22_logo.svg"/>
            <p:cNvPicPr>
              <a:picLocks noChangeAspect="1"/>
            </p:cNvPicPr>
            <p:nvPr/>
          </p:nvPicPr>
          <p:blipFill>
            <a:blip r:embed="rId5">
              <a:extLst/>
            </a:blip>
            <a:stretch>
              <a:fillRect/>
            </a:stretch>
          </p:blipFill>
          <p:spPr>
            <a:xfrm>
              <a:off x="1906253" y="11678"/>
              <a:ext cx="3685785" cy="913571"/>
            </a:xfrm>
            <a:prstGeom prst="rect">
              <a:avLst/>
            </a:prstGeom>
            <a:ln w="12700" cap="flat">
              <a:noFill/>
              <a:miter lim="400000"/>
            </a:ln>
            <a:effectLst/>
          </p:spPr>
        </p:pic>
      </p:grpSp>
      <p:pic>
        <p:nvPicPr>
          <p:cNvPr id="286" name="Cerndatacenter.jpg" descr="Cerndatacenter.jpg"/>
          <p:cNvPicPr>
            <a:picLocks noChangeAspect="1"/>
          </p:cNvPicPr>
          <p:nvPr/>
        </p:nvPicPr>
        <p:blipFill>
          <a:blip r:embed="rId6">
            <a:extLst/>
          </a:blip>
          <a:stretch>
            <a:fillRect/>
          </a:stretch>
        </p:blipFill>
        <p:spPr>
          <a:xfrm>
            <a:off x="10801564" y="4743450"/>
            <a:ext cx="6350001" cy="4229100"/>
          </a:xfrm>
          <a:prstGeom prst="rect">
            <a:avLst/>
          </a:prstGeom>
          <a:ln w="12700">
            <a:miter lim="400000"/>
          </a:ln>
        </p:spPr>
      </p:pic>
      <p:pic>
        <p:nvPicPr>
          <p:cNvPr id="287" name="metalmarious_Laptop.svg" descr="metalmarious_Laptop.svg"/>
          <p:cNvPicPr>
            <a:picLocks noChangeAspect="1"/>
          </p:cNvPicPr>
          <p:nvPr/>
        </p:nvPicPr>
        <p:blipFill>
          <a:blip r:embed="rId7">
            <a:extLst/>
          </a:blip>
          <a:stretch>
            <a:fillRect/>
          </a:stretch>
        </p:blipFill>
        <p:spPr>
          <a:xfrm>
            <a:off x="20536717" y="5334164"/>
            <a:ext cx="3047671" cy="3047672"/>
          </a:xfrm>
          <a:prstGeom prst="rect">
            <a:avLst/>
          </a:prstGeom>
          <a:ln w="12700">
            <a:miter lim="400000"/>
          </a:ln>
        </p:spPr>
      </p:pic>
      <p:sp>
        <p:nvSpPr>
          <p:cNvPr id="288" name="Bold Arrow"/>
          <p:cNvSpPr/>
          <p:nvPr/>
        </p:nvSpPr>
        <p:spPr>
          <a:xfrm flipH="1">
            <a:off x="8233176" y="6299204"/>
            <a:ext cx="2206929" cy="11175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89" name="Bold Arrow"/>
          <p:cNvSpPr/>
          <p:nvPr/>
        </p:nvSpPr>
        <p:spPr>
          <a:xfrm flipH="1">
            <a:off x="17513025" y="6299204"/>
            <a:ext cx="2206929" cy="11175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282"/>
                                        </p:tgtEl>
                                        <p:attrNameLst>
                                          <p:attrName>style.visibility</p:attrName>
                                        </p:attrNameLst>
                                      </p:cBhvr>
                                      <p:to>
                                        <p:strVal val="visible"/>
                                      </p:to>
                                    </p:set>
                                    <p:animEffect filter="fade" transition="in">
                                      <p:cBhvr>
                                        <p:cTn id="7" dur="250"/>
                                        <p:tgtEl>
                                          <p:spTgt spid="282"/>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285"/>
                                        </p:tgtEl>
                                        <p:attrNameLst>
                                          <p:attrName>style.visibility</p:attrName>
                                        </p:attrNameLst>
                                      </p:cBhvr>
                                      <p:to>
                                        <p:strVal val="visible"/>
                                      </p:to>
                                    </p:set>
                                    <p:animEffect filter="fade" transition="in">
                                      <p:cBhvr>
                                        <p:cTn id="11" dur="250"/>
                                        <p:tgtEl>
                                          <p:spTgt spid="285"/>
                                        </p:tgtEl>
                                      </p:cBhvr>
                                    </p:animEffect>
                                  </p:childTnLst>
                                </p:cTn>
                              </p:par>
                            </p:childTnLst>
                          </p:cTn>
                        </p:par>
                      </p:childTnLst>
                    </p:cTn>
                  </p:par>
                  <p:par>
                    <p:cTn id="12" fill="hold">
                      <p:stCondLst>
                        <p:cond delay="indefinite"/>
                      </p:stCondLst>
                      <p:childTnLst>
                        <p:par>
                          <p:cTn id="13" fill="hold">
                            <p:stCondLst>
                              <p:cond delay="0"/>
                            </p:stCondLst>
                            <p:childTnLst>
                              <p:par>
                                <p:cTn id="14" presetClass="entr" nodeType="clickEffect" presetID="10" grpId="3" fill="hold">
                                  <p:stCondLst>
                                    <p:cond delay="0"/>
                                  </p:stCondLst>
                                  <p:iterate type="el" backwards="0">
                                    <p:tmAbs val="0"/>
                                  </p:iterate>
                                  <p:childTnLst>
                                    <p:set>
                                      <p:cBhvr>
                                        <p:cTn id="15" fill="hold"/>
                                        <p:tgtEl>
                                          <p:spTgt spid="288"/>
                                        </p:tgtEl>
                                        <p:attrNameLst>
                                          <p:attrName>style.visibility</p:attrName>
                                        </p:attrNameLst>
                                      </p:cBhvr>
                                      <p:to>
                                        <p:strVal val="visible"/>
                                      </p:to>
                                    </p:set>
                                    <p:animEffect filter="fade" transition="in">
                                      <p:cBhvr>
                                        <p:cTn id="16" dur="250"/>
                                        <p:tgtEl>
                                          <p:spTgt spid="288"/>
                                        </p:tgtEl>
                                      </p:cBhvr>
                                    </p:animEffect>
                                  </p:childTnLst>
                                </p:cTn>
                              </p:par>
                            </p:childTnLst>
                          </p:cTn>
                        </p:par>
                        <p:par>
                          <p:cTn id="17" fill="hold">
                            <p:stCondLst>
                              <p:cond delay="250"/>
                            </p:stCondLst>
                            <p:childTnLst>
                              <p:par>
                                <p:cTn id="18" presetClass="entr" nodeType="afterEffect" presetID="10" grpId="4" fill="hold">
                                  <p:stCondLst>
                                    <p:cond delay="0"/>
                                  </p:stCondLst>
                                  <p:iterate type="el" backwards="0">
                                    <p:tmAbs val="0"/>
                                  </p:iterate>
                                  <p:childTnLst>
                                    <p:set>
                                      <p:cBhvr>
                                        <p:cTn id="19" fill="hold"/>
                                        <p:tgtEl>
                                          <p:spTgt spid="286"/>
                                        </p:tgtEl>
                                        <p:attrNameLst>
                                          <p:attrName>style.visibility</p:attrName>
                                        </p:attrNameLst>
                                      </p:cBhvr>
                                      <p:to>
                                        <p:strVal val="visible"/>
                                      </p:to>
                                    </p:set>
                                    <p:animEffect filter="fade" transition="in">
                                      <p:cBhvr>
                                        <p:cTn id="20" dur="250"/>
                                        <p:tgtEl>
                                          <p:spTgt spid="286"/>
                                        </p:tgtEl>
                                      </p:cBhvr>
                                    </p:animEffect>
                                  </p:childTnLst>
                                </p:cTn>
                              </p:par>
                            </p:childTnLst>
                          </p:cTn>
                        </p:par>
                      </p:childTnLst>
                    </p:cTn>
                  </p:par>
                  <p:par>
                    <p:cTn id="21" fill="hold">
                      <p:stCondLst>
                        <p:cond delay="indefinite"/>
                      </p:stCondLst>
                      <p:childTnLst>
                        <p:par>
                          <p:cTn id="22" fill="hold">
                            <p:stCondLst>
                              <p:cond delay="0"/>
                            </p:stCondLst>
                            <p:childTnLst>
                              <p:par>
                                <p:cTn id="23" presetClass="entr" nodeType="clickEffect" presetID="10" grpId="5" fill="hold">
                                  <p:stCondLst>
                                    <p:cond delay="0"/>
                                  </p:stCondLst>
                                  <p:iterate type="el" backwards="0">
                                    <p:tmAbs val="0"/>
                                  </p:iterate>
                                  <p:childTnLst>
                                    <p:set>
                                      <p:cBhvr>
                                        <p:cTn id="24" fill="hold"/>
                                        <p:tgtEl>
                                          <p:spTgt spid="289"/>
                                        </p:tgtEl>
                                        <p:attrNameLst>
                                          <p:attrName>style.visibility</p:attrName>
                                        </p:attrNameLst>
                                      </p:cBhvr>
                                      <p:to>
                                        <p:strVal val="visible"/>
                                      </p:to>
                                    </p:set>
                                    <p:animEffect filter="fade" transition="in">
                                      <p:cBhvr>
                                        <p:cTn id="25" dur="250"/>
                                        <p:tgtEl>
                                          <p:spTgt spid="289"/>
                                        </p:tgtEl>
                                      </p:cBhvr>
                                    </p:animEffect>
                                  </p:childTnLst>
                                </p:cTn>
                              </p:par>
                            </p:childTnLst>
                          </p:cTn>
                        </p:par>
                        <p:par>
                          <p:cTn id="26" fill="hold">
                            <p:stCondLst>
                              <p:cond delay="250"/>
                            </p:stCondLst>
                            <p:childTnLst>
                              <p:par>
                                <p:cTn id="27" presetClass="entr" nodeType="afterEffect" presetID="10" grpId="6" fill="hold">
                                  <p:stCondLst>
                                    <p:cond delay="0"/>
                                  </p:stCondLst>
                                  <p:iterate type="el" backwards="0">
                                    <p:tmAbs val="0"/>
                                  </p:iterate>
                                  <p:childTnLst>
                                    <p:set>
                                      <p:cBhvr>
                                        <p:cTn id="28" fill="hold"/>
                                        <p:tgtEl>
                                          <p:spTgt spid="287"/>
                                        </p:tgtEl>
                                        <p:attrNameLst>
                                          <p:attrName>style.visibility</p:attrName>
                                        </p:attrNameLst>
                                      </p:cBhvr>
                                      <p:to>
                                        <p:strVal val="visible"/>
                                      </p:to>
                                    </p:set>
                                    <p:animEffect filter="fade" transition="in">
                                      <p:cBhvr>
                                        <p:cTn id="29" dur="250"/>
                                        <p:tgtEl>
                                          <p:spTgt spid="2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89" grpId="5"/>
      <p:bldP build="whole" bldLvl="1" animBg="1" rev="0" advAuto="0" spid="287" grpId="6"/>
      <p:bldP build="whole" bldLvl="1" animBg="1" rev="0" advAuto="0" spid="285" grpId="2"/>
      <p:bldP build="whole" bldLvl="1" animBg="1" rev="0" advAuto="0" spid="288" grpId="3"/>
      <p:bldP build="whole" bldLvl="1" animBg="1" rev="0" advAuto="0" spid="282" grpId="1"/>
      <p:bldP build="whole" bldLvl="1" animBg="1" rev="0" advAuto="0" spid="286" grpId="4"/>
    </p:bldLst>
  </p:timing>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3" name="The “Why”"/>
          <p:cNvSpPr txBox="1"/>
          <p:nvPr>
            <p:ph type="title"/>
          </p:nvPr>
        </p:nvSpPr>
        <p:spPr>
          <a:prstGeom prst="rect">
            <a:avLst/>
          </a:prstGeom>
        </p:spPr>
        <p:txBody>
          <a:bodyPr>
            <a:normAutofit fontScale="100000" lnSpcReduction="0"/>
          </a:bodyPr>
          <a:lstStyle>
            <a:lvl1pPr>
              <a:defRPr sz="15000"/>
            </a:lvl1pPr>
          </a:lstStyle>
          <a:p>
            <a:pPr/>
            <a:r>
              <a:t>The “Why”</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Moral/Ethical Concerns"/>
          <p:cNvSpPr txBox="1"/>
          <p:nvPr>
            <p:ph type="title"/>
          </p:nvPr>
        </p:nvSpPr>
        <p:spPr>
          <a:prstGeom prst="rect">
            <a:avLst/>
          </a:prstGeom>
        </p:spPr>
        <p:txBody>
          <a:bodyPr>
            <a:normAutofit fontScale="100000" lnSpcReduction="0"/>
          </a:bodyPr>
          <a:lstStyle>
            <a:lvl1pPr>
              <a:defRPr sz="15000"/>
            </a:lvl1pPr>
          </a:lstStyle>
          <a:p>
            <a:pPr/>
            <a:r>
              <a:t>Moral/Ethical Concerns</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1" name="Data Governance / Privacy"/>
          <p:cNvSpPr txBox="1"/>
          <p:nvPr>
            <p:ph type="title"/>
          </p:nvPr>
        </p:nvSpPr>
        <p:spPr>
          <a:prstGeom prst="rect">
            <a:avLst/>
          </a:prstGeom>
        </p:spPr>
        <p:txBody>
          <a:bodyPr>
            <a:normAutofit fontScale="100000" lnSpcReduction="0"/>
          </a:bodyPr>
          <a:lstStyle>
            <a:lvl1pPr defTabSz="731162">
              <a:defRPr sz="13350"/>
            </a:lvl1pPr>
          </a:lstStyle>
          <a:p>
            <a:pPr/>
            <a:r>
              <a:t>Data Governance / Privacy</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5" name="Security"/>
          <p:cNvSpPr txBox="1"/>
          <p:nvPr>
            <p:ph type="title"/>
          </p:nvPr>
        </p:nvSpPr>
        <p:spPr>
          <a:prstGeom prst="rect">
            <a:avLst/>
          </a:prstGeom>
        </p:spPr>
        <p:txBody>
          <a:bodyPr>
            <a:normAutofit fontScale="100000" lnSpcReduction="0"/>
          </a:bodyPr>
          <a:lstStyle>
            <a:lvl1pPr>
              <a:defRPr sz="15000"/>
            </a:lvl1pPr>
          </a:lstStyle>
          <a:p>
            <a:pPr/>
            <a:r>
              <a:t>Security</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9" name="(Very abridged)…"/>
          <p:cNvSpPr txBox="1"/>
          <p:nvPr>
            <p:ph type="title"/>
          </p:nvPr>
        </p:nvSpPr>
        <p:spPr>
          <a:prstGeom prst="rect">
            <a:avLst/>
          </a:prstGeom>
        </p:spPr>
        <p:txBody>
          <a:bodyPr/>
          <a:lstStyle/>
          <a:p>
            <a:pPr/>
            <a:r>
              <a:t>(Very abridged)</a:t>
            </a:r>
          </a:p>
          <a:p>
            <a:pPr/>
            <a:r>
              <a:t>History Lesson</a:t>
            </a:r>
          </a:p>
        </p:txBody>
      </p:sp>
      <p:sp>
        <p:nvSpPr>
          <p:cNvPr id="310" name="1818…"/>
          <p:cNvSpPr txBox="1"/>
          <p:nvPr>
            <p:ph type="body" sz="half" idx="1"/>
          </p:nvPr>
        </p:nvSpPr>
        <p:spPr>
          <a:xfrm>
            <a:off x="3327862" y="3554015"/>
            <a:ext cx="8596248" cy="8590360"/>
          </a:xfrm>
          <a:prstGeom prst="rect">
            <a:avLst/>
          </a:prstGeom>
        </p:spPr>
        <p:txBody>
          <a:bodyPr anchor="t">
            <a:normAutofit fontScale="100000" lnSpcReduction="0"/>
          </a:bodyPr>
          <a:lstStyle/>
          <a:p>
            <a:pPr marL="0" indent="0">
              <a:buSzTx/>
              <a:buNone/>
              <a:defRPr b="1" sz="6400"/>
            </a:pPr>
            <a:r>
              <a:t>1818</a:t>
            </a:r>
          </a:p>
          <a:p>
            <a:pPr marL="0" indent="0">
              <a:buSzTx/>
              <a:buNone/>
              <a:defRPr sz="6400"/>
            </a:pPr>
            <a:r>
              <a:t>Mary Shelley’s “Frankenstein; or, The Modern Prometheus”</a:t>
            </a:r>
          </a:p>
        </p:txBody>
      </p:sp>
      <p:pic>
        <p:nvPicPr>
          <p:cNvPr id="311" name="Frankenstein's_monster_(Boris_Karloff).jpg" descr="Frankenstein's_monster_(Boris_Karloff).jpg"/>
          <p:cNvPicPr>
            <a:picLocks noChangeAspect="1"/>
          </p:cNvPicPr>
          <p:nvPr/>
        </p:nvPicPr>
        <p:blipFill>
          <a:blip r:embed="rId3">
            <a:extLst/>
          </a:blip>
          <a:stretch>
            <a:fillRect/>
          </a:stretch>
        </p:blipFill>
        <p:spPr>
          <a:xfrm>
            <a:off x="13236835" y="3491612"/>
            <a:ext cx="6941900" cy="8715167"/>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310"/>
                                        </p:tgtEl>
                                        <p:attrNameLst>
                                          <p:attrName>style.visibility</p:attrName>
                                        </p:attrNameLst>
                                      </p:cBhvr>
                                      <p:to>
                                        <p:strVal val="visible"/>
                                      </p:to>
                                    </p:set>
                                    <p:animEffect filter="fade" transition="in">
                                      <p:cBhvr>
                                        <p:cTn id="7" dur="500"/>
                                        <p:tgtEl>
                                          <p:spTgt spid="310"/>
                                        </p:tgtEl>
                                      </p:cBhvr>
                                    </p:animEffect>
                                  </p:childTnLst>
                                </p:cTn>
                              </p:par>
                            </p:childTnLst>
                          </p:cTn>
                        </p:par>
                        <p:par>
                          <p:cTn id="8" fill="hold">
                            <p:stCondLst>
                              <p:cond delay="500"/>
                            </p:stCondLst>
                            <p:childTnLst>
                              <p:par>
                                <p:cTn id="9" presetClass="entr" nodeType="afterEffect" presetID="10" grpId="2" fill="hold">
                                  <p:stCondLst>
                                    <p:cond delay="0"/>
                                  </p:stCondLst>
                                  <p:iterate type="el" backwards="0">
                                    <p:tmAbs val="0"/>
                                  </p:iterate>
                                  <p:childTnLst>
                                    <p:set>
                                      <p:cBhvr>
                                        <p:cTn id="10" fill="hold"/>
                                        <p:tgtEl>
                                          <p:spTgt spid="311"/>
                                        </p:tgtEl>
                                        <p:attrNameLst>
                                          <p:attrName>style.visibility</p:attrName>
                                        </p:attrNameLst>
                                      </p:cBhvr>
                                      <p:to>
                                        <p:strVal val="visible"/>
                                      </p:to>
                                    </p:set>
                                    <p:animEffect filter="fade" transition="in">
                                      <p:cBhvr>
                                        <p:cTn id="11" dur="500"/>
                                        <p:tgtEl>
                                          <p:spTgt spid="3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10" grpId="1"/>
      <p:bldP build="whole" bldLvl="1" animBg="1" rev="0" advAuto="0" spid="311" grpId="2"/>
    </p:bldLst>
  </p:timing>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5" name="(Very abridged)…"/>
          <p:cNvSpPr txBox="1"/>
          <p:nvPr>
            <p:ph type="title"/>
          </p:nvPr>
        </p:nvSpPr>
        <p:spPr>
          <a:prstGeom prst="rect">
            <a:avLst/>
          </a:prstGeom>
        </p:spPr>
        <p:txBody>
          <a:bodyPr/>
          <a:lstStyle/>
          <a:p>
            <a:pPr/>
            <a:r>
              <a:t>(Very abridged)</a:t>
            </a:r>
          </a:p>
          <a:p>
            <a:pPr/>
            <a:r>
              <a:t>History Lesson</a:t>
            </a:r>
          </a:p>
        </p:txBody>
      </p:sp>
      <p:sp>
        <p:nvSpPr>
          <p:cNvPr id="316" name="1950…"/>
          <p:cNvSpPr txBox="1"/>
          <p:nvPr>
            <p:ph type="body" sz="quarter" idx="1"/>
          </p:nvPr>
        </p:nvSpPr>
        <p:spPr>
          <a:prstGeom prst="rect">
            <a:avLst/>
          </a:prstGeom>
        </p:spPr>
        <p:txBody>
          <a:bodyPr anchor="t">
            <a:normAutofit fontScale="100000" lnSpcReduction="0"/>
          </a:bodyPr>
          <a:lstStyle/>
          <a:p>
            <a:pPr marL="0" indent="0">
              <a:buSzTx/>
              <a:buNone/>
              <a:defRPr b="1" sz="6400"/>
            </a:pPr>
            <a:r>
              <a:t>1950</a:t>
            </a:r>
          </a:p>
          <a:p>
            <a:pPr marL="0" indent="0">
              <a:buSzTx/>
              <a:buNone/>
              <a:defRPr sz="6400"/>
            </a:pPr>
            <a:r>
              <a:rPr u="sng">
                <a:hlinkClick r:id="rId3" invalidUrl="" action="" tgtFrame="" tooltip="" history="1" highlightClick="0" endSnd="0"/>
              </a:rPr>
              <a:t>The Turing Test</a:t>
            </a:r>
          </a:p>
        </p:txBody>
      </p:sp>
      <p:pic>
        <p:nvPicPr>
          <p:cNvPr id="317" name="Alan_turing_header.jpg" descr="Alan_turing_header.jpg"/>
          <p:cNvPicPr>
            <a:picLocks noChangeAspect="1"/>
          </p:cNvPicPr>
          <p:nvPr/>
        </p:nvPicPr>
        <p:blipFill>
          <a:blip r:embed="rId4">
            <a:extLst/>
          </a:blip>
          <a:stretch>
            <a:fillRect/>
          </a:stretch>
        </p:blipFill>
        <p:spPr>
          <a:xfrm>
            <a:off x="13437423" y="3491612"/>
            <a:ext cx="6540724" cy="8715167"/>
          </a:xfrm>
          <a:prstGeom prst="rect">
            <a:avLst/>
          </a:prstGeom>
          <a:ln w="12700">
            <a:miter lim="400000"/>
          </a:ln>
        </p:spPr>
      </p:pic>
      <p:pic>
        <p:nvPicPr>
          <p:cNvPr id="318" name="Turing_test_diagram.svg" descr="Turing_test_diagram.svg"/>
          <p:cNvPicPr>
            <a:picLocks noChangeAspect="1"/>
          </p:cNvPicPr>
          <p:nvPr/>
        </p:nvPicPr>
        <p:blipFill>
          <a:blip r:embed="rId5">
            <a:extLst/>
          </a:blip>
          <a:stretch>
            <a:fillRect/>
          </a:stretch>
        </p:blipFill>
        <p:spPr>
          <a:xfrm>
            <a:off x="4117578" y="6627384"/>
            <a:ext cx="8255001" cy="635000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316"/>
                                        </p:tgtEl>
                                        <p:attrNameLst>
                                          <p:attrName>style.visibility</p:attrName>
                                        </p:attrNameLst>
                                      </p:cBhvr>
                                      <p:to>
                                        <p:strVal val="visible"/>
                                      </p:to>
                                    </p:set>
                                    <p:animEffect filter="fade" transition="in">
                                      <p:cBhvr>
                                        <p:cTn id="7" dur="500"/>
                                        <p:tgtEl>
                                          <p:spTgt spid="316"/>
                                        </p:tgtEl>
                                      </p:cBhvr>
                                    </p:animEffect>
                                  </p:childTnLst>
                                </p:cTn>
                              </p:par>
                            </p:childTnLst>
                          </p:cTn>
                        </p:par>
                        <p:par>
                          <p:cTn id="8" fill="hold">
                            <p:stCondLst>
                              <p:cond delay="500"/>
                            </p:stCondLst>
                            <p:childTnLst>
                              <p:par>
                                <p:cTn id="9" presetClass="entr" nodeType="afterEffect" presetID="10" grpId="2" fill="hold">
                                  <p:stCondLst>
                                    <p:cond delay="0"/>
                                  </p:stCondLst>
                                  <p:iterate type="el" backwards="0">
                                    <p:tmAbs val="0"/>
                                  </p:iterate>
                                  <p:childTnLst>
                                    <p:set>
                                      <p:cBhvr>
                                        <p:cTn id="10" fill="hold"/>
                                        <p:tgtEl>
                                          <p:spTgt spid="317"/>
                                        </p:tgtEl>
                                        <p:attrNameLst>
                                          <p:attrName>style.visibility</p:attrName>
                                        </p:attrNameLst>
                                      </p:cBhvr>
                                      <p:to>
                                        <p:strVal val="visible"/>
                                      </p:to>
                                    </p:set>
                                    <p:animEffect filter="fade" transition="in">
                                      <p:cBhvr>
                                        <p:cTn id="11" dur="500"/>
                                        <p:tgtEl>
                                          <p:spTgt spid="317"/>
                                        </p:tgtEl>
                                      </p:cBhvr>
                                    </p:animEffect>
                                  </p:childTnLst>
                                </p:cTn>
                              </p:par>
                            </p:childTnLst>
                          </p:cTn>
                        </p:par>
                        <p:par>
                          <p:cTn id="12" fill="hold">
                            <p:stCondLst>
                              <p:cond delay="1000"/>
                            </p:stCondLst>
                            <p:childTnLst>
                              <p:par>
                                <p:cTn id="13" presetClass="entr" nodeType="afterEffect" presetID="10" grpId="3" fill="hold">
                                  <p:stCondLst>
                                    <p:cond delay="0"/>
                                  </p:stCondLst>
                                  <p:iterate type="el" backwards="0">
                                    <p:tmAbs val="0"/>
                                  </p:iterate>
                                  <p:childTnLst>
                                    <p:set>
                                      <p:cBhvr>
                                        <p:cTn id="14" fill="hold"/>
                                        <p:tgtEl>
                                          <p:spTgt spid="318"/>
                                        </p:tgtEl>
                                        <p:attrNameLst>
                                          <p:attrName>style.visibility</p:attrName>
                                        </p:attrNameLst>
                                      </p:cBhvr>
                                      <p:to>
                                        <p:strVal val="visible"/>
                                      </p:to>
                                    </p:set>
                                    <p:animEffect filter="fade" transition="in">
                                      <p:cBhvr>
                                        <p:cTn id="15" dur="500"/>
                                        <p:tgtEl>
                                          <p:spTgt spid="3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17" grpId="2"/>
      <p:bldP build="whole" bldLvl="1" animBg="1" rev="0" advAuto="0" spid="318" grpId="3"/>
      <p:bldP build="whole" bldLvl="1" animBg="1" rev="0" advAuto="0" spid="316" grpId="1"/>
    </p:bldLst>
  </p:timing>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2" name="(Very abridged)…"/>
          <p:cNvSpPr txBox="1"/>
          <p:nvPr>
            <p:ph type="title"/>
          </p:nvPr>
        </p:nvSpPr>
        <p:spPr>
          <a:prstGeom prst="rect">
            <a:avLst/>
          </a:prstGeom>
        </p:spPr>
        <p:txBody>
          <a:bodyPr/>
          <a:lstStyle/>
          <a:p>
            <a:pPr/>
            <a:r>
              <a:t>(Very abridged)</a:t>
            </a:r>
          </a:p>
          <a:p>
            <a:pPr/>
            <a:r>
              <a:t>History Lesson</a:t>
            </a:r>
          </a:p>
        </p:txBody>
      </p:sp>
      <p:sp>
        <p:nvSpPr>
          <p:cNvPr id="323" name="1964-1967…"/>
          <p:cNvSpPr txBox="1"/>
          <p:nvPr>
            <p:ph type="body" sz="half" idx="1"/>
          </p:nvPr>
        </p:nvSpPr>
        <p:spPr>
          <a:xfrm>
            <a:off x="1634507" y="3554015"/>
            <a:ext cx="8451528" cy="8590360"/>
          </a:xfrm>
          <a:prstGeom prst="rect">
            <a:avLst/>
          </a:prstGeom>
        </p:spPr>
        <p:txBody>
          <a:bodyPr anchor="t">
            <a:normAutofit fontScale="100000" lnSpcReduction="0"/>
          </a:bodyPr>
          <a:lstStyle/>
          <a:p>
            <a:pPr marL="0" indent="0">
              <a:buSzTx/>
              <a:buNone/>
              <a:defRPr b="1" sz="6400"/>
            </a:pPr>
            <a:r>
              <a:t>1964-1967</a:t>
            </a:r>
          </a:p>
          <a:p>
            <a:pPr marL="0" indent="0">
              <a:buSzTx/>
              <a:buNone/>
              <a:defRPr sz="6400"/>
            </a:pPr>
            <a:r>
              <a:rPr u="sng">
                <a:hlinkClick r:id="rId3" invalidUrl="" action="" tgtFrame="" tooltip="" history="1" highlightClick="0" endSnd="0"/>
              </a:rPr>
              <a:t>ELIZA</a:t>
            </a:r>
          </a:p>
          <a:p>
            <a:pPr marL="0" indent="0">
              <a:buSzTx/>
              <a:buNone/>
              <a:defRPr sz="6400"/>
            </a:pPr>
            <a:r>
              <a:t>Developed at MIT</a:t>
            </a:r>
          </a:p>
          <a:p>
            <a:pPr marL="0" indent="0">
              <a:buSzTx/>
              <a:buNone/>
              <a:defRPr sz="6400"/>
            </a:pPr>
            <a:r>
              <a:t>by</a:t>
            </a:r>
          </a:p>
          <a:p>
            <a:pPr marL="0" indent="0">
              <a:buSzTx/>
              <a:buNone/>
              <a:defRPr sz="6400"/>
            </a:pPr>
            <a:r>
              <a:t>Joseph Weizenbaum</a:t>
            </a:r>
          </a:p>
        </p:txBody>
      </p:sp>
      <p:pic>
        <p:nvPicPr>
          <p:cNvPr id="324" name="ELIZA_conversation.png" descr="ELIZA_conversation.png"/>
          <p:cNvPicPr>
            <a:picLocks noChangeAspect="1"/>
          </p:cNvPicPr>
          <p:nvPr/>
        </p:nvPicPr>
        <p:blipFill>
          <a:blip r:embed="rId4">
            <a:extLst/>
          </a:blip>
          <a:stretch>
            <a:fillRect/>
          </a:stretch>
        </p:blipFill>
        <p:spPr>
          <a:xfrm>
            <a:off x="10000239" y="3420647"/>
            <a:ext cx="13658478" cy="8857096"/>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323"/>
                                        </p:tgtEl>
                                        <p:attrNameLst>
                                          <p:attrName>style.visibility</p:attrName>
                                        </p:attrNameLst>
                                      </p:cBhvr>
                                      <p:to>
                                        <p:strVal val="visible"/>
                                      </p:to>
                                    </p:set>
                                    <p:animEffect filter="fade" transition="in">
                                      <p:cBhvr>
                                        <p:cTn id="7" dur="500"/>
                                        <p:tgtEl>
                                          <p:spTgt spid="323"/>
                                        </p:tgtEl>
                                      </p:cBhvr>
                                    </p:animEffect>
                                  </p:childTnLst>
                                </p:cTn>
                              </p:par>
                            </p:childTnLst>
                          </p:cTn>
                        </p:par>
                        <p:par>
                          <p:cTn id="8" fill="hold">
                            <p:stCondLst>
                              <p:cond delay="500"/>
                            </p:stCondLst>
                            <p:childTnLst>
                              <p:par>
                                <p:cTn id="9" presetClass="entr" nodeType="afterEffect" presetID="10" grpId="2" fill="hold">
                                  <p:stCondLst>
                                    <p:cond delay="0"/>
                                  </p:stCondLst>
                                  <p:iterate type="el" backwards="0">
                                    <p:tmAbs val="0"/>
                                  </p:iterate>
                                  <p:childTnLst>
                                    <p:set>
                                      <p:cBhvr>
                                        <p:cTn id="10" fill="hold"/>
                                        <p:tgtEl>
                                          <p:spTgt spid="324"/>
                                        </p:tgtEl>
                                        <p:attrNameLst>
                                          <p:attrName>style.visibility</p:attrName>
                                        </p:attrNameLst>
                                      </p:cBhvr>
                                      <p:to>
                                        <p:strVal val="visible"/>
                                      </p:to>
                                    </p:set>
                                    <p:animEffect filter="fade" transition="in">
                                      <p:cBhvr>
                                        <p:cTn id="11" dur="1000"/>
                                        <p:tgtEl>
                                          <p:spTgt spid="32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23" grpId="1"/>
      <p:bldP build="whole" bldLvl="1" animBg="1" rev="0" advAuto="0" spid="324" grpId="2"/>
    </p:bldLst>
  </p:timing>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8" name="(Very abridged)…"/>
          <p:cNvSpPr txBox="1"/>
          <p:nvPr>
            <p:ph type="title"/>
          </p:nvPr>
        </p:nvSpPr>
        <p:spPr>
          <a:prstGeom prst="rect">
            <a:avLst/>
          </a:prstGeom>
        </p:spPr>
        <p:txBody>
          <a:bodyPr/>
          <a:lstStyle/>
          <a:p>
            <a:pPr/>
            <a:r>
              <a:t>(Very abridged)</a:t>
            </a:r>
          </a:p>
          <a:p>
            <a:pPr/>
            <a:r>
              <a:t>History Lesson</a:t>
            </a:r>
          </a:p>
        </p:txBody>
      </p:sp>
      <p:sp>
        <p:nvSpPr>
          <p:cNvPr id="329" name="1980s…"/>
          <p:cNvSpPr txBox="1"/>
          <p:nvPr>
            <p:ph type="body" sz="quarter" idx="1"/>
          </p:nvPr>
        </p:nvSpPr>
        <p:spPr>
          <a:prstGeom prst="rect">
            <a:avLst/>
          </a:prstGeom>
        </p:spPr>
        <p:txBody>
          <a:bodyPr anchor="t">
            <a:normAutofit fontScale="100000" lnSpcReduction="0"/>
          </a:bodyPr>
          <a:lstStyle/>
          <a:p>
            <a:pPr marL="0" indent="0">
              <a:buSzTx/>
              <a:buNone/>
              <a:defRPr b="1" sz="6400"/>
            </a:pPr>
            <a:r>
              <a:t>1980s</a:t>
            </a:r>
          </a:p>
          <a:p>
            <a:pPr marL="0" indent="0">
              <a:buSzTx/>
              <a:buNone/>
              <a:defRPr b="1" sz="6400"/>
            </a:pPr>
            <a:r>
              <a:t>Neural Networks</a:t>
            </a:r>
          </a:p>
        </p:txBody>
      </p:sp>
      <p:pic>
        <p:nvPicPr>
          <p:cNvPr id="330" name="AI_logo_by_United_Blasters.png" descr="AI_logo_by_United_Blasters.png"/>
          <p:cNvPicPr>
            <a:picLocks noChangeAspect="1"/>
          </p:cNvPicPr>
          <p:nvPr/>
        </p:nvPicPr>
        <p:blipFill>
          <a:blip r:embed="rId3">
            <a:extLst/>
          </a:blip>
          <a:stretch>
            <a:fillRect/>
          </a:stretch>
        </p:blipFill>
        <p:spPr>
          <a:xfrm>
            <a:off x="13737057" y="3913755"/>
            <a:ext cx="7870880" cy="7870880"/>
          </a:xfrm>
          <a:prstGeom prst="rect">
            <a:avLst/>
          </a:prstGeom>
          <a:ln w="12700">
            <a:miter lim="400000"/>
          </a:ln>
        </p:spPr>
      </p:pic>
      <p:pic>
        <p:nvPicPr>
          <p:cNvPr id="331"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4382267" y="6460676"/>
            <a:ext cx="7725622" cy="6517816"/>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329"/>
                                        </p:tgtEl>
                                        <p:attrNameLst>
                                          <p:attrName>style.visibility</p:attrName>
                                        </p:attrNameLst>
                                      </p:cBhvr>
                                      <p:to>
                                        <p:strVal val="visible"/>
                                      </p:to>
                                    </p:set>
                                    <p:animEffect filter="fade" transition="in">
                                      <p:cBhvr>
                                        <p:cTn id="7" dur="500"/>
                                        <p:tgtEl>
                                          <p:spTgt spid="329"/>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Subtype="16" presetID="23" grpId="2" fill="hold">
                                  <p:stCondLst>
                                    <p:cond delay="0"/>
                                  </p:stCondLst>
                                  <p:iterate type="el" backwards="0">
                                    <p:tmAbs val="0"/>
                                  </p:iterate>
                                  <p:childTnLst>
                                    <p:set>
                                      <p:cBhvr>
                                        <p:cTn id="11" fill="hold"/>
                                        <p:tgtEl>
                                          <p:spTgt spid="331"/>
                                        </p:tgtEl>
                                        <p:attrNameLst>
                                          <p:attrName>style.visibility</p:attrName>
                                        </p:attrNameLst>
                                      </p:cBhvr>
                                      <p:to>
                                        <p:strVal val="visible"/>
                                      </p:to>
                                    </p:set>
                                    <p:anim calcmode="lin" valueType="num">
                                      <p:cBhvr>
                                        <p:cTn id="12" dur="500" fill="hold"/>
                                        <p:tgtEl>
                                          <p:spTgt spid="331"/>
                                        </p:tgtEl>
                                        <p:attrNameLst>
                                          <p:attrName>ppt_w</p:attrName>
                                        </p:attrNameLst>
                                      </p:cBhvr>
                                      <p:tavLst>
                                        <p:tav tm="0">
                                          <p:val>
                                            <p:fltVal val="0"/>
                                          </p:val>
                                        </p:tav>
                                        <p:tav tm="100000">
                                          <p:val>
                                            <p:strVal val="#ppt_w"/>
                                          </p:val>
                                        </p:tav>
                                      </p:tavLst>
                                    </p:anim>
                                    <p:anim calcmode="lin" valueType="num">
                                      <p:cBhvr>
                                        <p:cTn id="13" dur="500" fill="hold"/>
                                        <p:tgtEl>
                                          <p:spTgt spid="33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31" grpId="2"/>
      <p:bldP build="whole" bldLvl="1" animBg="1" rev="0" advAuto="0" spid="329" grpId="1"/>
    </p:bldLst>
  </p:timing>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5" name="(Very abridged)…"/>
          <p:cNvSpPr txBox="1"/>
          <p:nvPr>
            <p:ph type="title"/>
          </p:nvPr>
        </p:nvSpPr>
        <p:spPr>
          <a:prstGeom prst="rect">
            <a:avLst/>
          </a:prstGeom>
        </p:spPr>
        <p:txBody>
          <a:bodyPr/>
          <a:lstStyle/>
          <a:p>
            <a:pPr/>
            <a:r>
              <a:t>(Very abridged)</a:t>
            </a:r>
          </a:p>
          <a:p>
            <a:pPr/>
            <a:r>
              <a:t>History Lesson</a:t>
            </a:r>
          </a:p>
        </p:txBody>
      </p:sp>
      <p:sp>
        <p:nvSpPr>
          <p:cNvPr id="336" name="1980s…"/>
          <p:cNvSpPr txBox="1"/>
          <p:nvPr>
            <p:ph type="body" sz="quarter" idx="1"/>
          </p:nvPr>
        </p:nvSpPr>
        <p:spPr>
          <a:prstGeom prst="rect">
            <a:avLst/>
          </a:prstGeom>
        </p:spPr>
        <p:txBody>
          <a:bodyPr anchor="t">
            <a:normAutofit fontScale="100000" lnSpcReduction="0"/>
          </a:bodyPr>
          <a:lstStyle/>
          <a:p>
            <a:pPr marL="0" indent="0">
              <a:buSzTx/>
              <a:buNone/>
              <a:defRPr b="1" sz="6400"/>
            </a:pPr>
            <a:r>
              <a:t>1980s</a:t>
            </a:r>
          </a:p>
          <a:p>
            <a:pPr marL="0" indent="0">
              <a:buSzTx/>
              <a:buNone/>
              <a:defRPr b="1" sz="6400"/>
            </a:pPr>
            <a:r>
              <a:t>Neural Networks</a:t>
            </a:r>
          </a:p>
        </p:txBody>
      </p:sp>
      <p:pic>
        <p:nvPicPr>
          <p:cNvPr id="337" name="AI_logo_by_United_Blasters.png" descr="AI_logo_by_United_Blasters.png"/>
          <p:cNvPicPr>
            <a:picLocks noChangeAspect="1"/>
          </p:cNvPicPr>
          <p:nvPr/>
        </p:nvPicPr>
        <p:blipFill>
          <a:blip r:embed="rId3">
            <a:extLst/>
          </a:blip>
          <a:stretch>
            <a:fillRect/>
          </a:stretch>
        </p:blipFill>
        <p:spPr>
          <a:xfrm>
            <a:off x="13737057" y="3913755"/>
            <a:ext cx="7870880" cy="7870880"/>
          </a:xfrm>
          <a:prstGeom prst="rect">
            <a:avLst/>
          </a:prstGeom>
          <a:ln w="12700">
            <a:miter lim="400000"/>
          </a:ln>
        </p:spPr>
      </p:pic>
      <p:pic>
        <p:nvPicPr>
          <p:cNvPr id="338"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4382267" y="6460676"/>
            <a:ext cx="7725622" cy="6517816"/>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xit" nodeType="afterEffect" presetID="10" grpId="1" fill="hold">
                                  <p:stCondLst>
                                    <p:cond delay="0"/>
                                  </p:stCondLst>
                                  <p:iterate type="el" backwards="0">
                                    <p:tmAbs val="0"/>
                                  </p:iterate>
                                  <p:childTnLst>
                                    <p:animEffect filter="fade" transition="out">
                                      <p:cBhvr>
                                        <p:cTn id="6" dur="500" fill="hold"/>
                                        <p:tgtEl>
                                          <p:spTgt spid="337"/>
                                        </p:tgtEl>
                                      </p:cBhvr>
                                    </p:animEffect>
                                    <p:set>
                                      <p:cBhvr>
                                        <p:cTn id="7" fill="hold">
                                          <p:stCondLst>
                                            <p:cond delay="499"/>
                                          </p:stCondLst>
                                        </p:cTn>
                                        <p:tgtEl>
                                          <p:spTgt spid="337"/>
                                        </p:tgtEl>
                                        <p:attrNameLst>
                                          <p:attrName>style.visibility</p:attrName>
                                        </p:attrNameLst>
                                      </p:cBhvr>
                                      <p:to>
                                        <p:strVal val="hidden"/>
                                      </p:to>
                                    </p:set>
                                  </p:childTnLst>
                                </p:cTn>
                              </p:par>
                            </p:childTnLst>
                          </p:cTn>
                        </p:par>
                        <p:par>
                          <p:cTn id="8" fill="hold">
                            <p:stCondLst>
                              <p:cond delay="500"/>
                            </p:stCondLst>
                            <p:childTnLst>
                              <p:par>
                                <p:cTn id="9" presetClass="exit" nodeType="afterEffect" presetID="10" grpId="2" fill="hold">
                                  <p:stCondLst>
                                    <p:cond delay="0"/>
                                  </p:stCondLst>
                                  <p:iterate type="el" backwards="0">
                                    <p:tmAbs val="0"/>
                                  </p:iterate>
                                  <p:childTnLst>
                                    <p:animEffect filter="fade" transition="out">
                                      <p:cBhvr>
                                        <p:cTn id="10" dur="500" fill="hold"/>
                                        <p:tgtEl>
                                          <p:spTgt spid="336"/>
                                        </p:tgtEl>
                                      </p:cBhvr>
                                    </p:animEffect>
                                    <p:set>
                                      <p:cBhvr>
                                        <p:cTn id="11" fill="hold">
                                          <p:stCondLst>
                                            <p:cond delay="499"/>
                                          </p:stCondLst>
                                        </p:cTn>
                                        <p:tgtEl>
                                          <p:spTgt spid="336"/>
                                        </p:tgtEl>
                                        <p:attrNameLst>
                                          <p:attrName>style.visibility</p:attrName>
                                        </p:attrNameLst>
                                      </p:cBhvr>
                                      <p:to>
                                        <p:strVal val="hidden"/>
                                      </p:to>
                                    </p:set>
                                  </p:childTnLst>
                                </p:cTn>
                              </p:par>
                            </p:childTnLst>
                          </p:cTn>
                        </p:par>
                        <p:par>
                          <p:cTn id="12" fill="hold">
                            <p:stCondLst>
                              <p:cond delay="0"/>
                            </p:stCondLst>
                            <p:childTnLst>
                              <p:par>
                                <p:cTn id="13" presetClass="path" nodeType="withEffect" presetSubtype="0" presetID="-1" grpId="3" accel="50000" decel="50000" fill="hold">
                                  <p:stCondLst>
                                    <p:cond delay="0"/>
                                  </p:stCondLst>
                                  <p:childTnLst>
                                    <p:animMotion path="M 0.000000 0.000000 L 0.471697 -0.136365" origin="layout" pathEditMode="relative">
                                      <p:cBhvr>
                                        <p:cTn id="14" dur="500" fill="hold"/>
                                        <p:tgtEl>
                                          <p:spTgt spid="338"/>
                                        </p:tgtEl>
                                        <p:attrNameLst>
                                          <p:attrName>ppt_x</p:attrName>
                                          <p:attrName>ppt_y</p:attrName>
                                        </p:attrNameLst>
                                      </p:cBhvr>
                                    </p:animMotion>
                                  </p:childTnLst>
                                </p:cTn>
                              </p:par>
                            </p:childTnLst>
                          </p:cTn>
                        </p:par>
                        <p:par>
                          <p:cTn id="15" fill="hold">
                            <p:stCondLst>
                              <p:cond delay="0"/>
                            </p:stCondLst>
                            <p:childTnLst>
                              <p:par>
                                <p:cTn id="16" presetClass="emph" nodeType="withEffect" presetSubtype="0" presetID="6" grpId="4" accel="50000" decel="50000" fill="hold">
                                  <p:stCondLst>
                                    <p:cond delay="0"/>
                                  </p:stCondLst>
                                  <p:childTnLst>
                                    <p:animScale>
                                      <p:cBhvr>
                                        <p:cTn id="17" dur="500" fill="hold"/>
                                        <p:tgtEl>
                                          <p:spTgt spid="338"/>
                                        </p:tgtEl>
                                      </p:cBhvr>
                                      <p:by x="101880" y="101880"/>
                                    </p:animScale>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36" grpId="2"/>
      <p:bldP build="whole" bldLvl="1" animBg="1" rev="0" advAuto="0" spid="337" grpId="1"/>
      <p:bldP build="whole" bldLvl="1" animBg="1" rev="0" advAuto="0" spid="338" grpId="4"/>
    </p:bldLst>
  </p:timing>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2" name="LLM Terminology"/>
          <p:cNvSpPr txBox="1"/>
          <p:nvPr>
            <p:ph type="title"/>
          </p:nvPr>
        </p:nvSpPr>
        <p:spPr>
          <a:prstGeom prst="rect">
            <a:avLst/>
          </a:prstGeom>
        </p:spPr>
        <p:txBody>
          <a:bodyPr/>
          <a:lstStyle/>
          <a:p>
            <a:pPr/>
            <a:r>
              <a:t>LLM Terminology</a:t>
            </a:r>
          </a:p>
        </p:txBody>
      </p:sp>
      <p:pic>
        <p:nvPicPr>
          <p:cNvPr id="343"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5815557" y="4527697"/>
            <a:ext cx="7874001" cy="6642997"/>
          </a:xfrm>
          <a:prstGeom prst="rect">
            <a:avLst/>
          </a:prstGeom>
          <a:ln w="12700">
            <a:miter lim="400000"/>
          </a:ln>
        </p:spPr>
      </p:pic>
      <p:graphicFrame>
        <p:nvGraphicFramePr>
          <p:cNvPr id="344" name="Table 1"/>
          <p:cNvGraphicFramePr/>
          <p:nvPr/>
        </p:nvGraphicFramePr>
        <p:xfrm>
          <a:off x="2536508" y="3829950"/>
          <a:ext cx="12493547" cy="8896452"/>
        </p:xfrm>
        <a:graphic xmlns:a="http://schemas.openxmlformats.org/drawingml/2006/main">
          <a:graphicData uri="http://schemas.openxmlformats.org/drawingml/2006/table">
            <a:tbl>
              <a:tblPr firstCol="0" firstRow="0" lastCol="0" lastRow="0" bandCol="0" bandRow="0" rtl="0">
                <a:tableStyleId>{8F44A2F1-9E1F-4B54-A3A2-5F16C0AD49E2}</a:tableStyleId>
              </a:tblPr>
              <a:tblGrid>
                <a:gridCol w="4156048"/>
                <a:gridCol w="4569325"/>
                <a:gridCol w="4341872"/>
              </a:tblGrid>
              <a:tr h="1774210">
                <a:tc>
                  <a:txBody>
                    <a:bodyPr/>
                    <a:lstStyle/>
                    <a:p>
                      <a:pPr algn="r" defTabSz="914400">
                        <a:tabLst>
                          <a:tab pos="1282700" algn="l"/>
                        </a:tabLst>
                        <a:defRPr sz="5000">
                          <a:sym typeface="American Typewriter"/>
                        </a:defRPr>
                      </a:pPr>
                      <a:r>
                        <a:rPr b="1"/>
                        <a:t>token</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Neuron</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(dot)</a:t>
                      </a: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sym typeface="American Typewriter"/>
                        </a:defRPr>
                      </a:pPr>
                      <a:r>
                        <a:rPr b="1"/>
                        <a:t>parameter</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Synapse</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(line)</a:t>
                      </a: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sym typeface="American Typewriter"/>
                        </a:defRPr>
                      </a:pPr>
                      <a:r>
                        <a:rPr b="1"/>
                        <a:t>weight</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line thickness</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sym typeface="American Typewriter"/>
                        </a:defRPr>
                      </a:pP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sym typeface="American Typewriter"/>
                        </a:defRPr>
                      </a:pPr>
                      <a:r>
                        <a:rPr b="1"/>
                        <a:t>model</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brain</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sym typeface="American Typewriter"/>
                        </a:defRPr>
                      </a:pP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sym typeface="American Typewriter"/>
                        </a:defRPr>
                      </a:pP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sym typeface="American Typewriter"/>
                        </a:defRPr>
                      </a:pP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sym typeface="American Typewriter"/>
                        </a:defRPr>
                      </a:pPr>
                    </a:p>
                  </a:txBody>
                  <a:tcPr marL="50800" marR="50800" marT="50800" marB="50800" anchor="ctr" anchorCtr="0" horzOverflow="overflow">
                    <a:lnL w="12700">
                      <a:miter lim="400000"/>
                    </a:lnL>
                    <a:lnR w="12700">
                      <a:miter lim="400000"/>
                    </a:lnR>
                    <a:lnT w="12700">
                      <a:miter lim="400000"/>
                    </a:lnT>
                    <a:lnB w="12700">
                      <a:miter lim="400000"/>
                    </a:lnB>
                  </a:tcPr>
                </a:tc>
              </a:tr>
            </a:tbl>
          </a:graphicData>
        </a:graphic>
      </p:graphicFrame>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344"/>
                                        </p:tgtEl>
                                        <p:attrNameLst>
                                          <p:attrName>style.visibility</p:attrName>
                                        </p:attrNameLst>
                                      </p:cBhvr>
                                      <p:to>
                                        <p:strVal val="visible"/>
                                      </p:to>
                                    </p:set>
                                    <p:animEffect filter="fade" transition="in">
                                      <p:cBhvr>
                                        <p:cTn id="7" dur="500"/>
                                        <p:tgtEl>
                                          <p:spTgt spid="34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44" grpId="1"/>
    </p:bldLst>
  </p:timing>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8" name="LLM Terminology"/>
          <p:cNvSpPr txBox="1"/>
          <p:nvPr>
            <p:ph type="title"/>
          </p:nvPr>
        </p:nvSpPr>
        <p:spPr>
          <a:prstGeom prst="rect">
            <a:avLst/>
          </a:prstGeom>
        </p:spPr>
        <p:txBody>
          <a:bodyPr/>
          <a:lstStyle/>
          <a:p>
            <a:pPr/>
            <a:r>
              <a:t>LLM Terminology</a:t>
            </a:r>
          </a:p>
        </p:txBody>
      </p:sp>
      <p:pic>
        <p:nvPicPr>
          <p:cNvPr id="349"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5815557" y="4527697"/>
            <a:ext cx="7874001" cy="6642997"/>
          </a:xfrm>
          <a:prstGeom prst="rect">
            <a:avLst/>
          </a:prstGeom>
          <a:ln w="12700">
            <a:miter lim="400000"/>
          </a:ln>
        </p:spPr>
      </p:pic>
      <p:graphicFrame>
        <p:nvGraphicFramePr>
          <p:cNvPr id="350" name="Table 1"/>
          <p:cNvGraphicFramePr/>
          <p:nvPr/>
        </p:nvGraphicFramePr>
        <p:xfrm>
          <a:off x="2536508" y="3829950"/>
          <a:ext cx="12493547" cy="8896452"/>
        </p:xfrm>
        <a:graphic xmlns:a="http://schemas.openxmlformats.org/drawingml/2006/main">
          <a:graphicData uri="http://schemas.openxmlformats.org/drawingml/2006/table">
            <a:tbl>
              <a:tblPr firstCol="0" firstRow="0" lastCol="0" lastRow="0" bandCol="0" bandRow="0" rtl="0">
                <a:tableStyleId>{8F44A2F1-9E1F-4B54-A3A2-5F16C0AD49E2}</a:tableStyleId>
              </a:tblPr>
              <a:tblGrid>
                <a:gridCol w="4156048"/>
                <a:gridCol w="4569325"/>
                <a:gridCol w="4341872"/>
              </a:tblGrid>
              <a:tr h="1774210">
                <a:tc>
                  <a:txBody>
                    <a:bodyPr/>
                    <a:lstStyle/>
                    <a:p>
                      <a:pPr algn="r" defTabSz="914400">
                        <a:tabLst>
                          <a:tab pos="1282700" algn="l"/>
                        </a:tabLst>
                        <a:defRPr sz="5000">
                          <a:sym typeface="American Typewriter"/>
                        </a:defRPr>
                      </a:pPr>
                      <a:r>
                        <a:rPr b="1"/>
                        <a:t>token</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word</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sym typeface="American Typewriter"/>
                        </a:defRPr>
                      </a:pP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sym typeface="American Typewriter"/>
                        </a:defRPr>
                      </a:pPr>
                      <a:r>
                        <a:rPr b="1"/>
                        <a:t>parameter</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(token, token, weight)</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sym typeface="American Typewriter"/>
                        </a:defRPr>
                      </a:pP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sym typeface="American Typewriter"/>
                        </a:defRPr>
                      </a:pPr>
                      <a:r>
                        <a:rPr b="1"/>
                        <a:t>weight</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e.g., FP32</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32-bit floating point</a:t>
                      </a: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sym typeface="American Typewriter"/>
                        </a:defRPr>
                      </a:pPr>
                      <a:r>
                        <a:rPr b="1"/>
                        <a:t>model</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collection of all the tokens,</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“name”</a:t>
                      </a: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sym typeface="American Typewriter"/>
                        </a:defRPr>
                      </a:pP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a:solidFill>
                            <a:srgbClr val="000000"/>
                          </a:solidFill>
                        </a:defRPr>
                      </a:pPr>
                      <a:r>
                        <a:rPr sz="5000">
                          <a:solidFill>
                            <a:srgbClr val="FFFFFF"/>
                          </a:solidFill>
                          <a:sym typeface="American Typewriter"/>
                        </a:rPr>
                        <a:t>parameters, and weights</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sym typeface="American Typewriter"/>
                        </a:defRPr>
                      </a:pPr>
                    </a:p>
                  </a:txBody>
                  <a:tcPr marL="50800" marR="50800" marT="50800" marB="50800" anchor="ctr" anchorCtr="0" horzOverflow="overflow">
                    <a:lnL w="12700">
                      <a:miter lim="400000"/>
                    </a:lnL>
                    <a:lnR w="12700">
                      <a:miter lim="400000"/>
                    </a:lnR>
                    <a:lnT w="12700">
                      <a:miter lim="400000"/>
                    </a:lnT>
                    <a:lnB w="12700">
                      <a:miter lim="400000"/>
                    </a:lnB>
                  </a:tcPr>
                </a:tc>
              </a:tr>
            </a:tbl>
          </a:graphicData>
        </a:graphic>
      </p:graphicFrame>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350"/>
                                        </p:tgtEl>
                                        <p:attrNameLst>
                                          <p:attrName>style.visibility</p:attrName>
                                        </p:attrNameLst>
                                      </p:cBhvr>
                                      <p:to>
                                        <p:strVal val="visible"/>
                                      </p:to>
                                    </p:set>
                                    <p:animEffect filter="fade" transition="in">
                                      <p:cBhvr>
                                        <p:cTn id="7" dur="200"/>
                                        <p:tgtEl>
                                          <p:spTgt spid="3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50" grpId="1"/>
    </p:bldLst>
  </p:timing>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4" name="LLM Terminology"/>
          <p:cNvSpPr txBox="1"/>
          <p:nvPr>
            <p:ph type="title"/>
          </p:nvPr>
        </p:nvSpPr>
        <p:spPr>
          <a:prstGeom prst="rect">
            <a:avLst/>
          </a:prstGeom>
        </p:spPr>
        <p:txBody>
          <a:bodyPr/>
          <a:lstStyle/>
          <a:p>
            <a:pPr/>
            <a:r>
              <a:t>LLM Terminology</a:t>
            </a:r>
          </a:p>
        </p:txBody>
      </p:sp>
      <p:pic>
        <p:nvPicPr>
          <p:cNvPr id="355" name="AI_logo_by_United_Blasters.png" descr="AI_logo_by_United_Blasters.png"/>
          <p:cNvPicPr>
            <a:picLocks noChangeAspect="1"/>
          </p:cNvPicPr>
          <p:nvPr/>
        </p:nvPicPr>
        <p:blipFill>
          <a:blip r:embed="rId3">
            <a:extLst/>
          </a:blip>
          <a:stretch>
            <a:fillRect/>
          </a:stretch>
        </p:blipFill>
        <p:spPr>
          <a:xfrm>
            <a:off x="8256560" y="4925676"/>
            <a:ext cx="7870880" cy="7870880"/>
          </a:xfrm>
          <a:prstGeom prst="rect">
            <a:avLst/>
          </a:prstGeom>
          <a:ln w="12700">
            <a:miter lim="400000"/>
          </a:ln>
        </p:spPr>
      </p:pic>
      <p:sp>
        <p:nvSpPr>
          <p:cNvPr id="356" name="Model"/>
          <p:cNvSpPr txBox="1"/>
          <p:nvPr/>
        </p:nvSpPr>
        <p:spPr>
          <a:xfrm>
            <a:off x="3763215" y="4645641"/>
            <a:ext cx="2016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Model</a:t>
            </a:r>
          </a:p>
        </p:txBody>
      </p:sp>
      <p:sp>
        <p:nvSpPr>
          <p:cNvPr id="357" name="Parameter"/>
          <p:cNvSpPr txBox="1"/>
          <p:nvPr/>
        </p:nvSpPr>
        <p:spPr>
          <a:xfrm>
            <a:off x="1247967" y="6071987"/>
            <a:ext cx="340614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Parameter</a:t>
            </a:r>
          </a:p>
        </p:txBody>
      </p:sp>
      <p:sp>
        <p:nvSpPr>
          <p:cNvPr id="358" name="Weight"/>
          <p:cNvSpPr txBox="1"/>
          <p:nvPr/>
        </p:nvSpPr>
        <p:spPr>
          <a:xfrm>
            <a:off x="682621" y="7675574"/>
            <a:ext cx="224345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Weight</a:t>
            </a:r>
          </a:p>
        </p:txBody>
      </p:sp>
      <p:sp>
        <p:nvSpPr>
          <p:cNvPr id="359" name="Token"/>
          <p:cNvSpPr txBox="1"/>
          <p:nvPr/>
        </p:nvSpPr>
        <p:spPr>
          <a:xfrm>
            <a:off x="1511954" y="9165024"/>
            <a:ext cx="202057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Token</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3" name="Tokens vs. Parameters"/>
          <p:cNvSpPr txBox="1"/>
          <p:nvPr>
            <p:ph type="title"/>
          </p:nvPr>
        </p:nvSpPr>
        <p:spPr>
          <a:prstGeom prst="rect">
            <a:avLst/>
          </a:prstGeom>
        </p:spPr>
        <p:txBody>
          <a:bodyPr/>
          <a:lstStyle/>
          <a:p>
            <a:pPr/>
            <a:r>
              <a:t>Tokens vs. Parameters</a:t>
            </a:r>
          </a:p>
        </p:txBody>
      </p:sp>
      <p:sp>
        <p:nvSpPr>
          <p:cNvPr id="364" name="Circle"/>
          <p:cNvSpPr/>
          <p:nvPr/>
        </p:nvSpPr>
        <p:spPr>
          <a:xfrm>
            <a:off x="3114977" y="7295846"/>
            <a:ext cx="2578799" cy="2578799"/>
          </a:xfrm>
          <a:prstGeom prst="ellipse">
            <a:avLst/>
          </a:prstGeom>
          <a:solidFill>
            <a:schemeClr val="accent4">
              <a:hueOff val="-461056"/>
              <a:satOff val="4338"/>
              <a:lumOff val="-10225"/>
            </a:schemeClr>
          </a:solidFill>
          <a:ln w="12700">
            <a:miter lim="400000"/>
          </a:ln>
        </p:spPr>
        <p:txBody>
          <a:bodyPr lIns="71437" tIns="71437" rIns="71437" bIns="71437" anchor="ctr"/>
          <a:lstStyle/>
          <a:p>
            <a:pPr>
              <a:defRPr sz="5000"/>
            </a:pPr>
          </a:p>
        </p:txBody>
      </p:sp>
      <p:cxnSp>
        <p:nvCxnSpPr>
          <p:cNvPr id="365" name="Connection Line"/>
          <p:cNvCxnSpPr>
            <a:stCxn id="371" idx="0"/>
            <a:endCxn id="364" idx="0"/>
          </p:cNvCxnSpPr>
          <p:nvPr/>
        </p:nvCxnSpPr>
        <p:spPr>
          <a:xfrm flipH="1">
            <a:off x="4404376" y="6984307"/>
            <a:ext cx="12193055" cy="1600939"/>
          </a:xfrm>
          <a:prstGeom prst="straightConnector1">
            <a:avLst/>
          </a:prstGeom>
          <a:ln w="127000">
            <a:solidFill>
              <a:schemeClr val="accent4">
                <a:hueOff val="-461056"/>
                <a:satOff val="4338"/>
                <a:lumOff val="-10225"/>
              </a:schemeClr>
            </a:solidFill>
            <a:miter lim="400000"/>
          </a:ln>
        </p:spPr>
      </p:cxnSp>
      <p:cxnSp>
        <p:nvCxnSpPr>
          <p:cNvPr id="366" name="Connection Line"/>
          <p:cNvCxnSpPr>
            <a:stCxn id="367" idx="0"/>
            <a:endCxn id="364" idx="0"/>
          </p:cNvCxnSpPr>
          <p:nvPr/>
        </p:nvCxnSpPr>
        <p:spPr>
          <a:xfrm flipH="1">
            <a:off x="4404376" y="4445888"/>
            <a:ext cx="6214570" cy="4139358"/>
          </a:xfrm>
          <a:prstGeom prst="straightConnector1">
            <a:avLst/>
          </a:prstGeom>
          <a:ln w="127000">
            <a:solidFill>
              <a:schemeClr val="accent4">
                <a:hueOff val="-461056"/>
                <a:satOff val="4338"/>
                <a:lumOff val="-10225"/>
              </a:schemeClr>
            </a:solidFill>
            <a:miter lim="400000"/>
          </a:ln>
        </p:spPr>
      </p:cxnSp>
      <p:sp>
        <p:nvSpPr>
          <p:cNvPr id="367" name="Circle"/>
          <p:cNvSpPr/>
          <p:nvPr/>
        </p:nvSpPr>
        <p:spPr>
          <a:xfrm>
            <a:off x="9329546" y="3156489"/>
            <a:ext cx="2578799" cy="2578799"/>
          </a:xfrm>
          <a:prstGeom prst="ellipse">
            <a:avLst/>
          </a:prstGeom>
          <a:solidFill>
            <a:schemeClr val="accent4">
              <a:hueOff val="-461056"/>
              <a:satOff val="4338"/>
              <a:lumOff val="-10225"/>
            </a:schemeClr>
          </a:solidFill>
          <a:ln w="12700">
            <a:miter lim="400000"/>
          </a:ln>
        </p:spPr>
        <p:txBody>
          <a:bodyPr lIns="71437" tIns="71437" rIns="71437" bIns="71437" anchor="ctr"/>
          <a:lstStyle/>
          <a:p>
            <a:pPr>
              <a:defRPr sz="5000"/>
            </a:pPr>
          </a:p>
        </p:txBody>
      </p:sp>
      <p:sp>
        <p:nvSpPr>
          <p:cNvPr id="368" name="Circle"/>
          <p:cNvSpPr/>
          <p:nvPr/>
        </p:nvSpPr>
        <p:spPr>
          <a:xfrm>
            <a:off x="9490271" y="8915755"/>
            <a:ext cx="2578800" cy="2578799"/>
          </a:xfrm>
          <a:prstGeom prst="ellipse">
            <a:avLst/>
          </a:prstGeom>
          <a:solidFill>
            <a:schemeClr val="accent4">
              <a:hueOff val="-461056"/>
              <a:satOff val="4338"/>
              <a:lumOff val="-10225"/>
            </a:schemeClr>
          </a:solidFill>
          <a:ln w="12700">
            <a:miter lim="400000"/>
          </a:ln>
        </p:spPr>
        <p:txBody>
          <a:bodyPr lIns="71437" tIns="71437" rIns="71437" bIns="71437" anchor="ctr"/>
          <a:lstStyle/>
          <a:p>
            <a:pPr>
              <a:defRPr sz="5000"/>
            </a:pPr>
          </a:p>
        </p:txBody>
      </p:sp>
      <p:cxnSp>
        <p:nvCxnSpPr>
          <p:cNvPr id="369" name="Connection Line"/>
          <p:cNvCxnSpPr>
            <a:stCxn id="368" idx="0"/>
            <a:endCxn id="364" idx="0"/>
          </p:cNvCxnSpPr>
          <p:nvPr/>
        </p:nvCxnSpPr>
        <p:spPr>
          <a:xfrm flipH="1" flipV="1">
            <a:off x="4404376" y="8585245"/>
            <a:ext cx="6375295" cy="1619910"/>
          </a:xfrm>
          <a:prstGeom prst="straightConnector1">
            <a:avLst/>
          </a:prstGeom>
          <a:ln w="381000">
            <a:solidFill>
              <a:schemeClr val="accent4">
                <a:hueOff val="-461056"/>
                <a:satOff val="4338"/>
                <a:lumOff val="-10225"/>
              </a:schemeClr>
            </a:solidFill>
            <a:miter lim="400000"/>
          </a:ln>
        </p:spPr>
      </p:cxnSp>
      <p:cxnSp>
        <p:nvCxnSpPr>
          <p:cNvPr id="370" name="Connection Line"/>
          <p:cNvCxnSpPr>
            <a:stCxn id="367" idx="0"/>
            <a:endCxn id="368" idx="0"/>
          </p:cNvCxnSpPr>
          <p:nvPr/>
        </p:nvCxnSpPr>
        <p:spPr>
          <a:xfrm>
            <a:off x="10618945" y="4445888"/>
            <a:ext cx="160726" cy="5759267"/>
          </a:xfrm>
          <a:prstGeom prst="straightConnector1">
            <a:avLst/>
          </a:prstGeom>
          <a:ln w="127000">
            <a:solidFill>
              <a:schemeClr val="accent4">
                <a:hueOff val="-461056"/>
                <a:satOff val="4338"/>
                <a:lumOff val="-10225"/>
              </a:schemeClr>
            </a:solidFill>
            <a:miter lim="400000"/>
          </a:ln>
        </p:spPr>
      </p:cxnSp>
      <p:sp>
        <p:nvSpPr>
          <p:cNvPr id="371" name="Circle"/>
          <p:cNvSpPr/>
          <p:nvPr/>
        </p:nvSpPr>
        <p:spPr>
          <a:xfrm>
            <a:off x="15308031" y="5694908"/>
            <a:ext cx="2578799" cy="2578799"/>
          </a:xfrm>
          <a:prstGeom prst="ellipse">
            <a:avLst/>
          </a:prstGeom>
          <a:solidFill>
            <a:schemeClr val="accent4">
              <a:hueOff val="-461056"/>
              <a:satOff val="4338"/>
              <a:lumOff val="-10225"/>
            </a:schemeClr>
          </a:solidFill>
          <a:ln w="12700">
            <a:miter lim="400000"/>
          </a:ln>
        </p:spPr>
        <p:txBody>
          <a:bodyPr lIns="71437" tIns="71437" rIns="71437" bIns="71437" anchor="ctr"/>
          <a:lstStyle/>
          <a:p>
            <a:pPr>
              <a:defRPr sz="5000"/>
            </a:pPr>
          </a:p>
        </p:txBody>
      </p:sp>
      <p:cxnSp>
        <p:nvCxnSpPr>
          <p:cNvPr id="372" name="Connection Line"/>
          <p:cNvCxnSpPr>
            <a:stCxn id="371" idx="0"/>
            <a:endCxn id="368" idx="0"/>
          </p:cNvCxnSpPr>
          <p:nvPr/>
        </p:nvCxnSpPr>
        <p:spPr>
          <a:xfrm flipH="1">
            <a:off x="10779670" y="6984307"/>
            <a:ext cx="5817761" cy="3220848"/>
          </a:xfrm>
          <a:prstGeom prst="straightConnector1">
            <a:avLst/>
          </a:prstGeom>
          <a:ln w="127000">
            <a:solidFill>
              <a:schemeClr val="accent4">
                <a:hueOff val="-461056"/>
                <a:satOff val="4338"/>
                <a:lumOff val="-10225"/>
              </a:schemeClr>
            </a:solidFill>
            <a:miter lim="400000"/>
          </a:ln>
        </p:spPr>
      </p:cxnSp>
      <p:cxnSp>
        <p:nvCxnSpPr>
          <p:cNvPr id="373" name="Connection Line"/>
          <p:cNvCxnSpPr>
            <a:stCxn id="371" idx="0"/>
            <a:endCxn id="367" idx="0"/>
          </p:cNvCxnSpPr>
          <p:nvPr/>
        </p:nvCxnSpPr>
        <p:spPr>
          <a:xfrm flipH="1" flipV="1">
            <a:off x="10618945" y="4445888"/>
            <a:ext cx="5978486" cy="2538420"/>
          </a:xfrm>
          <a:prstGeom prst="straightConnector1">
            <a:avLst/>
          </a:prstGeom>
          <a:ln w="635000">
            <a:solidFill>
              <a:schemeClr val="accent4">
                <a:hueOff val="-461056"/>
                <a:satOff val="4338"/>
                <a:lumOff val="-10225"/>
              </a:schemeClr>
            </a:solidFill>
            <a:miter lim="400000"/>
          </a:ln>
        </p:spPr>
      </p:cxnSp>
      <p:sp>
        <p:nvSpPr>
          <p:cNvPr id="374" name="N * (N - 1) / 2"/>
          <p:cNvSpPr txBox="1"/>
          <p:nvPr/>
        </p:nvSpPr>
        <p:spPr>
          <a:xfrm>
            <a:off x="1047523" y="3872801"/>
            <a:ext cx="6167858" cy="11461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sz="6400"/>
            </a:lvl1pPr>
          </a:lstStyle>
          <a:p>
            <a:pPr/>
            <a:r>
              <a:t>N * (N - 1) / 2</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364"/>
                                        </p:tgtEl>
                                        <p:attrNameLst>
                                          <p:attrName>style.visibility</p:attrName>
                                        </p:attrNameLst>
                                      </p:cBhvr>
                                      <p:to>
                                        <p:strVal val="visible"/>
                                      </p:to>
                                    </p:set>
                                    <p:animEffect filter="fade" transition="in">
                                      <p:cBhvr>
                                        <p:cTn id="7" dur="250"/>
                                        <p:tgtEl>
                                          <p:spTgt spid="364"/>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367"/>
                                        </p:tgtEl>
                                        <p:attrNameLst>
                                          <p:attrName>style.visibility</p:attrName>
                                        </p:attrNameLst>
                                      </p:cBhvr>
                                      <p:to>
                                        <p:strVal val="visible"/>
                                      </p:to>
                                    </p:set>
                                    <p:animEffect filter="fade" transition="in">
                                      <p:cBhvr>
                                        <p:cTn id="11" dur="250"/>
                                        <p:tgtEl>
                                          <p:spTgt spid="367"/>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366"/>
                                        </p:tgtEl>
                                        <p:attrNameLst>
                                          <p:attrName>style.visibility</p:attrName>
                                        </p:attrNameLst>
                                      </p:cBhvr>
                                      <p:to>
                                        <p:strVal val="visible"/>
                                      </p:to>
                                    </p:set>
                                    <p:animEffect filter="fade" transition="in">
                                      <p:cBhvr>
                                        <p:cTn id="15" dur="250"/>
                                        <p:tgtEl>
                                          <p:spTgt spid="366"/>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4" fill="hold">
                                  <p:stCondLst>
                                    <p:cond delay="0"/>
                                  </p:stCondLst>
                                  <p:iterate type="el" backwards="0">
                                    <p:tmAbs val="0"/>
                                  </p:iterate>
                                  <p:childTnLst>
                                    <p:set>
                                      <p:cBhvr>
                                        <p:cTn id="19" fill="hold"/>
                                        <p:tgtEl>
                                          <p:spTgt spid="368"/>
                                        </p:tgtEl>
                                        <p:attrNameLst>
                                          <p:attrName>style.visibility</p:attrName>
                                        </p:attrNameLst>
                                      </p:cBhvr>
                                      <p:to>
                                        <p:strVal val="visible"/>
                                      </p:to>
                                    </p:set>
                                    <p:animEffect filter="fade" transition="in">
                                      <p:cBhvr>
                                        <p:cTn id="20" dur="250"/>
                                        <p:tgtEl>
                                          <p:spTgt spid="368"/>
                                        </p:tgtEl>
                                      </p:cBhvr>
                                    </p:animEffect>
                                  </p:childTnLst>
                                </p:cTn>
                              </p:par>
                            </p:childTnLst>
                          </p:cTn>
                        </p:par>
                        <p:par>
                          <p:cTn id="21" fill="hold">
                            <p:stCondLst>
                              <p:cond delay="250"/>
                            </p:stCondLst>
                            <p:childTnLst>
                              <p:par>
                                <p:cTn id="22" presetClass="entr" nodeType="afterEffect" presetID="10" grpId="5" fill="hold">
                                  <p:stCondLst>
                                    <p:cond delay="0"/>
                                  </p:stCondLst>
                                  <p:iterate type="el" backwards="0">
                                    <p:tmAbs val="0"/>
                                  </p:iterate>
                                  <p:childTnLst>
                                    <p:set>
                                      <p:cBhvr>
                                        <p:cTn id="23" fill="hold"/>
                                        <p:tgtEl>
                                          <p:spTgt spid="369"/>
                                        </p:tgtEl>
                                        <p:attrNameLst>
                                          <p:attrName>style.visibility</p:attrName>
                                        </p:attrNameLst>
                                      </p:cBhvr>
                                      <p:to>
                                        <p:strVal val="visible"/>
                                      </p:to>
                                    </p:set>
                                    <p:animEffect filter="fade" transition="in">
                                      <p:cBhvr>
                                        <p:cTn id="24" dur="250"/>
                                        <p:tgtEl>
                                          <p:spTgt spid="369"/>
                                        </p:tgtEl>
                                      </p:cBhvr>
                                    </p:animEffect>
                                  </p:childTnLst>
                                </p:cTn>
                              </p:par>
                            </p:childTnLst>
                          </p:cTn>
                        </p:par>
                        <p:par>
                          <p:cTn id="25" fill="hold">
                            <p:stCondLst>
                              <p:cond delay="500"/>
                            </p:stCondLst>
                            <p:childTnLst>
                              <p:par>
                                <p:cTn id="26" presetClass="entr" nodeType="afterEffect" presetID="10" grpId="6" fill="hold">
                                  <p:stCondLst>
                                    <p:cond delay="0"/>
                                  </p:stCondLst>
                                  <p:iterate type="el" backwards="0">
                                    <p:tmAbs val="0"/>
                                  </p:iterate>
                                  <p:childTnLst>
                                    <p:set>
                                      <p:cBhvr>
                                        <p:cTn id="27" fill="hold"/>
                                        <p:tgtEl>
                                          <p:spTgt spid="370"/>
                                        </p:tgtEl>
                                        <p:attrNameLst>
                                          <p:attrName>style.visibility</p:attrName>
                                        </p:attrNameLst>
                                      </p:cBhvr>
                                      <p:to>
                                        <p:strVal val="visible"/>
                                      </p:to>
                                    </p:set>
                                    <p:animEffect filter="fade" transition="in">
                                      <p:cBhvr>
                                        <p:cTn id="28" dur="250"/>
                                        <p:tgtEl>
                                          <p:spTgt spid="370"/>
                                        </p:tgtEl>
                                      </p:cBhvr>
                                    </p:animEffect>
                                  </p:childTnLst>
                                </p:cTn>
                              </p:par>
                            </p:childTnLst>
                          </p:cTn>
                        </p:par>
                      </p:childTnLst>
                    </p:cTn>
                  </p:par>
                  <p:par>
                    <p:cTn id="29" fill="hold">
                      <p:stCondLst>
                        <p:cond delay="indefinite"/>
                      </p:stCondLst>
                      <p:childTnLst>
                        <p:par>
                          <p:cTn id="30" fill="hold">
                            <p:stCondLst>
                              <p:cond delay="0"/>
                            </p:stCondLst>
                            <p:childTnLst>
                              <p:par>
                                <p:cTn id="31" presetClass="entr" nodeType="clickEffect" presetID="10" grpId="7" fill="hold">
                                  <p:stCondLst>
                                    <p:cond delay="0"/>
                                  </p:stCondLst>
                                  <p:iterate type="el" backwards="0">
                                    <p:tmAbs val="0"/>
                                  </p:iterate>
                                  <p:childTnLst>
                                    <p:set>
                                      <p:cBhvr>
                                        <p:cTn id="32" fill="hold"/>
                                        <p:tgtEl>
                                          <p:spTgt spid="371"/>
                                        </p:tgtEl>
                                        <p:attrNameLst>
                                          <p:attrName>style.visibility</p:attrName>
                                        </p:attrNameLst>
                                      </p:cBhvr>
                                      <p:to>
                                        <p:strVal val="visible"/>
                                      </p:to>
                                    </p:set>
                                    <p:animEffect filter="fade" transition="in">
                                      <p:cBhvr>
                                        <p:cTn id="33" dur="250"/>
                                        <p:tgtEl>
                                          <p:spTgt spid="371"/>
                                        </p:tgtEl>
                                      </p:cBhvr>
                                    </p:animEffect>
                                  </p:childTnLst>
                                </p:cTn>
                              </p:par>
                            </p:childTnLst>
                          </p:cTn>
                        </p:par>
                        <p:par>
                          <p:cTn id="34" fill="hold">
                            <p:stCondLst>
                              <p:cond delay="250"/>
                            </p:stCondLst>
                            <p:childTnLst>
                              <p:par>
                                <p:cTn id="35" presetClass="entr" nodeType="afterEffect" presetID="10" grpId="8" fill="hold">
                                  <p:stCondLst>
                                    <p:cond delay="0"/>
                                  </p:stCondLst>
                                  <p:iterate type="el" backwards="0">
                                    <p:tmAbs val="0"/>
                                  </p:iterate>
                                  <p:childTnLst>
                                    <p:set>
                                      <p:cBhvr>
                                        <p:cTn id="36" fill="hold"/>
                                        <p:tgtEl>
                                          <p:spTgt spid="372"/>
                                        </p:tgtEl>
                                        <p:attrNameLst>
                                          <p:attrName>style.visibility</p:attrName>
                                        </p:attrNameLst>
                                      </p:cBhvr>
                                      <p:to>
                                        <p:strVal val="visible"/>
                                      </p:to>
                                    </p:set>
                                    <p:animEffect filter="fade" transition="in">
                                      <p:cBhvr>
                                        <p:cTn id="37" dur="250"/>
                                        <p:tgtEl>
                                          <p:spTgt spid="372"/>
                                        </p:tgtEl>
                                      </p:cBhvr>
                                    </p:animEffect>
                                  </p:childTnLst>
                                </p:cTn>
                              </p:par>
                            </p:childTnLst>
                          </p:cTn>
                        </p:par>
                        <p:par>
                          <p:cTn id="38" fill="hold">
                            <p:stCondLst>
                              <p:cond delay="500"/>
                            </p:stCondLst>
                            <p:childTnLst>
                              <p:par>
                                <p:cTn id="39" presetClass="entr" nodeType="afterEffect" presetID="10" grpId="9" fill="hold">
                                  <p:stCondLst>
                                    <p:cond delay="0"/>
                                  </p:stCondLst>
                                  <p:iterate type="el" backwards="0">
                                    <p:tmAbs val="0"/>
                                  </p:iterate>
                                  <p:childTnLst>
                                    <p:set>
                                      <p:cBhvr>
                                        <p:cTn id="40" fill="hold"/>
                                        <p:tgtEl>
                                          <p:spTgt spid="373"/>
                                        </p:tgtEl>
                                        <p:attrNameLst>
                                          <p:attrName>style.visibility</p:attrName>
                                        </p:attrNameLst>
                                      </p:cBhvr>
                                      <p:to>
                                        <p:strVal val="visible"/>
                                      </p:to>
                                    </p:set>
                                    <p:animEffect filter="fade" transition="in">
                                      <p:cBhvr>
                                        <p:cTn id="41" dur="250"/>
                                        <p:tgtEl>
                                          <p:spTgt spid="373"/>
                                        </p:tgtEl>
                                      </p:cBhvr>
                                    </p:animEffect>
                                  </p:childTnLst>
                                </p:cTn>
                              </p:par>
                            </p:childTnLst>
                          </p:cTn>
                        </p:par>
                        <p:par>
                          <p:cTn id="42" fill="hold">
                            <p:stCondLst>
                              <p:cond delay="750"/>
                            </p:stCondLst>
                            <p:childTnLst>
                              <p:par>
                                <p:cTn id="43" presetClass="entr" nodeType="afterEffect" presetID="10" grpId="10" fill="hold">
                                  <p:stCondLst>
                                    <p:cond delay="0"/>
                                  </p:stCondLst>
                                  <p:iterate type="el" backwards="0">
                                    <p:tmAbs val="0"/>
                                  </p:iterate>
                                  <p:childTnLst>
                                    <p:set>
                                      <p:cBhvr>
                                        <p:cTn id="44" fill="hold"/>
                                        <p:tgtEl>
                                          <p:spTgt spid="365"/>
                                        </p:tgtEl>
                                        <p:attrNameLst>
                                          <p:attrName>style.visibility</p:attrName>
                                        </p:attrNameLst>
                                      </p:cBhvr>
                                      <p:to>
                                        <p:strVal val="visible"/>
                                      </p:to>
                                    </p:set>
                                    <p:animEffect filter="fade" transition="in">
                                      <p:cBhvr>
                                        <p:cTn id="45" dur="250"/>
                                        <p:tgtEl>
                                          <p:spTgt spid="365"/>
                                        </p:tgtEl>
                                      </p:cBhvr>
                                    </p:animEffect>
                                  </p:childTnLst>
                                </p:cTn>
                              </p:par>
                            </p:childTnLst>
                          </p:cTn>
                        </p:par>
                      </p:childTnLst>
                    </p:cTn>
                  </p:par>
                  <p:par>
                    <p:cTn id="46" fill="hold">
                      <p:stCondLst>
                        <p:cond delay="indefinite"/>
                      </p:stCondLst>
                      <p:childTnLst>
                        <p:par>
                          <p:cTn id="47" fill="hold">
                            <p:stCondLst>
                              <p:cond delay="0"/>
                            </p:stCondLst>
                            <p:childTnLst>
                              <p:par>
                                <p:cTn id="48" presetClass="entr" nodeType="clickEffect" presetID="10" grpId="11" fill="hold">
                                  <p:stCondLst>
                                    <p:cond delay="0"/>
                                  </p:stCondLst>
                                  <p:iterate type="el" backwards="0">
                                    <p:tmAbs val="0"/>
                                  </p:iterate>
                                  <p:childTnLst>
                                    <p:set>
                                      <p:cBhvr>
                                        <p:cTn id="49" fill="hold"/>
                                        <p:tgtEl>
                                          <p:spTgt spid="374"/>
                                        </p:tgtEl>
                                        <p:attrNameLst>
                                          <p:attrName>style.visibility</p:attrName>
                                        </p:attrNameLst>
                                      </p:cBhvr>
                                      <p:to>
                                        <p:strVal val="visible"/>
                                      </p:to>
                                    </p:set>
                                    <p:animEffect filter="fade" transition="in">
                                      <p:cBhvr>
                                        <p:cTn id="50" dur="500"/>
                                        <p:tgtEl>
                                          <p:spTgt spid="3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70" grpId="6"/>
      <p:bldP build="whole" bldLvl="1" animBg="1" rev="0" advAuto="0" spid="368" grpId="4"/>
      <p:bldP build="whole" bldLvl="1" animBg="1" rev="0" advAuto="0" spid="364" grpId="1"/>
      <p:bldP build="whole" bldLvl="1" animBg="1" rev="0" advAuto="0" spid="371" grpId="7"/>
      <p:bldP build="whole" bldLvl="1" animBg="1" rev="0" advAuto="0" spid="373" grpId="9"/>
      <p:bldP build="whole" bldLvl="1" animBg="1" rev="0" advAuto="0" spid="365" grpId="10"/>
      <p:bldP build="whole" bldLvl="1" animBg="1" rev="0" advAuto="0" spid="374" grpId="11"/>
      <p:bldP build="whole" bldLvl="1" animBg="1" rev="0" advAuto="0" spid="372" grpId="8"/>
      <p:bldP build="whole" bldLvl="1" animBg="1" rev="0" advAuto="0" spid="367" grpId="2"/>
      <p:bldP build="whole" bldLvl="1" animBg="1" rev="0" advAuto="0" spid="366" grpId="3"/>
      <p:bldP build="whole" bldLvl="1" animBg="1" rev="0" advAuto="0" spid="369" grpId="5"/>
    </p:bldLst>
  </p:timing>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8" name="Biology vs. Technology"/>
          <p:cNvSpPr txBox="1"/>
          <p:nvPr>
            <p:ph type="title"/>
          </p:nvPr>
        </p:nvSpPr>
        <p:spPr>
          <a:prstGeom prst="rect">
            <a:avLst/>
          </a:prstGeom>
        </p:spPr>
        <p:txBody>
          <a:bodyPr/>
          <a:lstStyle/>
          <a:p>
            <a:pPr/>
            <a:r>
              <a:t>Biology vs. Technology</a:t>
            </a:r>
          </a:p>
        </p:txBody>
      </p:sp>
      <p:graphicFrame>
        <p:nvGraphicFramePr>
          <p:cNvPr id="379" name="Table 1"/>
          <p:cNvGraphicFramePr/>
          <p:nvPr/>
        </p:nvGraphicFramePr>
        <p:xfrm>
          <a:off x="4071107" y="3020523"/>
          <a:ext cx="16267186" cy="9892558"/>
        </p:xfrm>
        <a:graphic xmlns:a="http://schemas.openxmlformats.org/drawingml/2006/main">
          <a:graphicData uri="http://schemas.openxmlformats.org/drawingml/2006/table">
            <a:tbl>
              <a:tblPr firstCol="1" firstRow="1" lastCol="0" lastRow="0" bandCol="0" bandRow="0" rtl="0">
                <a:tableStyleId>{8F44A2F1-9E1F-4B54-A3A2-5F16C0AD49E2}</a:tableStyleId>
              </a:tblPr>
              <a:tblGrid>
                <a:gridCol w="6893707"/>
                <a:gridCol w="4035812"/>
                <a:gridCol w="5312265"/>
              </a:tblGrid>
              <a:tr h="2466789">
                <a:tc>
                  <a:txBody>
                    <a:bodyPr/>
                    <a:lstStyle/>
                    <a:p>
                      <a:pPr defTabSz="914400">
                        <a:tabLst>
                          <a:tab pos="1282700" algn="l"/>
                        </a:tabLst>
                        <a:defRPr sz="5000">
                          <a:sym typeface="American Typewriter"/>
                        </a:defRPr>
                      </a:pP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Neurons</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Synapses</a:t>
                      </a:r>
                    </a:p>
                  </a:txBody>
                  <a:tcPr marL="50800" marR="50800" marT="50800" marB="50800" anchor="ctr" anchorCtr="0" horzOverflow="overflow"/>
                </a:tc>
              </a:tr>
              <a:tr h="2466789">
                <a:tc>
                  <a:txBody>
                    <a:bodyPr/>
                    <a:lstStyle/>
                    <a:p>
                      <a:pPr defTabSz="914400">
                        <a:tabLst>
                          <a:tab pos="1282700" algn="l"/>
                        </a:tabLst>
                        <a:defRPr>
                          <a:solidFill>
                            <a:srgbClr val="000000"/>
                          </a:solidFill>
                        </a:defRPr>
                      </a:pPr>
                      <a:r>
                        <a:rPr sz="5000">
                          <a:solidFill>
                            <a:srgbClr val="FFFFFF"/>
                          </a:solidFill>
                          <a:sym typeface="American Typewriter"/>
                        </a:rPr>
                        <a:t>Fly (insect)</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140K</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50M</a:t>
                      </a:r>
                    </a:p>
                  </a:txBody>
                  <a:tcPr marL="50800" marR="50800" marT="50800" marB="50800" anchor="ctr" anchorCtr="0" horzOverflow="overflow"/>
                </a:tc>
              </a:tr>
              <a:tr h="2466789">
                <a:tc>
                  <a:txBody>
                    <a:bodyPr/>
                    <a:lstStyle/>
                    <a:p>
                      <a:pPr defTabSz="914400">
                        <a:tabLst>
                          <a:tab pos="1282700" algn="l"/>
                        </a:tabLst>
                        <a:defRPr>
                          <a:solidFill>
                            <a:srgbClr val="000000"/>
                          </a:solidFill>
                        </a:defRPr>
                      </a:pPr>
                      <a:r>
                        <a:rPr sz="5000">
                          <a:solidFill>
                            <a:srgbClr val="FFFFFF"/>
                          </a:solidFill>
                          <a:sym typeface="American Typewriter"/>
                        </a:rPr>
                        <a:t>Human</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86-100
BILLION</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100-500
TRILLION</a:t>
                      </a:r>
                    </a:p>
                  </a:txBody>
                  <a:tcPr marL="50800" marR="50800" marT="50800" marB="50800" anchor="ctr" anchorCtr="0" horzOverflow="overflow"/>
                </a:tc>
              </a:tr>
              <a:tr h="2466789">
                <a:tc>
                  <a:txBody>
                    <a:bodyPr/>
                    <a:lstStyle/>
                    <a:p>
                      <a:pPr defTabSz="914400">
                        <a:tabLst>
                          <a:tab pos="1282700" algn="l"/>
                        </a:tabLst>
                        <a:defRPr>
                          <a:solidFill>
                            <a:srgbClr val="000000"/>
                          </a:solidFill>
                        </a:defRPr>
                      </a:pPr>
                      <a:r>
                        <a:rPr sz="5000">
                          <a:solidFill>
                            <a:srgbClr val="FFFFFF"/>
                          </a:solidFill>
                          <a:sym typeface="American Typewriter"/>
                        </a:rPr>
                        <a:t>Largest Open Weight Models</a:t>
                      </a:r>
                    </a:p>
                  </a:txBody>
                  <a:tcPr marL="50800" marR="50800" marT="50800" marB="50800" anchor="ctr" anchorCtr="0" horzOverflow="overflow"/>
                </a:tc>
                <a:tc>
                  <a:txBody>
                    <a:bodyPr/>
                    <a:lstStyle/>
                    <a:p>
                      <a:pPr defTabSz="914400">
                        <a:tabLst>
                          <a:tab pos="1282700" algn="l"/>
                        </a:tabLst>
                        <a:defRPr sz="5000">
                          <a:sym typeface="American Typewriter"/>
                        </a:defRPr>
                      </a:pP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&lt; 3 TRILLION
parameters</a:t>
                      </a:r>
                    </a:p>
                  </a:txBody>
                  <a:tcPr marL="50800" marR="50800" marT="50800" marB="50800" anchor="ctr" anchorCtr="0" horzOverflow="overflow"/>
                </a:tc>
              </a:tr>
            </a:tbl>
          </a:graphicData>
        </a:graphic>
      </p:graphicFrame>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3" name="Training"/>
          <p:cNvSpPr txBox="1"/>
          <p:nvPr>
            <p:ph type="title"/>
          </p:nvPr>
        </p:nvSpPr>
        <p:spPr>
          <a:prstGeom prst="rect">
            <a:avLst/>
          </a:prstGeom>
        </p:spPr>
        <p:txBody>
          <a:bodyPr/>
          <a:lstStyle/>
          <a:p>
            <a:pPr/>
            <a:r>
              <a:t>Training</a:t>
            </a:r>
          </a:p>
        </p:txBody>
      </p:sp>
      <p:sp>
        <p:nvSpPr>
          <p:cNvPr id="384" name="Text Document"/>
          <p:cNvSpPr/>
          <p:nvPr/>
        </p:nvSpPr>
        <p:spPr>
          <a:xfrm>
            <a:off x="8140095" y="324531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85" name="Text Document"/>
          <p:cNvSpPr/>
          <p:nvPr/>
        </p:nvSpPr>
        <p:spPr>
          <a:xfrm>
            <a:off x="9893854" y="324531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86" name="Text Document"/>
          <p:cNvSpPr/>
          <p:nvPr/>
        </p:nvSpPr>
        <p:spPr>
          <a:xfrm>
            <a:off x="11647613" y="3245312"/>
            <a:ext cx="1088774"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87" name="Text Document"/>
          <p:cNvSpPr/>
          <p:nvPr/>
        </p:nvSpPr>
        <p:spPr>
          <a:xfrm>
            <a:off x="13401372" y="3245312"/>
            <a:ext cx="1088774"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88" name="Text Document"/>
          <p:cNvSpPr/>
          <p:nvPr/>
        </p:nvSpPr>
        <p:spPr>
          <a:xfrm>
            <a:off x="15155132" y="324531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89" name="Training a model"/>
          <p:cNvSpPr txBox="1"/>
          <p:nvPr/>
        </p:nvSpPr>
        <p:spPr>
          <a:xfrm>
            <a:off x="2858336" y="6418262"/>
            <a:ext cx="531177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Training a model</a:t>
            </a:r>
          </a:p>
        </p:txBody>
      </p:sp>
      <p:pic>
        <p:nvPicPr>
          <p:cNvPr id="390"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10655944" y="10383217"/>
            <a:ext cx="3072112" cy="2591825"/>
          </a:xfrm>
          <a:prstGeom prst="rect">
            <a:avLst/>
          </a:prstGeom>
          <a:ln w="12700">
            <a:miter lim="400000"/>
          </a:ln>
        </p:spPr>
      </p:pic>
      <p:sp>
        <p:nvSpPr>
          <p:cNvPr id="391" name="Text Document"/>
          <p:cNvSpPr/>
          <p:nvPr/>
        </p:nvSpPr>
        <p:spPr>
          <a:xfrm>
            <a:off x="8267095" y="337231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92" name="Text Document"/>
          <p:cNvSpPr/>
          <p:nvPr/>
        </p:nvSpPr>
        <p:spPr>
          <a:xfrm>
            <a:off x="10020854" y="337231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93" name="Text Document"/>
          <p:cNvSpPr/>
          <p:nvPr/>
        </p:nvSpPr>
        <p:spPr>
          <a:xfrm>
            <a:off x="11774613" y="3372312"/>
            <a:ext cx="1088774"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94" name="Text Document"/>
          <p:cNvSpPr/>
          <p:nvPr/>
        </p:nvSpPr>
        <p:spPr>
          <a:xfrm>
            <a:off x="13528372" y="3372312"/>
            <a:ext cx="1088774"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95" name="Text Document"/>
          <p:cNvSpPr/>
          <p:nvPr/>
        </p:nvSpPr>
        <p:spPr>
          <a:xfrm>
            <a:off x="15282132" y="337231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grpSp>
        <p:nvGrpSpPr>
          <p:cNvPr id="398" name="Group"/>
          <p:cNvGrpSpPr/>
          <p:nvPr/>
        </p:nvGrpSpPr>
        <p:grpSpPr>
          <a:xfrm>
            <a:off x="10784427" y="5329257"/>
            <a:ext cx="2815146" cy="4160898"/>
            <a:chOff x="0" y="0"/>
            <a:chExt cx="2815144" cy="4160897"/>
          </a:xfrm>
        </p:grpSpPr>
        <p:sp>
          <p:nvSpPr>
            <p:cNvPr id="396" name="Triangle"/>
            <p:cNvSpPr/>
            <p:nvPr/>
          </p:nvSpPr>
          <p:spPr>
            <a:xfrm flipH="1" rot="10800000">
              <a:off x="0" y="0"/>
              <a:ext cx="2815145" cy="319239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800" y="0"/>
                  </a:moveTo>
                  <a:lnTo>
                    <a:pt x="21600" y="21600"/>
                  </a:lnTo>
                  <a:lnTo>
                    <a:pt x="0" y="21600"/>
                  </a:lnTo>
                  <a:close/>
                </a:path>
              </a:pathLst>
            </a:custGeom>
            <a:blipFill rotWithShape="1">
              <a:blip r:embed="rId3"/>
              <a:srcRect l="0" t="0" r="0" b="0"/>
              <a:tile tx="0" ty="0" sx="100000" sy="100000" flip="none" algn="tl"/>
            </a:blip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sp>
          <p:nvSpPr>
            <p:cNvPr id="397" name="Rounded Rectangle"/>
            <p:cNvSpPr/>
            <p:nvPr/>
          </p:nvSpPr>
          <p:spPr>
            <a:xfrm>
              <a:off x="1042776" y="1703170"/>
              <a:ext cx="729592" cy="2457727"/>
            </a:xfrm>
            <a:prstGeom prst="roundRect">
              <a:avLst>
                <a:gd name="adj" fmla="val 26111"/>
              </a:avLst>
            </a:prstGeom>
            <a:blipFill rotWithShape="1">
              <a:blip r:embed="rId3"/>
              <a:srcRect l="0" t="0" r="0" b="0"/>
              <a:tile tx="0" ty="0" sx="100000" sy="100000" flip="none" algn="tl"/>
            </a:blip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grpSp>
      <p:pic>
        <p:nvPicPr>
          <p:cNvPr id="399"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9893300" y="9499600"/>
            <a:ext cx="4610101" cy="3889368"/>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384"/>
                                        </p:tgtEl>
                                        <p:attrNameLst>
                                          <p:attrName>style.visibility</p:attrName>
                                        </p:attrNameLst>
                                      </p:cBhvr>
                                      <p:to>
                                        <p:strVal val="visible"/>
                                      </p:to>
                                    </p:set>
                                    <p:animEffect filter="fade" transition="in">
                                      <p:cBhvr>
                                        <p:cTn id="7" dur="250"/>
                                        <p:tgtEl>
                                          <p:spTgt spid="384"/>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385"/>
                                        </p:tgtEl>
                                        <p:attrNameLst>
                                          <p:attrName>style.visibility</p:attrName>
                                        </p:attrNameLst>
                                      </p:cBhvr>
                                      <p:to>
                                        <p:strVal val="visible"/>
                                      </p:to>
                                    </p:set>
                                    <p:animEffect filter="fade" transition="in">
                                      <p:cBhvr>
                                        <p:cTn id="11" dur="250"/>
                                        <p:tgtEl>
                                          <p:spTgt spid="385"/>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386"/>
                                        </p:tgtEl>
                                        <p:attrNameLst>
                                          <p:attrName>style.visibility</p:attrName>
                                        </p:attrNameLst>
                                      </p:cBhvr>
                                      <p:to>
                                        <p:strVal val="visible"/>
                                      </p:to>
                                    </p:set>
                                    <p:animEffect filter="fade" transition="in">
                                      <p:cBhvr>
                                        <p:cTn id="15" dur="250"/>
                                        <p:tgtEl>
                                          <p:spTgt spid="386"/>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387"/>
                                        </p:tgtEl>
                                        <p:attrNameLst>
                                          <p:attrName>style.visibility</p:attrName>
                                        </p:attrNameLst>
                                      </p:cBhvr>
                                      <p:to>
                                        <p:strVal val="visible"/>
                                      </p:to>
                                    </p:set>
                                    <p:animEffect filter="fade" transition="in">
                                      <p:cBhvr>
                                        <p:cTn id="19" dur="250"/>
                                        <p:tgtEl>
                                          <p:spTgt spid="387"/>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388"/>
                                        </p:tgtEl>
                                        <p:attrNameLst>
                                          <p:attrName>style.visibility</p:attrName>
                                        </p:attrNameLst>
                                      </p:cBhvr>
                                      <p:to>
                                        <p:strVal val="visible"/>
                                      </p:to>
                                    </p:set>
                                    <p:animEffect filter="fade" transition="in">
                                      <p:cBhvr>
                                        <p:cTn id="23" dur="250"/>
                                        <p:tgtEl>
                                          <p:spTgt spid="388"/>
                                        </p:tgtEl>
                                      </p:cBhvr>
                                    </p:animEffect>
                                  </p:childTnLst>
                                </p:cTn>
                              </p:par>
                            </p:childTnLst>
                          </p:cTn>
                        </p:par>
                      </p:childTnLst>
                    </p:cTn>
                  </p:par>
                  <p:par>
                    <p:cTn id="24" fill="hold">
                      <p:stCondLst>
                        <p:cond delay="indefinite"/>
                      </p:stCondLst>
                      <p:childTnLst>
                        <p:par>
                          <p:cTn id="25" fill="hold">
                            <p:stCondLst>
                              <p:cond delay="0"/>
                            </p:stCondLst>
                            <p:childTnLst>
                              <p:par>
                                <p:cTn id="26" presetClass="path" nodeType="clickEffect" presetSubtype="0" presetID="-1" grpId="6" accel="50000" decel="50000" fill="hold">
                                  <p:stCondLst>
                                    <p:cond delay="0"/>
                                  </p:stCondLst>
                                  <p:childTnLst>
                                    <p:animMotion path="M 0.000000 0.000000 L 0.143845 0.163516" origin="layout" pathEditMode="relative">
                                      <p:cBhvr>
                                        <p:cTn id="27" dur="500" fill="hold"/>
                                        <p:tgtEl>
                                          <p:spTgt spid="384"/>
                                        </p:tgtEl>
                                        <p:attrNameLst>
                                          <p:attrName>ppt_x</p:attrName>
                                          <p:attrName>ppt_y</p:attrName>
                                        </p:attrNameLst>
                                      </p:cBhvr>
                                    </p:animMotion>
                                  </p:childTnLst>
                                </p:cTn>
                              </p:par>
                            </p:childTnLst>
                          </p:cTn>
                        </p:par>
                        <p:par>
                          <p:cTn id="28" fill="hold">
                            <p:stCondLst>
                              <p:cond delay="0"/>
                            </p:stCondLst>
                            <p:childTnLst>
                              <p:par>
                                <p:cTn id="29" presetClass="path" nodeType="afterEffect" presetSubtype="0" presetID="-1" grpId="7" accel="50000" decel="50000" fill="hold">
                                  <p:stCondLst>
                                    <p:cond delay="0"/>
                                  </p:stCondLst>
                                  <p:childTnLst>
                                    <p:animMotion path="M 0.000000 0.000000 L 0.071923 0.162287" origin="layout" pathEditMode="relative">
                                      <p:cBhvr>
                                        <p:cTn id="30" dur="500" fill="hold"/>
                                        <p:tgtEl>
                                          <p:spTgt spid="385"/>
                                        </p:tgtEl>
                                        <p:attrNameLst>
                                          <p:attrName>ppt_x</p:attrName>
                                          <p:attrName>ppt_y</p:attrName>
                                        </p:attrNameLst>
                                      </p:cBhvr>
                                    </p:animMotion>
                                  </p:childTnLst>
                                </p:cTn>
                              </p:par>
                            </p:childTnLst>
                          </p:cTn>
                        </p:par>
                        <p:par>
                          <p:cTn id="31" fill="hold">
                            <p:stCondLst>
                              <p:cond delay="0"/>
                            </p:stCondLst>
                            <p:childTnLst>
                              <p:par>
                                <p:cTn id="32" presetClass="path" nodeType="afterEffect" presetSubtype="0" presetID="-1" grpId="8" accel="50000" decel="50000" fill="hold">
                                  <p:stCondLst>
                                    <p:cond delay="0"/>
                                  </p:stCondLst>
                                  <p:childTnLst>
                                    <p:animMotion path="M 0.000000 0.000000 L 0.000000 0.162287" origin="layout" pathEditMode="relative">
                                      <p:cBhvr>
                                        <p:cTn id="33" dur="500" fill="hold"/>
                                        <p:tgtEl>
                                          <p:spTgt spid="386"/>
                                        </p:tgtEl>
                                        <p:attrNameLst>
                                          <p:attrName>ppt_x</p:attrName>
                                          <p:attrName>ppt_y</p:attrName>
                                        </p:attrNameLst>
                                      </p:cBhvr>
                                    </p:animMotion>
                                  </p:childTnLst>
                                </p:cTn>
                              </p:par>
                            </p:childTnLst>
                          </p:cTn>
                        </p:par>
                        <p:par>
                          <p:cTn id="34" fill="hold">
                            <p:stCondLst>
                              <p:cond delay="0"/>
                            </p:stCondLst>
                            <p:childTnLst>
                              <p:par>
                                <p:cTn id="35" presetClass="path" nodeType="afterEffect" presetSubtype="0" presetID="-1" grpId="9" accel="50000" decel="50000" fill="hold">
                                  <p:stCondLst>
                                    <p:cond delay="0"/>
                                  </p:stCondLst>
                                  <p:childTnLst>
                                    <p:animMotion path="M 0.000000 0.000000 L -0.071923 0.151935" origin="layout" pathEditMode="relative">
                                      <p:cBhvr>
                                        <p:cTn id="36" dur="500" fill="hold"/>
                                        <p:tgtEl>
                                          <p:spTgt spid="387"/>
                                        </p:tgtEl>
                                        <p:attrNameLst>
                                          <p:attrName>ppt_x</p:attrName>
                                          <p:attrName>ppt_y</p:attrName>
                                        </p:attrNameLst>
                                      </p:cBhvr>
                                    </p:animMotion>
                                  </p:childTnLst>
                                </p:cTn>
                              </p:par>
                            </p:childTnLst>
                          </p:cTn>
                        </p:par>
                        <p:par>
                          <p:cTn id="37" fill="hold">
                            <p:stCondLst>
                              <p:cond delay="0"/>
                            </p:stCondLst>
                            <p:childTnLst>
                              <p:par>
                                <p:cTn id="38" presetClass="path" nodeType="afterEffect" presetSubtype="0" presetID="-1" grpId="10" accel="50000" decel="50000" fill="hold">
                                  <p:stCondLst>
                                    <p:cond delay="0"/>
                                  </p:stCondLst>
                                  <p:childTnLst>
                                    <p:animMotion path="M 0.000000 0.000000 L -0.143845 0.163516" origin="layout" pathEditMode="relative">
                                      <p:cBhvr>
                                        <p:cTn id="39" dur="500" fill="hold"/>
                                        <p:tgtEl>
                                          <p:spTgt spid="388"/>
                                        </p:tgtEl>
                                        <p:attrNameLst>
                                          <p:attrName>ppt_x</p:attrName>
                                          <p:attrName>ppt_y</p:attrName>
                                        </p:attrNameLst>
                                      </p:cBhvr>
                                    </p:animMotion>
                                  </p:childTnLst>
                                </p:cTn>
                              </p:par>
                            </p:childTnLst>
                          </p:cTn>
                        </p:par>
                        <p:par>
                          <p:cTn id="40" fill="hold">
                            <p:stCondLst>
                              <p:cond delay="0"/>
                            </p:stCondLst>
                            <p:childTnLst>
                              <p:par>
                                <p:cTn id="41" presetClass="emph" nodeType="afterEffect" presetSubtype="0" presetID="6" grpId="11" accel="50000" decel="50000" fill="hold">
                                  <p:stCondLst>
                                    <p:cond delay="0"/>
                                  </p:stCondLst>
                                  <p:childTnLst>
                                    <p:animScale>
                                      <p:cBhvr>
                                        <p:cTn id="42" dur="1000" fill="hold"/>
                                        <p:tgtEl>
                                          <p:spTgt spid="390"/>
                                        </p:tgtEl>
                                      </p:cBhvr>
                                      <p:by x="150000" y="150000"/>
                                    </p:animScale>
                                  </p:childTnLst>
                                </p:cTn>
                              </p:par>
                            </p:childTnLst>
                          </p:cTn>
                        </p:par>
                        <p:par>
                          <p:cTn id="43" fill="hold">
                            <p:stCondLst>
                              <p:cond delay="0"/>
                            </p:stCondLst>
                            <p:childTnLst>
                              <p:par>
                                <p:cTn id="44" presetClass="path" nodeType="withEffect" presetSubtype="0" presetID="-1" grpId="12" accel="50000" decel="50000" fill="hold">
                                  <p:stCondLst>
                                    <p:cond delay="0"/>
                                  </p:stCondLst>
                                  <p:childTnLst>
                                    <p:animMotion path="M 0.000000 0.000000 L 0.000000 -0.017212" origin="layout" pathEditMode="relative">
                                      <p:cBhvr>
                                        <p:cTn id="45" dur="1000" fill="hold"/>
                                        <p:tgtEl>
                                          <p:spTgt spid="390"/>
                                        </p:tgtEl>
                                        <p:attrNameLst>
                                          <p:attrName>ppt_x</p:attrName>
                                          <p:attrName>ppt_y</p:attrName>
                                        </p:attrNameLst>
                                      </p:cBhvr>
                                    </p:animMotion>
                                  </p:childTnLst>
                                </p:cTn>
                              </p:par>
                            </p:childTnLst>
                          </p:cTn>
                        </p:par>
                        <p:par>
                          <p:cTn id="46" fill="hold">
                            <p:stCondLst>
                              <p:cond delay="1000"/>
                            </p:stCondLst>
                            <p:childTnLst>
                              <p:par>
                                <p:cTn id="47" presetClass="entr" nodeType="afterEffect" presetSubtype="0" presetID="1" grpId="13" fill="hold">
                                  <p:stCondLst>
                                    <p:cond delay="0"/>
                                  </p:stCondLst>
                                  <p:iterate type="el" backwards="0">
                                    <p:tmAbs val="0"/>
                                  </p:iterate>
                                  <p:childTnLst>
                                    <p:set>
                                      <p:cBhvr>
                                        <p:cTn id="48" fill="hold"/>
                                        <p:tgtEl>
                                          <p:spTgt spid="399"/>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Class="entr" nodeType="clickEffect" presetID="10" grpId="14" fill="hold">
                                  <p:stCondLst>
                                    <p:cond delay="0"/>
                                  </p:stCondLst>
                                  <p:iterate type="el" backwards="0">
                                    <p:tmAbs val="0"/>
                                  </p:iterate>
                                  <p:childTnLst>
                                    <p:set>
                                      <p:cBhvr>
                                        <p:cTn id="52" fill="hold"/>
                                        <p:tgtEl>
                                          <p:spTgt spid="391"/>
                                        </p:tgtEl>
                                        <p:attrNameLst>
                                          <p:attrName>style.visibility</p:attrName>
                                        </p:attrNameLst>
                                      </p:cBhvr>
                                      <p:to>
                                        <p:strVal val="visible"/>
                                      </p:to>
                                    </p:set>
                                    <p:animEffect filter="fade" transition="in">
                                      <p:cBhvr>
                                        <p:cTn id="53" dur="250"/>
                                        <p:tgtEl>
                                          <p:spTgt spid="391"/>
                                        </p:tgtEl>
                                      </p:cBhvr>
                                    </p:animEffect>
                                  </p:childTnLst>
                                </p:cTn>
                              </p:par>
                            </p:childTnLst>
                          </p:cTn>
                        </p:par>
                        <p:par>
                          <p:cTn id="54" fill="hold">
                            <p:stCondLst>
                              <p:cond delay="250"/>
                            </p:stCondLst>
                            <p:childTnLst>
                              <p:par>
                                <p:cTn id="55" presetClass="entr" nodeType="afterEffect" presetID="10" grpId="15" fill="hold">
                                  <p:stCondLst>
                                    <p:cond delay="0"/>
                                  </p:stCondLst>
                                  <p:iterate type="el" backwards="0">
                                    <p:tmAbs val="0"/>
                                  </p:iterate>
                                  <p:childTnLst>
                                    <p:set>
                                      <p:cBhvr>
                                        <p:cTn id="56" fill="hold"/>
                                        <p:tgtEl>
                                          <p:spTgt spid="392"/>
                                        </p:tgtEl>
                                        <p:attrNameLst>
                                          <p:attrName>style.visibility</p:attrName>
                                        </p:attrNameLst>
                                      </p:cBhvr>
                                      <p:to>
                                        <p:strVal val="visible"/>
                                      </p:to>
                                    </p:set>
                                    <p:animEffect filter="fade" transition="in">
                                      <p:cBhvr>
                                        <p:cTn id="57" dur="250"/>
                                        <p:tgtEl>
                                          <p:spTgt spid="392"/>
                                        </p:tgtEl>
                                      </p:cBhvr>
                                    </p:animEffect>
                                  </p:childTnLst>
                                </p:cTn>
                              </p:par>
                            </p:childTnLst>
                          </p:cTn>
                        </p:par>
                        <p:par>
                          <p:cTn id="58" fill="hold">
                            <p:stCondLst>
                              <p:cond delay="500"/>
                            </p:stCondLst>
                            <p:childTnLst>
                              <p:par>
                                <p:cTn id="59" presetClass="entr" nodeType="afterEffect" presetID="10" grpId="16" fill="hold">
                                  <p:stCondLst>
                                    <p:cond delay="0"/>
                                  </p:stCondLst>
                                  <p:iterate type="el" backwards="0">
                                    <p:tmAbs val="0"/>
                                  </p:iterate>
                                  <p:childTnLst>
                                    <p:set>
                                      <p:cBhvr>
                                        <p:cTn id="60" fill="hold"/>
                                        <p:tgtEl>
                                          <p:spTgt spid="393"/>
                                        </p:tgtEl>
                                        <p:attrNameLst>
                                          <p:attrName>style.visibility</p:attrName>
                                        </p:attrNameLst>
                                      </p:cBhvr>
                                      <p:to>
                                        <p:strVal val="visible"/>
                                      </p:to>
                                    </p:set>
                                    <p:animEffect filter="fade" transition="in">
                                      <p:cBhvr>
                                        <p:cTn id="61" dur="250"/>
                                        <p:tgtEl>
                                          <p:spTgt spid="393"/>
                                        </p:tgtEl>
                                      </p:cBhvr>
                                    </p:animEffect>
                                  </p:childTnLst>
                                </p:cTn>
                              </p:par>
                            </p:childTnLst>
                          </p:cTn>
                        </p:par>
                        <p:par>
                          <p:cTn id="62" fill="hold">
                            <p:stCondLst>
                              <p:cond delay="750"/>
                            </p:stCondLst>
                            <p:childTnLst>
                              <p:par>
                                <p:cTn id="63" presetClass="entr" nodeType="afterEffect" presetID="10" grpId="17" fill="hold">
                                  <p:stCondLst>
                                    <p:cond delay="0"/>
                                  </p:stCondLst>
                                  <p:iterate type="el" backwards="0">
                                    <p:tmAbs val="0"/>
                                  </p:iterate>
                                  <p:childTnLst>
                                    <p:set>
                                      <p:cBhvr>
                                        <p:cTn id="64" fill="hold"/>
                                        <p:tgtEl>
                                          <p:spTgt spid="394"/>
                                        </p:tgtEl>
                                        <p:attrNameLst>
                                          <p:attrName>style.visibility</p:attrName>
                                        </p:attrNameLst>
                                      </p:cBhvr>
                                      <p:to>
                                        <p:strVal val="visible"/>
                                      </p:to>
                                    </p:set>
                                    <p:animEffect filter="fade" transition="in">
                                      <p:cBhvr>
                                        <p:cTn id="65" dur="250"/>
                                        <p:tgtEl>
                                          <p:spTgt spid="394"/>
                                        </p:tgtEl>
                                      </p:cBhvr>
                                    </p:animEffect>
                                  </p:childTnLst>
                                </p:cTn>
                              </p:par>
                            </p:childTnLst>
                          </p:cTn>
                        </p:par>
                        <p:par>
                          <p:cTn id="66" fill="hold">
                            <p:stCondLst>
                              <p:cond delay="1000"/>
                            </p:stCondLst>
                            <p:childTnLst>
                              <p:par>
                                <p:cTn id="67" presetClass="entr" nodeType="afterEffect" presetID="10" grpId="18" fill="hold">
                                  <p:stCondLst>
                                    <p:cond delay="0"/>
                                  </p:stCondLst>
                                  <p:iterate type="el" backwards="0">
                                    <p:tmAbs val="0"/>
                                  </p:iterate>
                                  <p:childTnLst>
                                    <p:set>
                                      <p:cBhvr>
                                        <p:cTn id="68" fill="hold"/>
                                        <p:tgtEl>
                                          <p:spTgt spid="395"/>
                                        </p:tgtEl>
                                        <p:attrNameLst>
                                          <p:attrName>style.visibility</p:attrName>
                                        </p:attrNameLst>
                                      </p:cBhvr>
                                      <p:to>
                                        <p:strVal val="visible"/>
                                      </p:to>
                                    </p:set>
                                    <p:animEffect filter="fade" transition="in">
                                      <p:cBhvr>
                                        <p:cTn id="69" dur="250"/>
                                        <p:tgtEl>
                                          <p:spTgt spid="395"/>
                                        </p:tgtEl>
                                      </p:cBhvr>
                                    </p:animEffect>
                                  </p:childTnLst>
                                </p:cTn>
                              </p:par>
                            </p:childTnLst>
                          </p:cTn>
                        </p:par>
                        <p:par>
                          <p:cTn id="70" fill="hold">
                            <p:stCondLst>
                              <p:cond delay="0"/>
                            </p:stCondLst>
                            <p:childTnLst>
                              <p:par>
                                <p:cTn id="71" presetClass="path" nodeType="afterEffect" presetSubtype="0" presetID="-1" grpId="19" accel="50000" decel="50000" fill="hold">
                                  <p:stCondLst>
                                    <p:cond delay="0"/>
                                  </p:stCondLst>
                                  <p:childTnLst>
                                    <p:animMotion path="M 0.000000 0.000000 L 0.143845 0.163516" origin="layout" pathEditMode="relative">
                                      <p:cBhvr>
                                        <p:cTn id="72" dur="500" fill="hold"/>
                                        <p:tgtEl>
                                          <p:spTgt spid="391"/>
                                        </p:tgtEl>
                                        <p:attrNameLst>
                                          <p:attrName>ppt_x</p:attrName>
                                          <p:attrName>ppt_y</p:attrName>
                                        </p:attrNameLst>
                                      </p:cBhvr>
                                    </p:animMotion>
                                  </p:childTnLst>
                                </p:cTn>
                              </p:par>
                            </p:childTnLst>
                          </p:cTn>
                        </p:par>
                        <p:par>
                          <p:cTn id="73" fill="hold">
                            <p:stCondLst>
                              <p:cond delay="0"/>
                            </p:stCondLst>
                            <p:childTnLst>
                              <p:par>
                                <p:cTn id="74" presetClass="path" nodeType="afterEffect" presetSubtype="0" presetID="-1" grpId="20" accel="50000" decel="50000" fill="hold">
                                  <p:stCondLst>
                                    <p:cond delay="0"/>
                                  </p:stCondLst>
                                  <p:childTnLst>
                                    <p:animMotion path="M 0.000000 0.000000 L 0.071923 0.162287" origin="layout" pathEditMode="relative">
                                      <p:cBhvr>
                                        <p:cTn id="75" dur="500" fill="hold"/>
                                        <p:tgtEl>
                                          <p:spTgt spid="392"/>
                                        </p:tgtEl>
                                        <p:attrNameLst>
                                          <p:attrName>ppt_x</p:attrName>
                                          <p:attrName>ppt_y</p:attrName>
                                        </p:attrNameLst>
                                      </p:cBhvr>
                                    </p:animMotion>
                                  </p:childTnLst>
                                </p:cTn>
                              </p:par>
                            </p:childTnLst>
                          </p:cTn>
                        </p:par>
                        <p:par>
                          <p:cTn id="76" fill="hold">
                            <p:stCondLst>
                              <p:cond delay="0"/>
                            </p:stCondLst>
                            <p:childTnLst>
                              <p:par>
                                <p:cTn id="77" presetClass="path" nodeType="afterEffect" presetSubtype="0" presetID="-1" grpId="21" accel="50000" decel="50000" fill="hold">
                                  <p:stCondLst>
                                    <p:cond delay="0"/>
                                  </p:stCondLst>
                                  <p:childTnLst>
                                    <p:animMotion path="M 0.000000 0.000000 L 0.000000 0.162287" origin="layout" pathEditMode="relative">
                                      <p:cBhvr>
                                        <p:cTn id="78" dur="500" fill="hold"/>
                                        <p:tgtEl>
                                          <p:spTgt spid="393"/>
                                        </p:tgtEl>
                                        <p:attrNameLst>
                                          <p:attrName>ppt_x</p:attrName>
                                          <p:attrName>ppt_y</p:attrName>
                                        </p:attrNameLst>
                                      </p:cBhvr>
                                    </p:animMotion>
                                  </p:childTnLst>
                                </p:cTn>
                              </p:par>
                            </p:childTnLst>
                          </p:cTn>
                        </p:par>
                        <p:par>
                          <p:cTn id="79" fill="hold">
                            <p:stCondLst>
                              <p:cond delay="0"/>
                            </p:stCondLst>
                            <p:childTnLst>
                              <p:par>
                                <p:cTn id="80" presetClass="path" nodeType="afterEffect" presetSubtype="0" presetID="-1" grpId="22" accel="50000" decel="50000" fill="hold">
                                  <p:stCondLst>
                                    <p:cond delay="0"/>
                                  </p:stCondLst>
                                  <p:childTnLst>
                                    <p:animMotion path="M 0.000000 0.000000 L -0.071923 0.151935" origin="layout" pathEditMode="relative">
                                      <p:cBhvr>
                                        <p:cTn id="81" dur="500" fill="hold"/>
                                        <p:tgtEl>
                                          <p:spTgt spid="394"/>
                                        </p:tgtEl>
                                        <p:attrNameLst>
                                          <p:attrName>ppt_x</p:attrName>
                                          <p:attrName>ppt_y</p:attrName>
                                        </p:attrNameLst>
                                      </p:cBhvr>
                                    </p:animMotion>
                                  </p:childTnLst>
                                </p:cTn>
                              </p:par>
                            </p:childTnLst>
                          </p:cTn>
                        </p:par>
                        <p:par>
                          <p:cTn id="82" fill="hold">
                            <p:stCondLst>
                              <p:cond delay="0"/>
                            </p:stCondLst>
                            <p:childTnLst>
                              <p:par>
                                <p:cTn id="83" presetClass="path" nodeType="afterEffect" presetSubtype="0" presetID="-1" grpId="23" accel="50000" decel="50000" fill="hold">
                                  <p:stCondLst>
                                    <p:cond delay="0"/>
                                  </p:stCondLst>
                                  <p:childTnLst>
                                    <p:animMotion path="M 0.000000 0.000000 L -0.143845 0.163516" origin="layout" pathEditMode="relative">
                                      <p:cBhvr>
                                        <p:cTn id="84" dur="500" fill="hold"/>
                                        <p:tgtEl>
                                          <p:spTgt spid="395"/>
                                        </p:tgtEl>
                                        <p:attrNameLst>
                                          <p:attrName>ppt_x</p:attrName>
                                          <p:attrName>ppt_y</p:attrName>
                                        </p:attrNameLst>
                                      </p:cBhvr>
                                    </p:animMotion>
                                  </p:childTnLst>
                                </p:cTn>
                              </p:par>
                            </p:childTnLst>
                          </p:cTn>
                        </p:par>
                        <p:par>
                          <p:cTn id="85" fill="hold">
                            <p:stCondLst>
                              <p:cond delay="0"/>
                            </p:stCondLst>
                            <p:childTnLst>
                              <p:par>
                                <p:cTn id="86" presetClass="emph" nodeType="afterEffect" presetSubtype="0" presetID="6" grpId="24" accel="50000" decel="50000" fill="hold">
                                  <p:stCondLst>
                                    <p:cond delay="0"/>
                                  </p:stCondLst>
                                  <p:childTnLst>
                                    <p:animScale>
                                      <p:cBhvr>
                                        <p:cTn id="87" dur="1000" fill="hold"/>
                                        <p:tgtEl>
                                          <p:spTgt spid="399"/>
                                        </p:tgtEl>
                                      </p:cBhvr>
                                      <p:by x="150000" y="150000"/>
                                    </p:animScale>
                                  </p:childTnLst>
                                </p:cTn>
                              </p:par>
                            </p:childTnLst>
                          </p:cTn>
                        </p:par>
                        <p:par>
                          <p:cTn id="88" fill="hold">
                            <p:stCondLst>
                              <p:cond delay="0"/>
                            </p:stCondLst>
                            <p:childTnLst>
                              <p:par>
                                <p:cTn id="89" presetClass="path" nodeType="withEffect" presetSubtype="0" presetID="-1" grpId="25" accel="50000" decel="50000" fill="hold">
                                  <p:stCondLst>
                                    <p:cond delay="0"/>
                                  </p:stCondLst>
                                  <p:childTnLst>
                                    <p:animMotion path="M 0.000000 0.000000 L 0.000000 -0.047948" origin="layout" pathEditMode="relative">
                                      <p:cBhvr>
                                        <p:cTn id="90" dur="1000" fill="hold"/>
                                        <p:tgtEl>
                                          <p:spTgt spid="399"/>
                                        </p:tgtEl>
                                        <p:attrNameLst>
                                          <p:attrName>ppt_x</p:attrName>
                                          <p:attrName>ppt_y</p:attrName>
                                        </p:attrNameLst>
                                      </p:cBhvr>
                                    </p:animMotion>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90" grpId="11"/>
      <p:bldP build="whole" bldLvl="1" animBg="1" rev="0" advAuto="0" spid="399" grpId="24"/>
      <p:bldP build="whole" bldLvl="1" animBg="1" rev="0" advAuto="0" spid="387" grpId="4"/>
      <p:bldP build="whole" bldLvl="1" animBg="1" rev="0" advAuto="0" spid="393" grpId="16"/>
      <p:bldP build="whole" bldLvl="1" animBg="1" rev="0" advAuto="0" spid="392" grpId="15"/>
      <p:bldP build="whole" bldLvl="1" animBg="1" rev="0" advAuto="0" spid="395" grpId="18"/>
      <p:bldP build="whole" bldLvl="1" animBg="1" rev="0" advAuto="0" spid="399" grpId="13"/>
      <p:bldP build="whole" bldLvl="1" animBg="1" rev="0" advAuto="0" spid="384" grpId="1"/>
      <p:bldP build="whole" bldLvl="1" animBg="1" rev="0" advAuto="0" spid="385" grpId="2"/>
      <p:bldP build="whole" bldLvl="1" animBg="1" rev="0" advAuto="0" spid="391" grpId="14"/>
      <p:bldP build="whole" bldLvl="1" animBg="1" rev="0" advAuto="0" spid="388" grpId="5"/>
      <p:bldP build="whole" bldLvl="1" animBg="1" rev="0" advAuto="0" spid="394" grpId="17"/>
      <p:bldP build="whole" bldLvl="1" animBg="1" rev="0" advAuto="0" spid="386" grpId="3"/>
    </p:bldLst>
  </p:timing>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3" name="LLM Example"/>
          <p:cNvSpPr txBox="1"/>
          <p:nvPr>
            <p:ph type="title"/>
          </p:nvPr>
        </p:nvSpPr>
        <p:spPr>
          <a:prstGeom prst="rect">
            <a:avLst/>
          </a:prstGeom>
        </p:spPr>
        <p:txBody>
          <a:bodyPr/>
          <a:lstStyle/>
          <a:p>
            <a:pPr/>
            <a:r>
              <a:t>LLM Example</a:t>
            </a:r>
          </a:p>
        </p:txBody>
      </p:sp>
      <p:sp>
        <p:nvSpPr>
          <p:cNvPr id="404" name="“It was the best of times.  It was the ______ …”?…"/>
          <p:cNvSpPr txBox="1"/>
          <p:nvPr>
            <p:ph type="body" idx="1"/>
          </p:nvPr>
        </p:nvSpPr>
        <p:spPr>
          <a:xfrm>
            <a:off x="1468750" y="3554015"/>
            <a:ext cx="21446500" cy="9122595"/>
          </a:xfrm>
          <a:prstGeom prst="rect">
            <a:avLst/>
          </a:prstGeom>
        </p:spPr>
        <p:txBody>
          <a:bodyPr anchor="t"/>
          <a:lstStyle/>
          <a:p>
            <a:pPr/>
            <a:r>
              <a:t>“It was the best of times.  It was the ______ …”?</a:t>
            </a:r>
          </a:p>
          <a:p>
            <a:pPr/>
            <a:r>
              <a:t>“It was the best of times.  It was the </a:t>
            </a:r>
            <a:r>
              <a:rPr b="1"/>
              <a:t>worst</a:t>
            </a:r>
            <a:r>
              <a:t> ____ …”?</a:t>
            </a:r>
          </a:p>
          <a:p>
            <a:pPr/>
            <a:r>
              <a:t>“It was the best of times.  It was the </a:t>
            </a:r>
            <a:r>
              <a:rPr b="1"/>
              <a:t>worst</a:t>
            </a:r>
            <a:r>
              <a:t> </a:t>
            </a:r>
            <a:r>
              <a:rPr b="1"/>
              <a:t>of</a:t>
            </a:r>
            <a:r>
              <a:t> ______.”?</a:t>
            </a:r>
          </a:p>
          <a:p>
            <a:pPr marL="0" indent="0">
              <a:buSzTx/>
              <a:buNone/>
            </a:pPr>
            <a:r>
              <a:t>Congratulations!  You are an LLM.</a:t>
            </a:r>
          </a:p>
        </p:txBody>
      </p:sp>
      <p:sp>
        <p:nvSpPr>
          <p:cNvPr id="405" name="worst"/>
          <p:cNvSpPr txBox="1"/>
          <p:nvPr/>
        </p:nvSpPr>
        <p:spPr>
          <a:xfrm>
            <a:off x="15291740" y="3473364"/>
            <a:ext cx="2097152" cy="9683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r>
              <a:t>worst</a:t>
            </a:r>
          </a:p>
        </p:txBody>
      </p:sp>
      <p:sp>
        <p:nvSpPr>
          <p:cNvPr id="406" name="of"/>
          <p:cNvSpPr txBox="1"/>
          <p:nvPr/>
        </p:nvSpPr>
        <p:spPr>
          <a:xfrm>
            <a:off x="17893544" y="4898821"/>
            <a:ext cx="789966" cy="9683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r>
              <a:t>of</a:t>
            </a:r>
          </a:p>
        </p:txBody>
      </p:sp>
      <p:sp>
        <p:nvSpPr>
          <p:cNvPr id="407" name="times"/>
          <p:cNvSpPr txBox="1"/>
          <p:nvPr/>
        </p:nvSpPr>
        <p:spPr>
          <a:xfrm>
            <a:off x="18580874" y="6373812"/>
            <a:ext cx="2045946" cy="9683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r>
              <a:t>times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404">
                                            <p:bg/>
                                          </p:spTgt>
                                        </p:tgtEl>
                                        <p:attrNameLst>
                                          <p:attrName>style.visibility</p:attrName>
                                        </p:attrNameLst>
                                      </p:cBhvr>
                                      <p:to>
                                        <p:strVal val="visible"/>
                                      </p:to>
                                    </p:set>
                                    <p:animEffect filter="fade" transition="in">
                                      <p:cBhvr>
                                        <p:cTn id="7" dur="250"/>
                                        <p:tgtEl>
                                          <p:spTgt spid="404">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404">
                                            <p:txEl>
                                              <p:pRg st="0" end="0"/>
                                            </p:txEl>
                                          </p:spTgt>
                                        </p:tgtEl>
                                        <p:attrNameLst>
                                          <p:attrName>style.visibility</p:attrName>
                                        </p:attrNameLst>
                                      </p:cBhvr>
                                      <p:to>
                                        <p:strVal val="visible"/>
                                      </p:to>
                                    </p:set>
                                    <p:animEffect filter="fade" transition="in">
                                      <p:cBhvr>
                                        <p:cTn id="10" dur="250"/>
                                        <p:tgtEl>
                                          <p:spTgt spid="40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Class="entr" nodeType="clickEffect" presetID="10" grpId="2" fill="hold">
                                  <p:stCondLst>
                                    <p:cond delay="0"/>
                                  </p:stCondLst>
                                  <p:iterate type="el" backwards="0">
                                    <p:tmAbs val="0"/>
                                  </p:iterate>
                                  <p:childTnLst>
                                    <p:set>
                                      <p:cBhvr>
                                        <p:cTn id="14" fill="hold"/>
                                        <p:tgtEl>
                                          <p:spTgt spid="405"/>
                                        </p:tgtEl>
                                        <p:attrNameLst>
                                          <p:attrName>style.visibility</p:attrName>
                                        </p:attrNameLst>
                                      </p:cBhvr>
                                      <p:to>
                                        <p:strVal val="visible"/>
                                      </p:to>
                                    </p:set>
                                    <p:animEffect filter="fade" transition="in">
                                      <p:cBhvr>
                                        <p:cTn id="15" dur="250"/>
                                        <p:tgtEl>
                                          <p:spTgt spid="405"/>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1" fill="hold">
                                  <p:stCondLst>
                                    <p:cond delay="0"/>
                                  </p:stCondLst>
                                  <p:iterate type="el" backwards="0">
                                    <p:tmAbs val="0"/>
                                  </p:iterate>
                                  <p:childTnLst>
                                    <p:set>
                                      <p:cBhvr>
                                        <p:cTn id="19" fill="hold"/>
                                        <p:tgtEl>
                                          <p:spTgt spid="404">
                                            <p:txEl>
                                              <p:pRg st="1" end="1"/>
                                            </p:txEl>
                                          </p:spTgt>
                                        </p:tgtEl>
                                        <p:attrNameLst>
                                          <p:attrName>style.visibility</p:attrName>
                                        </p:attrNameLst>
                                      </p:cBhvr>
                                      <p:to>
                                        <p:strVal val="visible"/>
                                      </p:to>
                                    </p:set>
                                    <p:animEffect filter="fade" transition="in">
                                      <p:cBhvr>
                                        <p:cTn id="20" dur="250"/>
                                        <p:tgtEl>
                                          <p:spTgt spid="404">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Class="entr" nodeType="clickEffect" presetID="10" grpId="3" fill="hold">
                                  <p:stCondLst>
                                    <p:cond delay="0"/>
                                  </p:stCondLst>
                                  <p:iterate type="el" backwards="0">
                                    <p:tmAbs val="0"/>
                                  </p:iterate>
                                  <p:childTnLst>
                                    <p:set>
                                      <p:cBhvr>
                                        <p:cTn id="24" fill="hold"/>
                                        <p:tgtEl>
                                          <p:spTgt spid="406"/>
                                        </p:tgtEl>
                                        <p:attrNameLst>
                                          <p:attrName>style.visibility</p:attrName>
                                        </p:attrNameLst>
                                      </p:cBhvr>
                                      <p:to>
                                        <p:strVal val="visible"/>
                                      </p:to>
                                    </p:set>
                                    <p:animEffect filter="fade" transition="in">
                                      <p:cBhvr>
                                        <p:cTn id="25" dur="250"/>
                                        <p:tgtEl>
                                          <p:spTgt spid="406"/>
                                        </p:tgtEl>
                                      </p:cBhvr>
                                    </p:animEffect>
                                  </p:childTnLst>
                                </p:cTn>
                              </p:par>
                            </p:childTnLst>
                          </p:cTn>
                        </p:par>
                      </p:childTnLst>
                    </p:cTn>
                  </p:par>
                  <p:par>
                    <p:cTn id="26" fill="hold">
                      <p:stCondLst>
                        <p:cond delay="indefinite"/>
                      </p:stCondLst>
                      <p:childTnLst>
                        <p:par>
                          <p:cTn id="27" fill="hold">
                            <p:stCondLst>
                              <p:cond delay="0"/>
                            </p:stCondLst>
                            <p:childTnLst>
                              <p:par>
                                <p:cTn id="28" presetClass="entr" nodeType="clickEffect" presetID="10" grpId="1" fill="hold">
                                  <p:stCondLst>
                                    <p:cond delay="0"/>
                                  </p:stCondLst>
                                  <p:iterate type="el" backwards="0">
                                    <p:tmAbs val="0"/>
                                  </p:iterate>
                                  <p:childTnLst>
                                    <p:set>
                                      <p:cBhvr>
                                        <p:cTn id="29" fill="hold"/>
                                        <p:tgtEl>
                                          <p:spTgt spid="404">
                                            <p:txEl>
                                              <p:pRg st="2" end="2"/>
                                            </p:txEl>
                                          </p:spTgt>
                                        </p:tgtEl>
                                        <p:attrNameLst>
                                          <p:attrName>style.visibility</p:attrName>
                                        </p:attrNameLst>
                                      </p:cBhvr>
                                      <p:to>
                                        <p:strVal val="visible"/>
                                      </p:to>
                                    </p:set>
                                    <p:animEffect filter="fade" transition="in">
                                      <p:cBhvr>
                                        <p:cTn id="30" dur="250"/>
                                        <p:tgtEl>
                                          <p:spTgt spid="404">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Class="entr" nodeType="clickEffect" presetID="10" grpId="4" fill="hold">
                                  <p:stCondLst>
                                    <p:cond delay="0"/>
                                  </p:stCondLst>
                                  <p:iterate type="el" backwards="0">
                                    <p:tmAbs val="0"/>
                                  </p:iterate>
                                  <p:childTnLst>
                                    <p:set>
                                      <p:cBhvr>
                                        <p:cTn id="34" fill="hold"/>
                                        <p:tgtEl>
                                          <p:spTgt spid="407"/>
                                        </p:tgtEl>
                                        <p:attrNameLst>
                                          <p:attrName>style.visibility</p:attrName>
                                        </p:attrNameLst>
                                      </p:cBhvr>
                                      <p:to>
                                        <p:strVal val="visible"/>
                                      </p:to>
                                    </p:set>
                                    <p:animEffect filter="fade" transition="in">
                                      <p:cBhvr>
                                        <p:cTn id="35" dur="250"/>
                                        <p:tgtEl>
                                          <p:spTgt spid="407"/>
                                        </p:tgtEl>
                                      </p:cBhvr>
                                    </p:animEffect>
                                  </p:childTnLst>
                                </p:cTn>
                              </p:par>
                            </p:childTnLst>
                          </p:cTn>
                        </p:par>
                      </p:childTnLst>
                    </p:cTn>
                  </p:par>
                  <p:par>
                    <p:cTn id="36" fill="hold">
                      <p:stCondLst>
                        <p:cond delay="indefinite"/>
                      </p:stCondLst>
                      <p:childTnLst>
                        <p:par>
                          <p:cTn id="37" fill="hold">
                            <p:stCondLst>
                              <p:cond delay="0"/>
                            </p:stCondLst>
                            <p:childTnLst>
                              <p:par>
                                <p:cTn id="38" presetClass="entr" nodeType="clickEffect" presetID="10" grpId="1" fill="hold">
                                  <p:stCondLst>
                                    <p:cond delay="0"/>
                                  </p:stCondLst>
                                  <p:iterate type="el" backwards="0">
                                    <p:tmAbs val="0"/>
                                  </p:iterate>
                                  <p:childTnLst>
                                    <p:set>
                                      <p:cBhvr>
                                        <p:cTn id="39" fill="hold"/>
                                        <p:tgtEl>
                                          <p:spTgt spid="404">
                                            <p:txEl>
                                              <p:pRg st="3" end="3"/>
                                            </p:txEl>
                                          </p:spTgt>
                                        </p:tgtEl>
                                        <p:attrNameLst>
                                          <p:attrName>style.visibility</p:attrName>
                                        </p:attrNameLst>
                                      </p:cBhvr>
                                      <p:to>
                                        <p:strVal val="visible"/>
                                      </p:to>
                                    </p:set>
                                    <p:animEffect filter="fade" transition="in">
                                      <p:cBhvr>
                                        <p:cTn id="40" dur="250"/>
                                        <p:tgtEl>
                                          <p:spTgt spid="404">
                                            <p:txEl>
                                              <p:pRg st="3" end="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07" grpId="4"/>
      <p:bldP build="p" bldLvl="5" animBg="1" rev="0" advAuto="0" spid="404" grpId="1"/>
      <p:bldP build="whole" bldLvl="1" animBg="1" rev="0" advAuto="0" spid="406" grpId="3"/>
      <p:bldP build="whole" bldLvl="1" animBg="1" rev="0" advAuto="0" spid="405" grpId="2"/>
    </p:bldLst>
  </p:timing>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1" name="How LLMs Work"/>
          <p:cNvSpPr txBox="1"/>
          <p:nvPr>
            <p:ph type="title"/>
          </p:nvPr>
        </p:nvSpPr>
        <p:spPr>
          <a:prstGeom prst="rect">
            <a:avLst/>
          </a:prstGeom>
        </p:spPr>
        <p:txBody>
          <a:bodyPr/>
          <a:lstStyle/>
          <a:p>
            <a:pPr/>
            <a:r>
              <a:t>How LLMs Work</a:t>
            </a:r>
          </a:p>
        </p:txBody>
      </p:sp>
      <p:sp>
        <p:nvSpPr>
          <p:cNvPr id="412" name="Fancy word probability engine…"/>
          <p:cNvSpPr txBox="1"/>
          <p:nvPr>
            <p:ph type="body" idx="1"/>
          </p:nvPr>
        </p:nvSpPr>
        <p:spPr>
          <a:xfrm>
            <a:off x="1468750" y="3554015"/>
            <a:ext cx="21446500" cy="9122595"/>
          </a:xfrm>
          <a:prstGeom prst="rect">
            <a:avLst/>
          </a:prstGeom>
        </p:spPr>
        <p:txBody>
          <a:bodyPr anchor="t"/>
          <a:lstStyle/>
          <a:p>
            <a:pPr/>
            <a:r>
              <a:t>Fancy word probability engine</a:t>
            </a:r>
          </a:p>
          <a:p>
            <a:pPr/>
            <a:r>
              <a:t>You provide an LLM with a sequence of tokens (a “prompt”), and the LLM takes in that prompt, does a lot of math using the model’s parameters and weights, and it spits out the next most likely token.</a:t>
            </a:r>
          </a:p>
          <a:p>
            <a:pPr/>
            <a:r>
              <a:t>It then takes the original prompt + the output token and does it all over again.  Rinse/repeat.</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412">
                                            <p:bg/>
                                          </p:spTgt>
                                        </p:tgtEl>
                                        <p:attrNameLst>
                                          <p:attrName>style.visibility</p:attrName>
                                        </p:attrNameLst>
                                      </p:cBhvr>
                                      <p:to>
                                        <p:strVal val="visible"/>
                                      </p:to>
                                    </p:set>
                                    <p:animEffect filter="fade" transition="in">
                                      <p:cBhvr>
                                        <p:cTn id="7" dur="250"/>
                                        <p:tgtEl>
                                          <p:spTgt spid="412">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412">
                                            <p:txEl>
                                              <p:pRg st="0" end="0"/>
                                            </p:txEl>
                                          </p:spTgt>
                                        </p:tgtEl>
                                        <p:attrNameLst>
                                          <p:attrName>style.visibility</p:attrName>
                                        </p:attrNameLst>
                                      </p:cBhvr>
                                      <p:to>
                                        <p:strVal val="visible"/>
                                      </p:to>
                                    </p:set>
                                    <p:animEffect filter="fade" transition="in">
                                      <p:cBhvr>
                                        <p:cTn id="10" dur="250"/>
                                        <p:tgtEl>
                                          <p:spTgt spid="41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Class="entr" nodeType="clickEffect" presetID="10" grpId="1" fill="hold">
                                  <p:stCondLst>
                                    <p:cond delay="0"/>
                                  </p:stCondLst>
                                  <p:iterate type="el" backwards="0">
                                    <p:tmAbs val="0"/>
                                  </p:iterate>
                                  <p:childTnLst>
                                    <p:set>
                                      <p:cBhvr>
                                        <p:cTn id="14" fill="hold"/>
                                        <p:tgtEl>
                                          <p:spTgt spid="412">
                                            <p:txEl>
                                              <p:pRg st="1" end="1"/>
                                            </p:txEl>
                                          </p:spTgt>
                                        </p:tgtEl>
                                        <p:attrNameLst>
                                          <p:attrName>style.visibility</p:attrName>
                                        </p:attrNameLst>
                                      </p:cBhvr>
                                      <p:to>
                                        <p:strVal val="visible"/>
                                      </p:to>
                                    </p:set>
                                    <p:animEffect filter="fade" transition="in">
                                      <p:cBhvr>
                                        <p:cTn id="15" dur="250"/>
                                        <p:tgtEl>
                                          <p:spTgt spid="412">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1" fill="hold">
                                  <p:stCondLst>
                                    <p:cond delay="0"/>
                                  </p:stCondLst>
                                  <p:iterate type="el" backwards="0">
                                    <p:tmAbs val="0"/>
                                  </p:iterate>
                                  <p:childTnLst>
                                    <p:set>
                                      <p:cBhvr>
                                        <p:cTn id="19" fill="hold"/>
                                        <p:tgtEl>
                                          <p:spTgt spid="412">
                                            <p:txEl>
                                              <p:pRg st="2" end="2"/>
                                            </p:txEl>
                                          </p:spTgt>
                                        </p:tgtEl>
                                        <p:attrNameLst>
                                          <p:attrName>style.visibility</p:attrName>
                                        </p:attrNameLst>
                                      </p:cBhvr>
                                      <p:to>
                                        <p:strVal val="visible"/>
                                      </p:to>
                                    </p:set>
                                    <p:animEffect filter="fade" transition="in">
                                      <p:cBhvr>
                                        <p:cTn id="20" dur="250"/>
                                        <p:tgtEl>
                                          <p:spTgt spid="412">
                                            <p:txEl>
                                              <p:pRg st="2" end="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412" grpId="1"/>
    </p:bldLst>
  </p:timing>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422" name="Group"/>
          <p:cNvGrpSpPr/>
          <p:nvPr/>
        </p:nvGrpSpPr>
        <p:grpSpPr>
          <a:xfrm>
            <a:off x="278069" y="7856222"/>
            <a:ext cx="8951657" cy="1377159"/>
            <a:chOff x="0" y="0"/>
            <a:chExt cx="8951655" cy="1377157"/>
          </a:xfrm>
        </p:grpSpPr>
        <p:grpSp>
          <p:nvGrpSpPr>
            <p:cNvPr id="418" name="Group"/>
            <p:cNvGrpSpPr/>
            <p:nvPr/>
          </p:nvGrpSpPr>
          <p:grpSpPr>
            <a:xfrm>
              <a:off x="0" y="52613"/>
              <a:ext cx="8951656" cy="1270001"/>
              <a:chOff x="0" y="0"/>
              <a:chExt cx="8951655" cy="1270000"/>
            </a:xfrm>
          </p:grpSpPr>
          <p:sp>
            <p:nvSpPr>
              <p:cNvPr id="414"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15"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16"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417"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419"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20"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21"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431" name="Group"/>
          <p:cNvGrpSpPr/>
          <p:nvPr/>
        </p:nvGrpSpPr>
        <p:grpSpPr>
          <a:xfrm>
            <a:off x="15218779" y="7856222"/>
            <a:ext cx="8951657" cy="1377159"/>
            <a:chOff x="0" y="0"/>
            <a:chExt cx="8951655" cy="1377157"/>
          </a:xfrm>
        </p:grpSpPr>
        <p:grpSp>
          <p:nvGrpSpPr>
            <p:cNvPr id="427" name="Group"/>
            <p:cNvGrpSpPr/>
            <p:nvPr/>
          </p:nvGrpSpPr>
          <p:grpSpPr>
            <a:xfrm>
              <a:off x="0" y="52613"/>
              <a:ext cx="8951656" cy="1270001"/>
              <a:chOff x="0" y="0"/>
              <a:chExt cx="8951655" cy="1270000"/>
            </a:xfrm>
          </p:grpSpPr>
          <p:sp>
            <p:nvSpPr>
              <p:cNvPr id="423"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24"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25"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426"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428"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29"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30"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432" name="LLM Terminology"/>
          <p:cNvSpPr txBox="1"/>
          <p:nvPr>
            <p:ph type="title"/>
          </p:nvPr>
        </p:nvSpPr>
        <p:spPr>
          <a:prstGeom prst="rect">
            <a:avLst/>
          </a:prstGeom>
        </p:spPr>
        <p:txBody>
          <a:bodyPr/>
          <a:lstStyle/>
          <a:p>
            <a:pPr/>
            <a:r>
              <a:t>LLM Terminology</a:t>
            </a:r>
          </a:p>
        </p:txBody>
      </p:sp>
      <p:pic>
        <p:nvPicPr>
          <p:cNvPr id="433"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434" name="It"/>
          <p:cNvSpPr txBox="1"/>
          <p:nvPr/>
        </p:nvSpPr>
        <p:spPr>
          <a:xfrm>
            <a:off x="381205" y="6679404"/>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435" name="was"/>
          <p:cNvSpPr txBox="1"/>
          <p:nvPr/>
        </p:nvSpPr>
        <p:spPr>
          <a:xfrm>
            <a:off x="1054039" y="6679404"/>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436" name="the"/>
          <p:cNvSpPr txBox="1"/>
          <p:nvPr/>
        </p:nvSpPr>
        <p:spPr>
          <a:xfrm>
            <a:off x="2416094"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437" name="best"/>
          <p:cNvSpPr txBox="1"/>
          <p:nvPr/>
        </p:nvSpPr>
        <p:spPr>
          <a:xfrm>
            <a:off x="3592729" y="6679404"/>
            <a:ext cx="141541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best</a:t>
            </a:r>
          </a:p>
        </p:txBody>
      </p:sp>
      <p:sp>
        <p:nvSpPr>
          <p:cNvPr id="438" name="of"/>
          <p:cNvSpPr txBox="1"/>
          <p:nvPr/>
        </p:nvSpPr>
        <p:spPr>
          <a:xfrm>
            <a:off x="5028833" y="6679404"/>
            <a:ext cx="72199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of</a:t>
            </a:r>
          </a:p>
        </p:txBody>
      </p:sp>
      <p:sp>
        <p:nvSpPr>
          <p:cNvPr id="439" name="times"/>
          <p:cNvSpPr txBox="1"/>
          <p:nvPr/>
        </p:nvSpPr>
        <p:spPr>
          <a:xfrm>
            <a:off x="5771517" y="6679404"/>
            <a:ext cx="184340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times</a:t>
            </a:r>
          </a:p>
        </p:txBody>
      </p:sp>
      <p:sp>
        <p:nvSpPr>
          <p:cNvPr id="440" name="It"/>
          <p:cNvSpPr txBox="1"/>
          <p:nvPr/>
        </p:nvSpPr>
        <p:spPr>
          <a:xfrm>
            <a:off x="7766164" y="6679403"/>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441" name="was"/>
          <p:cNvSpPr txBox="1"/>
          <p:nvPr/>
        </p:nvSpPr>
        <p:spPr>
          <a:xfrm>
            <a:off x="8569551" y="6679403"/>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442" name="the"/>
          <p:cNvSpPr txBox="1"/>
          <p:nvPr/>
        </p:nvSpPr>
        <p:spPr>
          <a:xfrm>
            <a:off x="15665780" y="6679403"/>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443" name="Calculator"/>
          <p:cNvSpPr/>
          <p:nvPr/>
        </p:nvSpPr>
        <p:spPr>
          <a:xfrm>
            <a:off x="12228023" y="7045298"/>
            <a:ext cx="1021345" cy="14456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22" y="0"/>
                </a:moveTo>
                <a:cubicBezTo>
                  <a:pt x="681" y="0"/>
                  <a:pt x="0" y="481"/>
                  <a:pt x="0" y="1075"/>
                </a:cubicBezTo>
                <a:lnTo>
                  <a:pt x="0" y="20525"/>
                </a:lnTo>
                <a:cubicBezTo>
                  <a:pt x="0" y="21119"/>
                  <a:pt x="681" y="21600"/>
                  <a:pt x="1522" y="21600"/>
                </a:cubicBezTo>
                <a:lnTo>
                  <a:pt x="20081" y="21600"/>
                </a:lnTo>
                <a:cubicBezTo>
                  <a:pt x="20922" y="21600"/>
                  <a:pt x="21600" y="21119"/>
                  <a:pt x="21600" y="20525"/>
                </a:cubicBezTo>
                <a:lnTo>
                  <a:pt x="21600" y="1075"/>
                </a:lnTo>
                <a:cubicBezTo>
                  <a:pt x="21592" y="481"/>
                  <a:pt x="20912" y="0"/>
                  <a:pt x="20071" y="0"/>
                </a:cubicBezTo>
                <a:lnTo>
                  <a:pt x="1522" y="0"/>
                </a:lnTo>
                <a:close/>
                <a:moveTo>
                  <a:pt x="2866" y="1696"/>
                </a:moveTo>
                <a:lnTo>
                  <a:pt x="18734" y="1696"/>
                </a:lnTo>
                <a:cubicBezTo>
                  <a:pt x="19017" y="1696"/>
                  <a:pt x="19254" y="1857"/>
                  <a:pt x="19254" y="2062"/>
                </a:cubicBezTo>
                <a:lnTo>
                  <a:pt x="19254" y="4985"/>
                </a:lnTo>
                <a:cubicBezTo>
                  <a:pt x="19254" y="5185"/>
                  <a:pt x="19024" y="5351"/>
                  <a:pt x="18734" y="5351"/>
                </a:cubicBezTo>
                <a:lnTo>
                  <a:pt x="2866" y="5351"/>
                </a:lnTo>
                <a:cubicBezTo>
                  <a:pt x="2583" y="5351"/>
                  <a:pt x="2348" y="5190"/>
                  <a:pt x="2348" y="4985"/>
                </a:cubicBezTo>
                <a:lnTo>
                  <a:pt x="2348" y="2062"/>
                </a:lnTo>
                <a:cubicBezTo>
                  <a:pt x="2348" y="1862"/>
                  <a:pt x="2576" y="1696"/>
                  <a:pt x="2866" y="1696"/>
                </a:cubicBezTo>
                <a:close/>
                <a:moveTo>
                  <a:pt x="17580" y="6615"/>
                </a:moveTo>
                <a:cubicBezTo>
                  <a:pt x="17771" y="6615"/>
                  <a:pt x="17924" y="6723"/>
                  <a:pt x="17924" y="6858"/>
                </a:cubicBezTo>
                <a:cubicBezTo>
                  <a:pt x="17924" y="6993"/>
                  <a:pt x="17771" y="7101"/>
                  <a:pt x="17580" y="7101"/>
                </a:cubicBezTo>
                <a:cubicBezTo>
                  <a:pt x="17389" y="7106"/>
                  <a:pt x="17236" y="6993"/>
                  <a:pt x="17236" y="6858"/>
                </a:cubicBezTo>
                <a:cubicBezTo>
                  <a:pt x="17236" y="6723"/>
                  <a:pt x="17389" y="6615"/>
                  <a:pt x="17580" y="6615"/>
                </a:cubicBezTo>
                <a:close/>
                <a:moveTo>
                  <a:pt x="2890" y="6674"/>
                </a:moveTo>
                <a:lnTo>
                  <a:pt x="5121" y="6674"/>
                </a:lnTo>
                <a:cubicBezTo>
                  <a:pt x="5419" y="6674"/>
                  <a:pt x="5663" y="6847"/>
                  <a:pt x="5663" y="7057"/>
                </a:cubicBezTo>
                <a:lnTo>
                  <a:pt x="5663" y="8073"/>
                </a:lnTo>
                <a:cubicBezTo>
                  <a:pt x="5663" y="8284"/>
                  <a:pt x="5419" y="8456"/>
                  <a:pt x="5121" y="8456"/>
                </a:cubicBezTo>
                <a:lnTo>
                  <a:pt x="2890" y="8456"/>
                </a:lnTo>
                <a:cubicBezTo>
                  <a:pt x="2592" y="8456"/>
                  <a:pt x="2348" y="8284"/>
                  <a:pt x="2348" y="8073"/>
                </a:cubicBezTo>
                <a:lnTo>
                  <a:pt x="2348" y="7057"/>
                </a:lnTo>
                <a:cubicBezTo>
                  <a:pt x="2348" y="6847"/>
                  <a:pt x="2592" y="6674"/>
                  <a:pt x="2890" y="6674"/>
                </a:cubicBezTo>
                <a:close/>
                <a:moveTo>
                  <a:pt x="7400" y="6674"/>
                </a:moveTo>
                <a:lnTo>
                  <a:pt x="9669" y="6674"/>
                </a:lnTo>
                <a:cubicBezTo>
                  <a:pt x="9967" y="6674"/>
                  <a:pt x="10211" y="6847"/>
                  <a:pt x="10211" y="7057"/>
                </a:cubicBezTo>
                <a:lnTo>
                  <a:pt x="10211" y="8073"/>
                </a:lnTo>
                <a:cubicBezTo>
                  <a:pt x="10211" y="8284"/>
                  <a:pt x="9967" y="8456"/>
                  <a:pt x="9669" y="8456"/>
                </a:cubicBezTo>
                <a:lnTo>
                  <a:pt x="7400" y="8456"/>
                </a:lnTo>
                <a:cubicBezTo>
                  <a:pt x="7102" y="8456"/>
                  <a:pt x="6858" y="8284"/>
                  <a:pt x="6858" y="8073"/>
                </a:cubicBezTo>
                <a:lnTo>
                  <a:pt x="6858" y="7057"/>
                </a:lnTo>
                <a:cubicBezTo>
                  <a:pt x="6858" y="6847"/>
                  <a:pt x="7102" y="6674"/>
                  <a:pt x="7400" y="6674"/>
                </a:cubicBezTo>
                <a:close/>
                <a:moveTo>
                  <a:pt x="11924" y="6674"/>
                </a:moveTo>
                <a:lnTo>
                  <a:pt x="14195" y="6674"/>
                </a:lnTo>
                <a:cubicBezTo>
                  <a:pt x="14493" y="6674"/>
                  <a:pt x="14738" y="6847"/>
                  <a:pt x="14738" y="7057"/>
                </a:cubicBezTo>
                <a:lnTo>
                  <a:pt x="14738" y="8073"/>
                </a:lnTo>
                <a:cubicBezTo>
                  <a:pt x="14738" y="8284"/>
                  <a:pt x="14493" y="8456"/>
                  <a:pt x="14195" y="8456"/>
                </a:cubicBezTo>
                <a:lnTo>
                  <a:pt x="11924" y="8456"/>
                </a:lnTo>
                <a:cubicBezTo>
                  <a:pt x="11626" y="8456"/>
                  <a:pt x="11382" y="8284"/>
                  <a:pt x="11382" y="8073"/>
                </a:cubicBezTo>
                <a:lnTo>
                  <a:pt x="11382" y="7057"/>
                </a:lnTo>
                <a:cubicBezTo>
                  <a:pt x="11382" y="6847"/>
                  <a:pt x="11626" y="6674"/>
                  <a:pt x="11924" y="6674"/>
                </a:cubicBezTo>
                <a:close/>
                <a:moveTo>
                  <a:pt x="16433" y="7290"/>
                </a:moveTo>
                <a:lnTo>
                  <a:pt x="18743" y="7290"/>
                </a:lnTo>
                <a:lnTo>
                  <a:pt x="18743" y="7685"/>
                </a:lnTo>
                <a:lnTo>
                  <a:pt x="16433" y="7685"/>
                </a:lnTo>
                <a:lnTo>
                  <a:pt x="16433" y="7290"/>
                </a:lnTo>
                <a:close/>
                <a:moveTo>
                  <a:pt x="17580" y="7867"/>
                </a:moveTo>
                <a:cubicBezTo>
                  <a:pt x="17771" y="7867"/>
                  <a:pt x="17924" y="7975"/>
                  <a:pt x="17924" y="8110"/>
                </a:cubicBezTo>
                <a:cubicBezTo>
                  <a:pt x="17924" y="8245"/>
                  <a:pt x="17771" y="8353"/>
                  <a:pt x="17580" y="8353"/>
                </a:cubicBezTo>
                <a:cubicBezTo>
                  <a:pt x="17389" y="8353"/>
                  <a:pt x="17236" y="8245"/>
                  <a:pt x="17236" y="8110"/>
                </a:cubicBezTo>
                <a:cubicBezTo>
                  <a:pt x="17236" y="7975"/>
                  <a:pt x="17389" y="7867"/>
                  <a:pt x="17580" y="7867"/>
                </a:cubicBezTo>
                <a:close/>
                <a:moveTo>
                  <a:pt x="2890" y="9580"/>
                </a:moveTo>
                <a:lnTo>
                  <a:pt x="5121" y="9580"/>
                </a:lnTo>
                <a:cubicBezTo>
                  <a:pt x="5419" y="9580"/>
                  <a:pt x="5663" y="9752"/>
                  <a:pt x="5663" y="9963"/>
                </a:cubicBezTo>
                <a:lnTo>
                  <a:pt x="5663" y="10979"/>
                </a:lnTo>
                <a:cubicBezTo>
                  <a:pt x="5663" y="11189"/>
                  <a:pt x="5419" y="11362"/>
                  <a:pt x="5121" y="11362"/>
                </a:cubicBezTo>
                <a:lnTo>
                  <a:pt x="2890" y="11362"/>
                </a:lnTo>
                <a:cubicBezTo>
                  <a:pt x="2592" y="11362"/>
                  <a:pt x="2348" y="11189"/>
                  <a:pt x="2348" y="10979"/>
                </a:cubicBezTo>
                <a:lnTo>
                  <a:pt x="2348" y="9963"/>
                </a:lnTo>
                <a:cubicBezTo>
                  <a:pt x="2348" y="9752"/>
                  <a:pt x="2592" y="9580"/>
                  <a:pt x="2890" y="9580"/>
                </a:cubicBezTo>
                <a:close/>
                <a:moveTo>
                  <a:pt x="7400" y="9580"/>
                </a:moveTo>
                <a:lnTo>
                  <a:pt x="9669" y="9580"/>
                </a:lnTo>
                <a:cubicBezTo>
                  <a:pt x="9967" y="9580"/>
                  <a:pt x="10211" y="9752"/>
                  <a:pt x="10211" y="9963"/>
                </a:cubicBezTo>
                <a:lnTo>
                  <a:pt x="10211" y="10979"/>
                </a:lnTo>
                <a:cubicBezTo>
                  <a:pt x="10211" y="11189"/>
                  <a:pt x="9967" y="11362"/>
                  <a:pt x="9669" y="11362"/>
                </a:cubicBezTo>
                <a:lnTo>
                  <a:pt x="7400" y="11362"/>
                </a:lnTo>
                <a:cubicBezTo>
                  <a:pt x="7102" y="11362"/>
                  <a:pt x="6858" y="11189"/>
                  <a:pt x="6858" y="10979"/>
                </a:cubicBezTo>
                <a:lnTo>
                  <a:pt x="6858" y="9963"/>
                </a:lnTo>
                <a:cubicBezTo>
                  <a:pt x="6858" y="9752"/>
                  <a:pt x="7102" y="9580"/>
                  <a:pt x="7400" y="9580"/>
                </a:cubicBezTo>
                <a:close/>
                <a:moveTo>
                  <a:pt x="11924" y="9580"/>
                </a:moveTo>
                <a:lnTo>
                  <a:pt x="14195" y="9580"/>
                </a:lnTo>
                <a:cubicBezTo>
                  <a:pt x="14493" y="9580"/>
                  <a:pt x="14738" y="9752"/>
                  <a:pt x="14738" y="9963"/>
                </a:cubicBezTo>
                <a:lnTo>
                  <a:pt x="14738" y="10979"/>
                </a:lnTo>
                <a:cubicBezTo>
                  <a:pt x="14738" y="11189"/>
                  <a:pt x="14493" y="11362"/>
                  <a:pt x="14195" y="11362"/>
                </a:cubicBezTo>
                <a:lnTo>
                  <a:pt x="11924" y="11362"/>
                </a:lnTo>
                <a:cubicBezTo>
                  <a:pt x="11626" y="11362"/>
                  <a:pt x="11382" y="11189"/>
                  <a:pt x="11382" y="10979"/>
                </a:cubicBezTo>
                <a:lnTo>
                  <a:pt x="11382" y="9963"/>
                </a:lnTo>
                <a:cubicBezTo>
                  <a:pt x="11382" y="9752"/>
                  <a:pt x="11626" y="9580"/>
                  <a:pt x="11924" y="9580"/>
                </a:cubicBezTo>
                <a:close/>
                <a:moveTo>
                  <a:pt x="16969" y="9752"/>
                </a:moveTo>
                <a:lnTo>
                  <a:pt x="17587" y="10189"/>
                </a:lnTo>
                <a:lnTo>
                  <a:pt x="18208" y="9752"/>
                </a:lnTo>
                <a:lnTo>
                  <a:pt x="18598" y="10027"/>
                </a:lnTo>
                <a:lnTo>
                  <a:pt x="17979" y="10466"/>
                </a:lnTo>
                <a:lnTo>
                  <a:pt x="18598" y="10903"/>
                </a:lnTo>
                <a:lnTo>
                  <a:pt x="18199" y="11183"/>
                </a:lnTo>
                <a:lnTo>
                  <a:pt x="17580" y="10746"/>
                </a:lnTo>
                <a:lnTo>
                  <a:pt x="16961" y="11183"/>
                </a:lnTo>
                <a:lnTo>
                  <a:pt x="16572" y="10908"/>
                </a:lnTo>
                <a:lnTo>
                  <a:pt x="17191" y="10471"/>
                </a:lnTo>
                <a:lnTo>
                  <a:pt x="16572" y="10034"/>
                </a:lnTo>
                <a:lnTo>
                  <a:pt x="16969" y="9752"/>
                </a:lnTo>
                <a:close/>
                <a:moveTo>
                  <a:pt x="2890" y="12437"/>
                </a:moveTo>
                <a:lnTo>
                  <a:pt x="5121" y="12437"/>
                </a:lnTo>
                <a:cubicBezTo>
                  <a:pt x="5419" y="12437"/>
                  <a:pt x="5663" y="12609"/>
                  <a:pt x="5663" y="12820"/>
                </a:cubicBezTo>
                <a:lnTo>
                  <a:pt x="5663" y="13834"/>
                </a:lnTo>
                <a:cubicBezTo>
                  <a:pt x="5663" y="14045"/>
                  <a:pt x="5419" y="14219"/>
                  <a:pt x="5121" y="14219"/>
                </a:cubicBezTo>
                <a:lnTo>
                  <a:pt x="2890" y="14219"/>
                </a:lnTo>
                <a:cubicBezTo>
                  <a:pt x="2592" y="14219"/>
                  <a:pt x="2348" y="14045"/>
                  <a:pt x="2348" y="13834"/>
                </a:cubicBezTo>
                <a:lnTo>
                  <a:pt x="2348" y="12820"/>
                </a:lnTo>
                <a:cubicBezTo>
                  <a:pt x="2348" y="12609"/>
                  <a:pt x="2592" y="12437"/>
                  <a:pt x="2890" y="12437"/>
                </a:cubicBezTo>
                <a:close/>
                <a:moveTo>
                  <a:pt x="7400" y="12437"/>
                </a:moveTo>
                <a:lnTo>
                  <a:pt x="9669" y="12437"/>
                </a:lnTo>
                <a:cubicBezTo>
                  <a:pt x="9967" y="12437"/>
                  <a:pt x="10211" y="12609"/>
                  <a:pt x="10211" y="12820"/>
                </a:cubicBezTo>
                <a:lnTo>
                  <a:pt x="10211" y="13834"/>
                </a:lnTo>
                <a:cubicBezTo>
                  <a:pt x="10211" y="14045"/>
                  <a:pt x="9967" y="14219"/>
                  <a:pt x="9669" y="14219"/>
                </a:cubicBezTo>
                <a:lnTo>
                  <a:pt x="7400" y="14219"/>
                </a:lnTo>
                <a:cubicBezTo>
                  <a:pt x="7102" y="14219"/>
                  <a:pt x="6858" y="14045"/>
                  <a:pt x="6858" y="13834"/>
                </a:cubicBezTo>
                <a:lnTo>
                  <a:pt x="6858" y="12820"/>
                </a:lnTo>
                <a:cubicBezTo>
                  <a:pt x="6858" y="12609"/>
                  <a:pt x="7102" y="12437"/>
                  <a:pt x="7400" y="12437"/>
                </a:cubicBezTo>
                <a:close/>
                <a:moveTo>
                  <a:pt x="11924" y="12437"/>
                </a:moveTo>
                <a:lnTo>
                  <a:pt x="14195" y="12437"/>
                </a:lnTo>
                <a:cubicBezTo>
                  <a:pt x="14493" y="12437"/>
                  <a:pt x="14738" y="12609"/>
                  <a:pt x="14738" y="12820"/>
                </a:cubicBezTo>
                <a:lnTo>
                  <a:pt x="14738" y="13834"/>
                </a:lnTo>
                <a:cubicBezTo>
                  <a:pt x="14738" y="14045"/>
                  <a:pt x="14493" y="14219"/>
                  <a:pt x="14195" y="14219"/>
                </a:cubicBezTo>
                <a:lnTo>
                  <a:pt x="11924" y="14219"/>
                </a:lnTo>
                <a:cubicBezTo>
                  <a:pt x="11626" y="14219"/>
                  <a:pt x="11382" y="14045"/>
                  <a:pt x="11382" y="13834"/>
                </a:cubicBezTo>
                <a:lnTo>
                  <a:pt x="11382" y="12820"/>
                </a:lnTo>
                <a:cubicBezTo>
                  <a:pt x="11382" y="12609"/>
                  <a:pt x="11626" y="12437"/>
                  <a:pt x="11924" y="12437"/>
                </a:cubicBezTo>
                <a:close/>
                <a:moveTo>
                  <a:pt x="16426" y="13127"/>
                </a:moveTo>
                <a:lnTo>
                  <a:pt x="18734" y="13127"/>
                </a:lnTo>
                <a:lnTo>
                  <a:pt x="18734" y="13522"/>
                </a:lnTo>
                <a:lnTo>
                  <a:pt x="16426" y="13522"/>
                </a:lnTo>
                <a:lnTo>
                  <a:pt x="16426" y="13127"/>
                </a:lnTo>
                <a:close/>
                <a:moveTo>
                  <a:pt x="2890" y="15292"/>
                </a:moveTo>
                <a:lnTo>
                  <a:pt x="5121" y="15292"/>
                </a:lnTo>
                <a:cubicBezTo>
                  <a:pt x="5419" y="15292"/>
                  <a:pt x="5663" y="15466"/>
                  <a:pt x="5663" y="15677"/>
                </a:cubicBezTo>
                <a:lnTo>
                  <a:pt x="5663" y="16691"/>
                </a:lnTo>
                <a:cubicBezTo>
                  <a:pt x="5663" y="16902"/>
                  <a:pt x="5419" y="17074"/>
                  <a:pt x="5121" y="17074"/>
                </a:cubicBezTo>
                <a:lnTo>
                  <a:pt x="2890" y="17074"/>
                </a:lnTo>
                <a:cubicBezTo>
                  <a:pt x="2592" y="17074"/>
                  <a:pt x="2348" y="16902"/>
                  <a:pt x="2348" y="16691"/>
                </a:cubicBezTo>
                <a:lnTo>
                  <a:pt x="2348" y="15677"/>
                </a:lnTo>
                <a:cubicBezTo>
                  <a:pt x="2348" y="15466"/>
                  <a:pt x="2592" y="15292"/>
                  <a:pt x="2890" y="15292"/>
                </a:cubicBezTo>
                <a:close/>
                <a:moveTo>
                  <a:pt x="7400" y="15292"/>
                </a:moveTo>
                <a:lnTo>
                  <a:pt x="9669" y="15292"/>
                </a:lnTo>
                <a:cubicBezTo>
                  <a:pt x="9967" y="15292"/>
                  <a:pt x="10211" y="15466"/>
                  <a:pt x="10211" y="15677"/>
                </a:cubicBezTo>
                <a:lnTo>
                  <a:pt x="10211" y="16691"/>
                </a:lnTo>
                <a:cubicBezTo>
                  <a:pt x="10211" y="16902"/>
                  <a:pt x="9967" y="17074"/>
                  <a:pt x="9669" y="17074"/>
                </a:cubicBezTo>
                <a:lnTo>
                  <a:pt x="7400" y="17074"/>
                </a:lnTo>
                <a:cubicBezTo>
                  <a:pt x="7102" y="17074"/>
                  <a:pt x="6858" y="16902"/>
                  <a:pt x="6858" y="16691"/>
                </a:cubicBezTo>
                <a:lnTo>
                  <a:pt x="6858" y="15677"/>
                </a:lnTo>
                <a:cubicBezTo>
                  <a:pt x="6858" y="15466"/>
                  <a:pt x="7102" y="15292"/>
                  <a:pt x="7400" y="15292"/>
                </a:cubicBezTo>
                <a:close/>
                <a:moveTo>
                  <a:pt x="11924" y="15292"/>
                </a:moveTo>
                <a:lnTo>
                  <a:pt x="14195" y="15292"/>
                </a:lnTo>
                <a:cubicBezTo>
                  <a:pt x="14493" y="15292"/>
                  <a:pt x="14738" y="15466"/>
                  <a:pt x="14738" y="15677"/>
                </a:cubicBezTo>
                <a:lnTo>
                  <a:pt x="14738" y="16691"/>
                </a:lnTo>
                <a:cubicBezTo>
                  <a:pt x="14738" y="16902"/>
                  <a:pt x="14493" y="17074"/>
                  <a:pt x="14195" y="17074"/>
                </a:cubicBezTo>
                <a:lnTo>
                  <a:pt x="11924" y="17074"/>
                </a:lnTo>
                <a:cubicBezTo>
                  <a:pt x="11626" y="17074"/>
                  <a:pt x="11382" y="16902"/>
                  <a:pt x="11382" y="16691"/>
                </a:cubicBezTo>
                <a:lnTo>
                  <a:pt x="11382" y="15677"/>
                </a:lnTo>
                <a:cubicBezTo>
                  <a:pt x="11382" y="15466"/>
                  <a:pt x="11626" y="15292"/>
                  <a:pt x="11924" y="15292"/>
                </a:cubicBezTo>
                <a:close/>
                <a:moveTo>
                  <a:pt x="17305" y="15368"/>
                </a:moveTo>
                <a:lnTo>
                  <a:pt x="17864" y="15368"/>
                </a:lnTo>
                <a:lnTo>
                  <a:pt x="17864" y="15984"/>
                </a:lnTo>
                <a:lnTo>
                  <a:pt x="18734" y="15984"/>
                </a:lnTo>
                <a:lnTo>
                  <a:pt x="18734" y="16379"/>
                </a:lnTo>
                <a:lnTo>
                  <a:pt x="17864" y="16379"/>
                </a:lnTo>
                <a:lnTo>
                  <a:pt x="17864" y="17000"/>
                </a:lnTo>
                <a:lnTo>
                  <a:pt x="17305" y="17000"/>
                </a:lnTo>
                <a:lnTo>
                  <a:pt x="17305" y="16379"/>
                </a:lnTo>
                <a:lnTo>
                  <a:pt x="16433" y="16379"/>
                </a:lnTo>
                <a:lnTo>
                  <a:pt x="16433" y="15984"/>
                </a:lnTo>
                <a:lnTo>
                  <a:pt x="17305" y="15984"/>
                </a:lnTo>
                <a:lnTo>
                  <a:pt x="17305" y="15368"/>
                </a:lnTo>
                <a:close/>
                <a:moveTo>
                  <a:pt x="2897" y="18144"/>
                </a:moveTo>
                <a:lnTo>
                  <a:pt x="9669" y="18144"/>
                </a:lnTo>
                <a:cubicBezTo>
                  <a:pt x="9967" y="18144"/>
                  <a:pt x="10211" y="18316"/>
                  <a:pt x="10211" y="18527"/>
                </a:cubicBezTo>
                <a:lnTo>
                  <a:pt x="10211" y="19543"/>
                </a:lnTo>
                <a:cubicBezTo>
                  <a:pt x="10211" y="19754"/>
                  <a:pt x="9967" y="19926"/>
                  <a:pt x="9669" y="19926"/>
                </a:cubicBezTo>
                <a:lnTo>
                  <a:pt x="2897" y="19926"/>
                </a:lnTo>
                <a:cubicBezTo>
                  <a:pt x="2599" y="19926"/>
                  <a:pt x="2355" y="19754"/>
                  <a:pt x="2355" y="19543"/>
                </a:cubicBezTo>
                <a:lnTo>
                  <a:pt x="2355" y="18527"/>
                </a:lnTo>
                <a:cubicBezTo>
                  <a:pt x="2355" y="18316"/>
                  <a:pt x="2599" y="18144"/>
                  <a:pt x="2897" y="18144"/>
                </a:cubicBezTo>
                <a:close/>
                <a:moveTo>
                  <a:pt x="11924" y="18144"/>
                </a:moveTo>
                <a:lnTo>
                  <a:pt x="14195" y="18144"/>
                </a:lnTo>
                <a:cubicBezTo>
                  <a:pt x="14493" y="18144"/>
                  <a:pt x="14738" y="18316"/>
                  <a:pt x="14738" y="18527"/>
                </a:cubicBezTo>
                <a:lnTo>
                  <a:pt x="14738" y="19543"/>
                </a:lnTo>
                <a:cubicBezTo>
                  <a:pt x="14738" y="19754"/>
                  <a:pt x="14493" y="19926"/>
                  <a:pt x="14195" y="19926"/>
                </a:cubicBezTo>
                <a:lnTo>
                  <a:pt x="11924" y="19926"/>
                </a:lnTo>
                <a:cubicBezTo>
                  <a:pt x="11626" y="19926"/>
                  <a:pt x="11382" y="19754"/>
                  <a:pt x="11382" y="19543"/>
                </a:cubicBezTo>
                <a:lnTo>
                  <a:pt x="11382" y="18527"/>
                </a:lnTo>
                <a:cubicBezTo>
                  <a:pt x="11382" y="18316"/>
                  <a:pt x="11626" y="18144"/>
                  <a:pt x="11924" y="18144"/>
                </a:cubicBezTo>
                <a:close/>
                <a:moveTo>
                  <a:pt x="16426" y="18517"/>
                </a:moveTo>
                <a:lnTo>
                  <a:pt x="18734" y="18517"/>
                </a:lnTo>
                <a:lnTo>
                  <a:pt x="18734" y="18910"/>
                </a:lnTo>
                <a:lnTo>
                  <a:pt x="16426" y="18910"/>
                </a:lnTo>
                <a:lnTo>
                  <a:pt x="16426" y="18517"/>
                </a:lnTo>
                <a:close/>
                <a:moveTo>
                  <a:pt x="16426" y="19165"/>
                </a:moveTo>
                <a:lnTo>
                  <a:pt x="18734" y="19165"/>
                </a:lnTo>
                <a:lnTo>
                  <a:pt x="18734" y="19558"/>
                </a:lnTo>
                <a:lnTo>
                  <a:pt x="16426" y="19558"/>
                </a:lnTo>
                <a:lnTo>
                  <a:pt x="16426" y="19165"/>
                </a:lnTo>
                <a:close/>
              </a:path>
            </a:pathLst>
          </a:custGeom>
          <a:solidFill>
            <a:schemeClr val="accent4">
              <a:hueOff val="-461056"/>
              <a:satOff val="4338"/>
              <a:lumOff val="-10225"/>
            </a:schemeClr>
          </a:solidFill>
          <a:ln w="12700">
            <a:miter lim="400000"/>
          </a:ln>
        </p:spPr>
        <p:txBody>
          <a:bodyPr lIns="71437" tIns="71437" rIns="71437" bIns="71437" anchor="ctr"/>
          <a:lstStyle/>
          <a:p>
            <a:pPr>
              <a:defRPr sz="5000"/>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8" presetID="2" grpId="1" fill="hold">
                                  <p:stCondLst>
                                    <p:cond delay="0"/>
                                  </p:stCondLst>
                                  <p:iterate type="el" backwards="0">
                                    <p:tmAbs val="0"/>
                                  </p:iterate>
                                  <p:childTnLst>
                                    <p:set>
                                      <p:cBhvr>
                                        <p:cTn id="6" fill="hold"/>
                                        <p:tgtEl>
                                          <p:spTgt spid="434"/>
                                        </p:tgtEl>
                                        <p:attrNameLst>
                                          <p:attrName>style.visibility</p:attrName>
                                        </p:attrNameLst>
                                      </p:cBhvr>
                                      <p:to>
                                        <p:strVal val="visible"/>
                                      </p:to>
                                    </p:set>
                                    <p:anim calcmode="lin" valueType="num">
                                      <p:cBhvr>
                                        <p:cTn id="7" dur="250" fill="hold"/>
                                        <p:tgtEl>
                                          <p:spTgt spid="434"/>
                                        </p:tgtEl>
                                        <p:attrNameLst>
                                          <p:attrName>ppt_x</p:attrName>
                                        </p:attrNameLst>
                                      </p:cBhvr>
                                      <p:tavLst>
                                        <p:tav tm="0">
                                          <p:val>
                                            <p:strVal val="0-#ppt_w/2"/>
                                          </p:val>
                                        </p:tav>
                                        <p:tav tm="100000">
                                          <p:val>
                                            <p:strVal val="#ppt_x"/>
                                          </p:val>
                                        </p:tav>
                                      </p:tavLst>
                                    </p:anim>
                                    <p:anim calcmode="lin" valueType="num">
                                      <p:cBhvr>
                                        <p:cTn id="8" dur="250" fill="hold"/>
                                        <p:tgtEl>
                                          <p:spTgt spid="43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Class="entr" nodeType="afterEffect" presetSubtype="8" presetID="2" grpId="2" fill="hold">
                                  <p:stCondLst>
                                    <p:cond delay="0"/>
                                  </p:stCondLst>
                                  <p:iterate type="el" backwards="0">
                                    <p:tmAbs val="0"/>
                                  </p:iterate>
                                  <p:childTnLst>
                                    <p:set>
                                      <p:cBhvr>
                                        <p:cTn id="11" fill="hold"/>
                                        <p:tgtEl>
                                          <p:spTgt spid="435"/>
                                        </p:tgtEl>
                                        <p:attrNameLst>
                                          <p:attrName>style.visibility</p:attrName>
                                        </p:attrNameLst>
                                      </p:cBhvr>
                                      <p:to>
                                        <p:strVal val="visible"/>
                                      </p:to>
                                    </p:set>
                                    <p:anim calcmode="lin" valueType="num">
                                      <p:cBhvr>
                                        <p:cTn id="12" dur="250" fill="hold"/>
                                        <p:tgtEl>
                                          <p:spTgt spid="435"/>
                                        </p:tgtEl>
                                        <p:attrNameLst>
                                          <p:attrName>ppt_x</p:attrName>
                                        </p:attrNameLst>
                                      </p:cBhvr>
                                      <p:tavLst>
                                        <p:tav tm="0">
                                          <p:val>
                                            <p:strVal val="0-#ppt_w/2"/>
                                          </p:val>
                                        </p:tav>
                                        <p:tav tm="100000">
                                          <p:val>
                                            <p:strVal val="#ppt_x"/>
                                          </p:val>
                                        </p:tav>
                                      </p:tavLst>
                                    </p:anim>
                                    <p:anim calcmode="lin" valueType="num">
                                      <p:cBhvr>
                                        <p:cTn id="13" dur="250" fill="hold"/>
                                        <p:tgtEl>
                                          <p:spTgt spid="435"/>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Class="entr" nodeType="afterEffect" presetSubtype="8" presetID="2" grpId="3" fill="hold">
                                  <p:stCondLst>
                                    <p:cond delay="0"/>
                                  </p:stCondLst>
                                  <p:iterate type="el" backwards="0">
                                    <p:tmAbs val="0"/>
                                  </p:iterate>
                                  <p:childTnLst>
                                    <p:set>
                                      <p:cBhvr>
                                        <p:cTn id="16" fill="hold"/>
                                        <p:tgtEl>
                                          <p:spTgt spid="436"/>
                                        </p:tgtEl>
                                        <p:attrNameLst>
                                          <p:attrName>style.visibility</p:attrName>
                                        </p:attrNameLst>
                                      </p:cBhvr>
                                      <p:to>
                                        <p:strVal val="visible"/>
                                      </p:to>
                                    </p:set>
                                    <p:anim calcmode="lin" valueType="num">
                                      <p:cBhvr>
                                        <p:cTn id="17" dur="250" fill="hold"/>
                                        <p:tgtEl>
                                          <p:spTgt spid="436"/>
                                        </p:tgtEl>
                                        <p:attrNameLst>
                                          <p:attrName>ppt_x</p:attrName>
                                        </p:attrNameLst>
                                      </p:cBhvr>
                                      <p:tavLst>
                                        <p:tav tm="0">
                                          <p:val>
                                            <p:strVal val="0-#ppt_w/2"/>
                                          </p:val>
                                        </p:tav>
                                        <p:tav tm="100000">
                                          <p:val>
                                            <p:strVal val="#ppt_x"/>
                                          </p:val>
                                        </p:tav>
                                      </p:tavLst>
                                    </p:anim>
                                    <p:anim calcmode="lin" valueType="num">
                                      <p:cBhvr>
                                        <p:cTn id="18" dur="250" fill="hold"/>
                                        <p:tgtEl>
                                          <p:spTgt spid="436"/>
                                        </p:tgtEl>
                                        <p:attrNameLst>
                                          <p:attrName>ppt_y</p:attrName>
                                        </p:attrNameLst>
                                      </p:cBhvr>
                                      <p:tavLst>
                                        <p:tav tm="0">
                                          <p:val>
                                            <p:strVal val="#ppt_y"/>
                                          </p:val>
                                        </p:tav>
                                        <p:tav tm="100000">
                                          <p:val>
                                            <p:strVal val="#ppt_y"/>
                                          </p:val>
                                        </p:tav>
                                      </p:tavLst>
                                    </p:anim>
                                  </p:childTnLst>
                                </p:cTn>
                              </p:par>
                            </p:childTnLst>
                          </p:cTn>
                        </p:par>
                        <p:par>
                          <p:cTn id="19" fill="hold">
                            <p:stCondLst>
                              <p:cond delay="750"/>
                            </p:stCondLst>
                            <p:childTnLst>
                              <p:par>
                                <p:cTn id="20" presetClass="entr" nodeType="afterEffect" presetSubtype="8" presetID="2" grpId="4" fill="hold">
                                  <p:stCondLst>
                                    <p:cond delay="0"/>
                                  </p:stCondLst>
                                  <p:iterate type="el" backwards="0">
                                    <p:tmAbs val="0"/>
                                  </p:iterate>
                                  <p:childTnLst>
                                    <p:set>
                                      <p:cBhvr>
                                        <p:cTn id="21" fill="hold"/>
                                        <p:tgtEl>
                                          <p:spTgt spid="437"/>
                                        </p:tgtEl>
                                        <p:attrNameLst>
                                          <p:attrName>style.visibility</p:attrName>
                                        </p:attrNameLst>
                                      </p:cBhvr>
                                      <p:to>
                                        <p:strVal val="visible"/>
                                      </p:to>
                                    </p:set>
                                    <p:anim calcmode="lin" valueType="num">
                                      <p:cBhvr>
                                        <p:cTn id="22" dur="250" fill="hold"/>
                                        <p:tgtEl>
                                          <p:spTgt spid="437"/>
                                        </p:tgtEl>
                                        <p:attrNameLst>
                                          <p:attrName>ppt_x</p:attrName>
                                        </p:attrNameLst>
                                      </p:cBhvr>
                                      <p:tavLst>
                                        <p:tav tm="0">
                                          <p:val>
                                            <p:strVal val="0-#ppt_w/2"/>
                                          </p:val>
                                        </p:tav>
                                        <p:tav tm="100000">
                                          <p:val>
                                            <p:strVal val="#ppt_x"/>
                                          </p:val>
                                        </p:tav>
                                      </p:tavLst>
                                    </p:anim>
                                    <p:anim calcmode="lin" valueType="num">
                                      <p:cBhvr>
                                        <p:cTn id="23" dur="250" fill="hold"/>
                                        <p:tgtEl>
                                          <p:spTgt spid="437"/>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Class="entr" nodeType="afterEffect" presetSubtype="8" presetID="2" grpId="5" fill="hold">
                                  <p:stCondLst>
                                    <p:cond delay="0"/>
                                  </p:stCondLst>
                                  <p:iterate type="el" backwards="0">
                                    <p:tmAbs val="0"/>
                                  </p:iterate>
                                  <p:childTnLst>
                                    <p:set>
                                      <p:cBhvr>
                                        <p:cTn id="26" fill="hold"/>
                                        <p:tgtEl>
                                          <p:spTgt spid="438"/>
                                        </p:tgtEl>
                                        <p:attrNameLst>
                                          <p:attrName>style.visibility</p:attrName>
                                        </p:attrNameLst>
                                      </p:cBhvr>
                                      <p:to>
                                        <p:strVal val="visible"/>
                                      </p:to>
                                    </p:set>
                                    <p:anim calcmode="lin" valueType="num">
                                      <p:cBhvr>
                                        <p:cTn id="27" dur="250" fill="hold"/>
                                        <p:tgtEl>
                                          <p:spTgt spid="438"/>
                                        </p:tgtEl>
                                        <p:attrNameLst>
                                          <p:attrName>ppt_x</p:attrName>
                                        </p:attrNameLst>
                                      </p:cBhvr>
                                      <p:tavLst>
                                        <p:tav tm="0">
                                          <p:val>
                                            <p:strVal val="0-#ppt_w/2"/>
                                          </p:val>
                                        </p:tav>
                                        <p:tav tm="100000">
                                          <p:val>
                                            <p:strVal val="#ppt_x"/>
                                          </p:val>
                                        </p:tav>
                                      </p:tavLst>
                                    </p:anim>
                                    <p:anim calcmode="lin" valueType="num">
                                      <p:cBhvr>
                                        <p:cTn id="28" dur="250" fill="hold"/>
                                        <p:tgtEl>
                                          <p:spTgt spid="438"/>
                                        </p:tgtEl>
                                        <p:attrNameLst>
                                          <p:attrName>ppt_y</p:attrName>
                                        </p:attrNameLst>
                                      </p:cBhvr>
                                      <p:tavLst>
                                        <p:tav tm="0">
                                          <p:val>
                                            <p:strVal val="#ppt_y"/>
                                          </p:val>
                                        </p:tav>
                                        <p:tav tm="100000">
                                          <p:val>
                                            <p:strVal val="#ppt_y"/>
                                          </p:val>
                                        </p:tav>
                                      </p:tavLst>
                                    </p:anim>
                                  </p:childTnLst>
                                </p:cTn>
                              </p:par>
                            </p:childTnLst>
                          </p:cTn>
                        </p:par>
                        <p:par>
                          <p:cTn id="29" fill="hold">
                            <p:stCondLst>
                              <p:cond delay="1250"/>
                            </p:stCondLst>
                            <p:childTnLst>
                              <p:par>
                                <p:cTn id="30" presetClass="entr" nodeType="afterEffect" presetSubtype="8" presetID="2" grpId="6" fill="hold">
                                  <p:stCondLst>
                                    <p:cond delay="0"/>
                                  </p:stCondLst>
                                  <p:iterate type="el" backwards="0">
                                    <p:tmAbs val="0"/>
                                  </p:iterate>
                                  <p:childTnLst>
                                    <p:set>
                                      <p:cBhvr>
                                        <p:cTn id="31" fill="hold"/>
                                        <p:tgtEl>
                                          <p:spTgt spid="439"/>
                                        </p:tgtEl>
                                        <p:attrNameLst>
                                          <p:attrName>style.visibility</p:attrName>
                                        </p:attrNameLst>
                                      </p:cBhvr>
                                      <p:to>
                                        <p:strVal val="visible"/>
                                      </p:to>
                                    </p:set>
                                    <p:anim calcmode="lin" valueType="num">
                                      <p:cBhvr>
                                        <p:cTn id="32" dur="250" fill="hold"/>
                                        <p:tgtEl>
                                          <p:spTgt spid="439"/>
                                        </p:tgtEl>
                                        <p:attrNameLst>
                                          <p:attrName>ppt_x</p:attrName>
                                        </p:attrNameLst>
                                      </p:cBhvr>
                                      <p:tavLst>
                                        <p:tav tm="0">
                                          <p:val>
                                            <p:strVal val="0-#ppt_w/2"/>
                                          </p:val>
                                        </p:tav>
                                        <p:tav tm="100000">
                                          <p:val>
                                            <p:strVal val="#ppt_x"/>
                                          </p:val>
                                        </p:tav>
                                      </p:tavLst>
                                    </p:anim>
                                    <p:anim calcmode="lin" valueType="num">
                                      <p:cBhvr>
                                        <p:cTn id="33" dur="250" fill="hold"/>
                                        <p:tgtEl>
                                          <p:spTgt spid="439"/>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Class="entr" nodeType="afterEffect" presetSubtype="8" presetID="2" grpId="7" fill="hold">
                                  <p:stCondLst>
                                    <p:cond delay="0"/>
                                  </p:stCondLst>
                                  <p:iterate type="el" backwards="0">
                                    <p:tmAbs val="0"/>
                                  </p:iterate>
                                  <p:childTnLst>
                                    <p:set>
                                      <p:cBhvr>
                                        <p:cTn id="36" fill="hold"/>
                                        <p:tgtEl>
                                          <p:spTgt spid="440"/>
                                        </p:tgtEl>
                                        <p:attrNameLst>
                                          <p:attrName>style.visibility</p:attrName>
                                        </p:attrNameLst>
                                      </p:cBhvr>
                                      <p:to>
                                        <p:strVal val="visible"/>
                                      </p:to>
                                    </p:set>
                                    <p:anim calcmode="lin" valueType="num">
                                      <p:cBhvr>
                                        <p:cTn id="37" dur="250" fill="hold"/>
                                        <p:tgtEl>
                                          <p:spTgt spid="440"/>
                                        </p:tgtEl>
                                        <p:attrNameLst>
                                          <p:attrName>ppt_x</p:attrName>
                                        </p:attrNameLst>
                                      </p:cBhvr>
                                      <p:tavLst>
                                        <p:tav tm="0">
                                          <p:val>
                                            <p:strVal val="0-#ppt_w/2"/>
                                          </p:val>
                                        </p:tav>
                                        <p:tav tm="100000">
                                          <p:val>
                                            <p:strVal val="#ppt_x"/>
                                          </p:val>
                                        </p:tav>
                                      </p:tavLst>
                                    </p:anim>
                                    <p:anim calcmode="lin" valueType="num">
                                      <p:cBhvr>
                                        <p:cTn id="38" dur="250" fill="hold"/>
                                        <p:tgtEl>
                                          <p:spTgt spid="440"/>
                                        </p:tgtEl>
                                        <p:attrNameLst>
                                          <p:attrName>ppt_y</p:attrName>
                                        </p:attrNameLst>
                                      </p:cBhvr>
                                      <p:tavLst>
                                        <p:tav tm="0">
                                          <p:val>
                                            <p:strVal val="#ppt_y"/>
                                          </p:val>
                                        </p:tav>
                                        <p:tav tm="100000">
                                          <p:val>
                                            <p:strVal val="#ppt_y"/>
                                          </p:val>
                                        </p:tav>
                                      </p:tavLst>
                                    </p:anim>
                                  </p:childTnLst>
                                </p:cTn>
                              </p:par>
                            </p:childTnLst>
                          </p:cTn>
                        </p:par>
                        <p:par>
                          <p:cTn id="39" fill="hold">
                            <p:stCondLst>
                              <p:cond delay="1750"/>
                            </p:stCondLst>
                            <p:childTnLst>
                              <p:par>
                                <p:cTn id="40" presetClass="entr" nodeType="afterEffect" presetSubtype="8" presetID="2" grpId="8" fill="hold">
                                  <p:stCondLst>
                                    <p:cond delay="0"/>
                                  </p:stCondLst>
                                  <p:iterate type="el" backwards="0">
                                    <p:tmAbs val="0"/>
                                  </p:iterate>
                                  <p:childTnLst>
                                    <p:set>
                                      <p:cBhvr>
                                        <p:cTn id="41" fill="hold"/>
                                        <p:tgtEl>
                                          <p:spTgt spid="441"/>
                                        </p:tgtEl>
                                        <p:attrNameLst>
                                          <p:attrName>style.visibility</p:attrName>
                                        </p:attrNameLst>
                                      </p:cBhvr>
                                      <p:to>
                                        <p:strVal val="visible"/>
                                      </p:to>
                                    </p:set>
                                    <p:anim calcmode="lin" valueType="num">
                                      <p:cBhvr>
                                        <p:cTn id="42" dur="250" fill="hold"/>
                                        <p:tgtEl>
                                          <p:spTgt spid="441"/>
                                        </p:tgtEl>
                                        <p:attrNameLst>
                                          <p:attrName>ppt_x</p:attrName>
                                        </p:attrNameLst>
                                      </p:cBhvr>
                                      <p:tavLst>
                                        <p:tav tm="0">
                                          <p:val>
                                            <p:strVal val="0-#ppt_w/2"/>
                                          </p:val>
                                        </p:tav>
                                        <p:tav tm="100000">
                                          <p:val>
                                            <p:strVal val="#ppt_x"/>
                                          </p:val>
                                        </p:tav>
                                      </p:tavLst>
                                    </p:anim>
                                    <p:anim calcmode="lin" valueType="num">
                                      <p:cBhvr>
                                        <p:cTn id="43" dur="250" fill="hold"/>
                                        <p:tgtEl>
                                          <p:spTgt spid="441"/>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Class="entr" nodeType="clickEffect" presetSubtype="16" presetID="23" grpId="9" fill="hold">
                                  <p:stCondLst>
                                    <p:cond delay="0"/>
                                  </p:stCondLst>
                                  <p:iterate type="el" backwards="0">
                                    <p:tmAbs val="0"/>
                                  </p:iterate>
                                  <p:childTnLst>
                                    <p:set>
                                      <p:cBhvr>
                                        <p:cTn id="47" fill="hold"/>
                                        <p:tgtEl>
                                          <p:spTgt spid="443"/>
                                        </p:tgtEl>
                                        <p:attrNameLst>
                                          <p:attrName>style.visibility</p:attrName>
                                        </p:attrNameLst>
                                      </p:cBhvr>
                                      <p:to>
                                        <p:strVal val="visible"/>
                                      </p:to>
                                    </p:set>
                                    <p:anim calcmode="lin" valueType="num">
                                      <p:cBhvr>
                                        <p:cTn id="48" dur="1000" fill="hold"/>
                                        <p:tgtEl>
                                          <p:spTgt spid="443"/>
                                        </p:tgtEl>
                                        <p:attrNameLst>
                                          <p:attrName>ppt_w</p:attrName>
                                        </p:attrNameLst>
                                      </p:cBhvr>
                                      <p:tavLst>
                                        <p:tav tm="0">
                                          <p:val>
                                            <p:fltVal val="0"/>
                                          </p:val>
                                        </p:tav>
                                        <p:tav tm="100000">
                                          <p:val>
                                            <p:strVal val="#ppt_w"/>
                                          </p:val>
                                        </p:tav>
                                      </p:tavLst>
                                    </p:anim>
                                    <p:anim calcmode="lin" valueType="num">
                                      <p:cBhvr>
                                        <p:cTn id="49" dur="1000" fill="hold"/>
                                        <p:tgtEl>
                                          <p:spTgt spid="443"/>
                                        </p:tgtEl>
                                        <p:attrNameLst>
                                          <p:attrName>ppt_h</p:attrName>
                                        </p:attrNameLst>
                                      </p:cBhvr>
                                      <p:tavLst>
                                        <p:tav tm="0">
                                          <p:val>
                                            <p:fltVal val="0"/>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Class="entr" nodeType="clickEffect" presetSubtype="8" presetID="2" grpId="10" fill="hold">
                                  <p:stCondLst>
                                    <p:cond delay="0"/>
                                  </p:stCondLst>
                                  <p:iterate type="el" backwards="0">
                                    <p:tmAbs val="0"/>
                                  </p:iterate>
                                  <p:childTnLst>
                                    <p:set>
                                      <p:cBhvr>
                                        <p:cTn id="53" fill="hold"/>
                                        <p:tgtEl>
                                          <p:spTgt spid="442"/>
                                        </p:tgtEl>
                                        <p:attrNameLst>
                                          <p:attrName>style.visibility</p:attrName>
                                        </p:attrNameLst>
                                      </p:cBhvr>
                                      <p:to>
                                        <p:strVal val="visible"/>
                                      </p:to>
                                    </p:set>
                                    <p:anim calcmode="lin" valueType="num">
                                      <p:cBhvr>
                                        <p:cTn id="54" dur="500" fill="hold"/>
                                        <p:tgtEl>
                                          <p:spTgt spid="442"/>
                                        </p:tgtEl>
                                        <p:attrNameLst>
                                          <p:attrName>ppt_x</p:attrName>
                                        </p:attrNameLst>
                                      </p:cBhvr>
                                      <p:tavLst>
                                        <p:tav tm="0">
                                          <p:val>
                                            <p:strVal val="0-#ppt_w/2"/>
                                          </p:val>
                                        </p:tav>
                                        <p:tav tm="100000">
                                          <p:val>
                                            <p:strVal val="#ppt_x"/>
                                          </p:val>
                                        </p:tav>
                                      </p:tavLst>
                                    </p:anim>
                                    <p:anim calcmode="lin" valueType="num">
                                      <p:cBhvr>
                                        <p:cTn id="55" dur="500" fill="hold"/>
                                        <p:tgtEl>
                                          <p:spTgt spid="4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40" grpId="7"/>
      <p:bldP build="whole" bldLvl="1" animBg="1" rev="0" advAuto="0" spid="438" grpId="5"/>
      <p:bldP build="whole" bldLvl="1" animBg="1" rev="0" advAuto="0" spid="434" grpId="1"/>
      <p:bldP build="whole" bldLvl="1" animBg="1" rev="0" advAuto="0" spid="441" grpId="8"/>
      <p:bldP build="whole" bldLvl="1" animBg="1" rev="0" advAuto="0" spid="437" grpId="4"/>
      <p:bldP build="whole" bldLvl="1" animBg="1" rev="0" advAuto="0" spid="436" grpId="3"/>
      <p:bldP build="whole" bldLvl="1" animBg="1" rev="0" advAuto="0" spid="442" grpId="10"/>
      <p:bldP build="whole" bldLvl="1" animBg="1" rev="0" advAuto="0" spid="439" grpId="6"/>
      <p:bldP build="whole" bldLvl="1" animBg="1" rev="0" advAuto="0" spid="435" grpId="2"/>
      <p:bldP build="whole" bldLvl="1" animBg="1" rev="0" advAuto="0" spid="443" grpId="9"/>
    </p:bldLst>
  </p:timing>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455" name="Group"/>
          <p:cNvGrpSpPr/>
          <p:nvPr/>
        </p:nvGrpSpPr>
        <p:grpSpPr>
          <a:xfrm>
            <a:off x="278069" y="7856222"/>
            <a:ext cx="8951657" cy="1377159"/>
            <a:chOff x="0" y="0"/>
            <a:chExt cx="8951655" cy="1377157"/>
          </a:xfrm>
        </p:grpSpPr>
        <p:grpSp>
          <p:nvGrpSpPr>
            <p:cNvPr id="451" name="Group"/>
            <p:cNvGrpSpPr/>
            <p:nvPr/>
          </p:nvGrpSpPr>
          <p:grpSpPr>
            <a:xfrm>
              <a:off x="0" y="52613"/>
              <a:ext cx="8951656" cy="1270001"/>
              <a:chOff x="0" y="0"/>
              <a:chExt cx="8951655" cy="1270000"/>
            </a:xfrm>
          </p:grpSpPr>
          <p:sp>
            <p:nvSpPr>
              <p:cNvPr id="447"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48"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49"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450"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452"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53"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54"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464" name="Group"/>
          <p:cNvGrpSpPr/>
          <p:nvPr/>
        </p:nvGrpSpPr>
        <p:grpSpPr>
          <a:xfrm>
            <a:off x="15218779" y="7856222"/>
            <a:ext cx="8951657" cy="1377159"/>
            <a:chOff x="0" y="0"/>
            <a:chExt cx="8951655" cy="1377157"/>
          </a:xfrm>
        </p:grpSpPr>
        <p:grpSp>
          <p:nvGrpSpPr>
            <p:cNvPr id="460" name="Group"/>
            <p:cNvGrpSpPr/>
            <p:nvPr/>
          </p:nvGrpSpPr>
          <p:grpSpPr>
            <a:xfrm>
              <a:off x="0" y="52613"/>
              <a:ext cx="8951656" cy="1270001"/>
              <a:chOff x="0" y="0"/>
              <a:chExt cx="8951655" cy="1270000"/>
            </a:xfrm>
          </p:grpSpPr>
          <p:sp>
            <p:nvSpPr>
              <p:cNvPr id="456"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57"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58"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459"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461"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62"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63"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465" name="LLM Terminology"/>
          <p:cNvSpPr txBox="1"/>
          <p:nvPr>
            <p:ph type="title"/>
          </p:nvPr>
        </p:nvSpPr>
        <p:spPr>
          <a:prstGeom prst="rect">
            <a:avLst/>
          </a:prstGeom>
        </p:spPr>
        <p:txBody>
          <a:bodyPr/>
          <a:lstStyle/>
          <a:p>
            <a:pPr/>
            <a:r>
              <a:t>LLM Terminology</a:t>
            </a:r>
          </a:p>
        </p:txBody>
      </p:sp>
      <p:pic>
        <p:nvPicPr>
          <p:cNvPr id="466"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467" name="It"/>
          <p:cNvSpPr txBox="1"/>
          <p:nvPr/>
        </p:nvSpPr>
        <p:spPr>
          <a:xfrm>
            <a:off x="381205" y="6679404"/>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468" name="was"/>
          <p:cNvSpPr txBox="1"/>
          <p:nvPr/>
        </p:nvSpPr>
        <p:spPr>
          <a:xfrm>
            <a:off x="1054039" y="6679404"/>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469" name="the"/>
          <p:cNvSpPr txBox="1"/>
          <p:nvPr/>
        </p:nvSpPr>
        <p:spPr>
          <a:xfrm>
            <a:off x="2416094"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470" name="best"/>
          <p:cNvSpPr txBox="1"/>
          <p:nvPr/>
        </p:nvSpPr>
        <p:spPr>
          <a:xfrm>
            <a:off x="3592729" y="6679404"/>
            <a:ext cx="141541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best</a:t>
            </a:r>
          </a:p>
        </p:txBody>
      </p:sp>
      <p:sp>
        <p:nvSpPr>
          <p:cNvPr id="471" name="of"/>
          <p:cNvSpPr txBox="1"/>
          <p:nvPr/>
        </p:nvSpPr>
        <p:spPr>
          <a:xfrm>
            <a:off x="5028833" y="6679404"/>
            <a:ext cx="72199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of</a:t>
            </a:r>
          </a:p>
        </p:txBody>
      </p:sp>
      <p:sp>
        <p:nvSpPr>
          <p:cNvPr id="472" name="times"/>
          <p:cNvSpPr txBox="1"/>
          <p:nvPr/>
        </p:nvSpPr>
        <p:spPr>
          <a:xfrm>
            <a:off x="5771517" y="6679404"/>
            <a:ext cx="184340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times</a:t>
            </a:r>
          </a:p>
        </p:txBody>
      </p:sp>
      <p:sp>
        <p:nvSpPr>
          <p:cNvPr id="473" name="It"/>
          <p:cNvSpPr txBox="1"/>
          <p:nvPr/>
        </p:nvSpPr>
        <p:spPr>
          <a:xfrm>
            <a:off x="7766164" y="6679403"/>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474" name="was"/>
          <p:cNvSpPr txBox="1"/>
          <p:nvPr/>
        </p:nvSpPr>
        <p:spPr>
          <a:xfrm>
            <a:off x="8569551" y="6679403"/>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475" name="the"/>
          <p:cNvSpPr txBox="1"/>
          <p:nvPr/>
        </p:nvSpPr>
        <p:spPr>
          <a:xfrm>
            <a:off x="15665780" y="6679403"/>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476" name="worst"/>
          <p:cNvSpPr txBox="1"/>
          <p:nvPr/>
        </p:nvSpPr>
        <p:spPr>
          <a:xfrm>
            <a:off x="15573069" y="6679404"/>
            <a:ext cx="188912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worst</a:t>
            </a:r>
          </a:p>
        </p:txBody>
      </p:sp>
      <p:sp>
        <p:nvSpPr>
          <p:cNvPr id="477" name="Calculator"/>
          <p:cNvSpPr/>
          <p:nvPr/>
        </p:nvSpPr>
        <p:spPr>
          <a:xfrm>
            <a:off x="12228023" y="7045298"/>
            <a:ext cx="1021345" cy="14456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22" y="0"/>
                </a:moveTo>
                <a:cubicBezTo>
                  <a:pt x="681" y="0"/>
                  <a:pt x="0" y="481"/>
                  <a:pt x="0" y="1075"/>
                </a:cubicBezTo>
                <a:lnTo>
                  <a:pt x="0" y="20525"/>
                </a:lnTo>
                <a:cubicBezTo>
                  <a:pt x="0" y="21119"/>
                  <a:pt x="681" y="21600"/>
                  <a:pt x="1522" y="21600"/>
                </a:cubicBezTo>
                <a:lnTo>
                  <a:pt x="20081" y="21600"/>
                </a:lnTo>
                <a:cubicBezTo>
                  <a:pt x="20922" y="21600"/>
                  <a:pt x="21600" y="21119"/>
                  <a:pt x="21600" y="20525"/>
                </a:cubicBezTo>
                <a:lnTo>
                  <a:pt x="21600" y="1075"/>
                </a:lnTo>
                <a:cubicBezTo>
                  <a:pt x="21592" y="481"/>
                  <a:pt x="20912" y="0"/>
                  <a:pt x="20071" y="0"/>
                </a:cubicBezTo>
                <a:lnTo>
                  <a:pt x="1522" y="0"/>
                </a:lnTo>
                <a:close/>
                <a:moveTo>
                  <a:pt x="2866" y="1696"/>
                </a:moveTo>
                <a:lnTo>
                  <a:pt x="18734" y="1696"/>
                </a:lnTo>
                <a:cubicBezTo>
                  <a:pt x="19017" y="1696"/>
                  <a:pt x="19254" y="1857"/>
                  <a:pt x="19254" y="2062"/>
                </a:cubicBezTo>
                <a:lnTo>
                  <a:pt x="19254" y="4985"/>
                </a:lnTo>
                <a:cubicBezTo>
                  <a:pt x="19254" y="5185"/>
                  <a:pt x="19024" y="5351"/>
                  <a:pt x="18734" y="5351"/>
                </a:cubicBezTo>
                <a:lnTo>
                  <a:pt x="2866" y="5351"/>
                </a:lnTo>
                <a:cubicBezTo>
                  <a:pt x="2583" y="5351"/>
                  <a:pt x="2348" y="5190"/>
                  <a:pt x="2348" y="4985"/>
                </a:cubicBezTo>
                <a:lnTo>
                  <a:pt x="2348" y="2062"/>
                </a:lnTo>
                <a:cubicBezTo>
                  <a:pt x="2348" y="1862"/>
                  <a:pt x="2576" y="1696"/>
                  <a:pt x="2866" y="1696"/>
                </a:cubicBezTo>
                <a:close/>
                <a:moveTo>
                  <a:pt x="17580" y="6615"/>
                </a:moveTo>
                <a:cubicBezTo>
                  <a:pt x="17771" y="6615"/>
                  <a:pt x="17924" y="6723"/>
                  <a:pt x="17924" y="6858"/>
                </a:cubicBezTo>
                <a:cubicBezTo>
                  <a:pt x="17924" y="6993"/>
                  <a:pt x="17771" y="7101"/>
                  <a:pt x="17580" y="7101"/>
                </a:cubicBezTo>
                <a:cubicBezTo>
                  <a:pt x="17389" y="7106"/>
                  <a:pt x="17236" y="6993"/>
                  <a:pt x="17236" y="6858"/>
                </a:cubicBezTo>
                <a:cubicBezTo>
                  <a:pt x="17236" y="6723"/>
                  <a:pt x="17389" y="6615"/>
                  <a:pt x="17580" y="6615"/>
                </a:cubicBezTo>
                <a:close/>
                <a:moveTo>
                  <a:pt x="2890" y="6674"/>
                </a:moveTo>
                <a:lnTo>
                  <a:pt x="5121" y="6674"/>
                </a:lnTo>
                <a:cubicBezTo>
                  <a:pt x="5419" y="6674"/>
                  <a:pt x="5663" y="6847"/>
                  <a:pt x="5663" y="7057"/>
                </a:cubicBezTo>
                <a:lnTo>
                  <a:pt x="5663" y="8073"/>
                </a:lnTo>
                <a:cubicBezTo>
                  <a:pt x="5663" y="8284"/>
                  <a:pt x="5419" y="8456"/>
                  <a:pt x="5121" y="8456"/>
                </a:cubicBezTo>
                <a:lnTo>
                  <a:pt x="2890" y="8456"/>
                </a:lnTo>
                <a:cubicBezTo>
                  <a:pt x="2592" y="8456"/>
                  <a:pt x="2348" y="8284"/>
                  <a:pt x="2348" y="8073"/>
                </a:cubicBezTo>
                <a:lnTo>
                  <a:pt x="2348" y="7057"/>
                </a:lnTo>
                <a:cubicBezTo>
                  <a:pt x="2348" y="6847"/>
                  <a:pt x="2592" y="6674"/>
                  <a:pt x="2890" y="6674"/>
                </a:cubicBezTo>
                <a:close/>
                <a:moveTo>
                  <a:pt x="7400" y="6674"/>
                </a:moveTo>
                <a:lnTo>
                  <a:pt x="9669" y="6674"/>
                </a:lnTo>
                <a:cubicBezTo>
                  <a:pt x="9967" y="6674"/>
                  <a:pt x="10211" y="6847"/>
                  <a:pt x="10211" y="7057"/>
                </a:cubicBezTo>
                <a:lnTo>
                  <a:pt x="10211" y="8073"/>
                </a:lnTo>
                <a:cubicBezTo>
                  <a:pt x="10211" y="8284"/>
                  <a:pt x="9967" y="8456"/>
                  <a:pt x="9669" y="8456"/>
                </a:cubicBezTo>
                <a:lnTo>
                  <a:pt x="7400" y="8456"/>
                </a:lnTo>
                <a:cubicBezTo>
                  <a:pt x="7102" y="8456"/>
                  <a:pt x="6858" y="8284"/>
                  <a:pt x="6858" y="8073"/>
                </a:cubicBezTo>
                <a:lnTo>
                  <a:pt x="6858" y="7057"/>
                </a:lnTo>
                <a:cubicBezTo>
                  <a:pt x="6858" y="6847"/>
                  <a:pt x="7102" y="6674"/>
                  <a:pt x="7400" y="6674"/>
                </a:cubicBezTo>
                <a:close/>
                <a:moveTo>
                  <a:pt x="11924" y="6674"/>
                </a:moveTo>
                <a:lnTo>
                  <a:pt x="14195" y="6674"/>
                </a:lnTo>
                <a:cubicBezTo>
                  <a:pt x="14493" y="6674"/>
                  <a:pt x="14738" y="6847"/>
                  <a:pt x="14738" y="7057"/>
                </a:cubicBezTo>
                <a:lnTo>
                  <a:pt x="14738" y="8073"/>
                </a:lnTo>
                <a:cubicBezTo>
                  <a:pt x="14738" y="8284"/>
                  <a:pt x="14493" y="8456"/>
                  <a:pt x="14195" y="8456"/>
                </a:cubicBezTo>
                <a:lnTo>
                  <a:pt x="11924" y="8456"/>
                </a:lnTo>
                <a:cubicBezTo>
                  <a:pt x="11626" y="8456"/>
                  <a:pt x="11382" y="8284"/>
                  <a:pt x="11382" y="8073"/>
                </a:cubicBezTo>
                <a:lnTo>
                  <a:pt x="11382" y="7057"/>
                </a:lnTo>
                <a:cubicBezTo>
                  <a:pt x="11382" y="6847"/>
                  <a:pt x="11626" y="6674"/>
                  <a:pt x="11924" y="6674"/>
                </a:cubicBezTo>
                <a:close/>
                <a:moveTo>
                  <a:pt x="16433" y="7290"/>
                </a:moveTo>
                <a:lnTo>
                  <a:pt x="18743" y="7290"/>
                </a:lnTo>
                <a:lnTo>
                  <a:pt x="18743" y="7685"/>
                </a:lnTo>
                <a:lnTo>
                  <a:pt x="16433" y="7685"/>
                </a:lnTo>
                <a:lnTo>
                  <a:pt x="16433" y="7290"/>
                </a:lnTo>
                <a:close/>
                <a:moveTo>
                  <a:pt x="17580" y="7867"/>
                </a:moveTo>
                <a:cubicBezTo>
                  <a:pt x="17771" y="7867"/>
                  <a:pt x="17924" y="7975"/>
                  <a:pt x="17924" y="8110"/>
                </a:cubicBezTo>
                <a:cubicBezTo>
                  <a:pt x="17924" y="8245"/>
                  <a:pt x="17771" y="8353"/>
                  <a:pt x="17580" y="8353"/>
                </a:cubicBezTo>
                <a:cubicBezTo>
                  <a:pt x="17389" y="8353"/>
                  <a:pt x="17236" y="8245"/>
                  <a:pt x="17236" y="8110"/>
                </a:cubicBezTo>
                <a:cubicBezTo>
                  <a:pt x="17236" y="7975"/>
                  <a:pt x="17389" y="7867"/>
                  <a:pt x="17580" y="7867"/>
                </a:cubicBezTo>
                <a:close/>
                <a:moveTo>
                  <a:pt x="2890" y="9580"/>
                </a:moveTo>
                <a:lnTo>
                  <a:pt x="5121" y="9580"/>
                </a:lnTo>
                <a:cubicBezTo>
                  <a:pt x="5419" y="9580"/>
                  <a:pt x="5663" y="9752"/>
                  <a:pt x="5663" y="9963"/>
                </a:cubicBezTo>
                <a:lnTo>
                  <a:pt x="5663" y="10979"/>
                </a:lnTo>
                <a:cubicBezTo>
                  <a:pt x="5663" y="11189"/>
                  <a:pt x="5419" y="11362"/>
                  <a:pt x="5121" y="11362"/>
                </a:cubicBezTo>
                <a:lnTo>
                  <a:pt x="2890" y="11362"/>
                </a:lnTo>
                <a:cubicBezTo>
                  <a:pt x="2592" y="11362"/>
                  <a:pt x="2348" y="11189"/>
                  <a:pt x="2348" y="10979"/>
                </a:cubicBezTo>
                <a:lnTo>
                  <a:pt x="2348" y="9963"/>
                </a:lnTo>
                <a:cubicBezTo>
                  <a:pt x="2348" y="9752"/>
                  <a:pt x="2592" y="9580"/>
                  <a:pt x="2890" y="9580"/>
                </a:cubicBezTo>
                <a:close/>
                <a:moveTo>
                  <a:pt x="7400" y="9580"/>
                </a:moveTo>
                <a:lnTo>
                  <a:pt x="9669" y="9580"/>
                </a:lnTo>
                <a:cubicBezTo>
                  <a:pt x="9967" y="9580"/>
                  <a:pt x="10211" y="9752"/>
                  <a:pt x="10211" y="9963"/>
                </a:cubicBezTo>
                <a:lnTo>
                  <a:pt x="10211" y="10979"/>
                </a:lnTo>
                <a:cubicBezTo>
                  <a:pt x="10211" y="11189"/>
                  <a:pt x="9967" y="11362"/>
                  <a:pt x="9669" y="11362"/>
                </a:cubicBezTo>
                <a:lnTo>
                  <a:pt x="7400" y="11362"/>
                </a:lnTo>
                <a:cubicBezTo>
                  <a:pt x="7102" y="11362"/>
                  <a:pt x="6858" y="11189"/>
                  <a:pt x="6858" y="10979"/>
                </a:cubicBezTo>
                <a:lnTo>
                  <a:pt x="6858" y="9963"/>
                </a:lnTo>
                <a:cubicBezTo>
                  <a:pt x="6858" y="9752"/>
                  <a:pt x="7102" y="9580"/>
                  <a:pt x="7400" y="9580"/>
                </a:cubicBezTo>
                <a:close/>
                <a:moveTo>
                  <a:pt x="11924" y="9580"/>
                </a:moveTo>
                <a:lnTo>
                  <a:pt x="14195" y="9580"/>
                </a:lnTo>
                <a:cubicBezTo>
                  <a:pt x="14493" y="9580"/>
                  <a:pt x="14738" y="9752"/>
                  <a:pt x="14738" y="9963"/>
                </a:cubicBezTo>
                <a:lnTo>
                  <a:pt x="14738" y="10979"/>
                </a:lnTo>
                <a:cubicBezTo>
                  <a:pt x="14738" y="11189"/>
                  <a:pt x="14493" y="11362"/>
                  <a:pt x="14195" y="11362"/>
                </a:cubicBezTo>
                <a:lnTo>
                  <a:pt x="11924" y="11362"/>
                </a:lnTo>
                <a:cubicBezTo>
                  <a:pt x="11626" y="11362"/>
                  <a:pt x="11382" y="11189"/>
                  <a:pt x="11382" y="10979"/>
                </a:cubicBezTo>
                <a:lnTo>
                  <a:pt x="11382" y="9963"/>
                </a:lnTo>
                <a:cubicBezTo>
                  <a:pt x="11382" y="9752"/>
                  <a:pt x="11626" y="9580"/>
                  <a:pt x="11924" y="9580"/>
                </a:cubicBezTo>
                <a:close/>
                <a:moveTo>
                  <a:pt x="16969" y="9752"/>
                </a:moveTo>
                <a:lnTo>
                  <a:pt x="17587" y="10189"/>
                </a:lnTo>
                <a:lnTo>
                  <a:pt x="18208" y="9752"/>
                </a:lnTo>
                <a:lnTo>
                  <a:pt x="18598" y="10027"/>
                </a:lnTo>
                <a:lnTo>
                  <a:pt x="17979" y="10466"/>
                </a:lnTo>
                <a:lnTo>
                  <a:pt x="18598" y="10903"/>
                </a:lnTo>
                <a:lnTo>
                  <a:pt x="18199" y="11183"/>
                </a:lnTo>
                <a:lnTo>
                  <a:pt x="17580" y="10746"/>
                </a:lnTo>
                <a:lnTo>
                  <a:pt x="16961" y="11183"/>
                </a:lnTo>
                <a:lnTo>
                  <a:pt x="16572" y="10908"/>
                </a:lnTo>
                <a:lnTo>
                  <a:pt x="17191" y="10471"/>
                </a:lnTo>
                <a:lnTo>
                  <a:pt x="16572" y="10034"/>
                </a:lnTo>
                <a:lnTo>
                  <a:pt x="16969" y="9752"/>
                </a:lnTo>
                <a:close/>
                <a:moveTo>
                  <a:pt x="2890" y="12437"/>
                </a:moveTo>
                <a:lnTo>
                  <a:pt x="5121" y="12437"/>
                </a:lnTo>
                <a:cubicBezTo>
                  <a:pt x="5419" y="12437"/>
                  <a:pt x="5663" y="12609"/>
                  <a:pt x="5663" y="12820"/>
                </a:cubicBezTo>
                <a:lnTo>
                  <a:pt x="5663" y="13834"/>
                </a:lnTo>
                <a:cubicBezTo>
                  <a:pt x="5663" y="14045"/>
                  <a:pt x="5419" y="14219"/>
                  <a:pt x="5121" y="14219"/>
                </a:cubicBezTo>
                <a:lnTo>
                  <a:pt x="2890" y="14219"/>
                </a:lnTo>
                <a:cubicBezTo>
                  <a:pt x="2592" y="14219"/>
                  <a:pt x="2348" y="14045"/>
                  <a:pt x="2348" y="13834"/>
                </a:cubicBezTo>
                <a:lnTo>
                  <a:pt x="2348" y="12820"/>
                </a:lnTo>
                <a:cubicBezTo>
                  <a:pt x="2348" y="12609"/>
                  <a:pt x="2592" y="12437"/>
                  <a:pt x="2890" y="12437"/>
                </a:cubicBezTo>
                <a:close/>
                <a:moveTo>
                  <a:pt x="7400" y="12437"/>
                </a:moveTo>
                <a:lnTo>
                  <a:pt x="9669" y="12437"/>
                </a:lnTo>
                <a:cubicBezTo>
                  <a:pt x="9967" y="12437"/>
                  <a:pt x="10211" y="12609"/>
                  <a:pt x="10211" y="12820"/>
                </a:cubicBezTo>
                <a:lnTo>
                  <a:pt x="10211" y="13834"/>
                </a:lnTo>
                <a:cubicBezTo>
                  <a:pt x="10211" y="14045"/>
                  <a:pt x="9967" y="14219"/>
                  <a:pt x="9669" y="14219"/>
                </a:cubicBezTo>
                <a:lnTo>
                  <a:pt x="7400" y="14219"/>
                </a:lnTo>
                <a:cubicBezTo>
                  <a:pt x="7102" y="14219"/>
                  <a:pt x="6858" y="14045"/>
                  <a:pt x="6858" y="13834"/>
                </a:cubicBezTo>
                <a:lnTo>
                  <a:pt x="6858" y="12820"/>
                </a:lnTo>
                <a:cubicBezTo>
                  <a:pt x="6858" y="12609"/>
                  <a:pt x="7102" y="12437"/>
                  <a:pt x="7400" y="12437"/>
                </a:cubicBezTo>
                <a:close/>
                <a:moveTo>
                  <a:pt x="11924" y="12437"/>
                </a:moveTo>
                <a:lnTo>
                  <a:pt x="14195" y="12437"/>
                </a:lnTo>
                <a:cubicBezTo>
                  <a:pt x="14493" y="12437"/>
                  <a:pt x="14738" y="12609"/>
                  <a:pt x="14738" y="12820"/>
                </a:cubicBezTo>
                <a:lnTo>
                  <a:pt x="14738" y="13834"/>
                </a:lnTo>
                <a:cubicBezTo>
                  <a:pt x="14738" y="14045"/>
                  <a:pt x="14493" y="14219"/>
                  <a:pt x="14195" y="14219"/>
                </a:cubicBezTo>
                <a:lnTo>
                  <a:pt x="11924" y="14219"/>
                </a:lnTo>
                <a:cubicBezTo>
                  <a:pt x="11626" y="14219"/>
                  <a:pt x="11382" y="14045"/>
                  <a:pt x="11382" y="13834"/>
                </a:cubicBezTo>
                <a:lnTo>
                  <a:pt x="11382" y="12820"/>
                </a:lnTo>
                <a:cubicBezTo>
                  <a:pt x="11382" y="12609"/>
                  <a:pt x="11626" y="12437"/>
                  <a:pt x="11924" y="12437"/>
                </a:cubicBezTo>
                <a:close/>
                <a:moveTo>
                  <a:pt x="16426" y="13127"/>
                </a:moveTo>
                <a:lnTo>
                  <a:pt x="18734" y="13127"/>
                </a:lnTo>
                <a:lnTo>
                  <a:pt x="18734" y="13522"/>
                </a:lnTo>
                <a:lnTo>
                  <a:pt x="16426" y="13522"/>
                </a:lnTo>
                <a:lnTo>
                  <a:pt x="16426" y="13127"/>
                </a:lnTo>
                <a:close/>
                <a:moveTo>
                  <a:pt x="2890" y="15292"/>
                </a:moveTo>
                <a:lnTo>
                  <a:pt x="5121" y="15292"/>
                </a:lnTo>
                <a:cubicBezTo>
                  <a:pt x="5419" y="15292"/>
                  <a:pt x="5663" y="15466"/>
                  <a:pt x="5663" y="15677"/>
                </a:cubicBezTo>
                <a:lnTo>
                  <a:pt x="5663" y="16691"/>
                </a:lnTo>
                <a:cubicBezTo>
                  <a:pt x="5663" y="16902"/>
                  <a:pt x="5419" y="17074"/>
                  <a:pt x="5121" y="17074"/>
                </a:cubicBezTo>
                <a:lnTo>
                  <a:pt x="2890" y="17074"/>
                </a:lnTo>
                <a:cubicBezTo>
                  <a:pt x="2592" y="17074"/>
                  <a:pt x="2348" y="16902"/>
                  <a:pt x="2348" y="16691"/>
                </a:cubicBezTo>
                <a:lnTo>
                  <a:pt x="2348" y="15677"/>
                </a:lnTo>
                <a:cubicBezTo>
                  <a:pt x="2348" y="15466"/>
                  <a:pt x="2592" y="15292"/>
                  <a:pt x="2890" y="15292"/>
                </a:cubicBezTo>
                <a:close/>
                <a:moveTo>
                  <a:pt x="7400" y="15292"/>
                </a:moveTo>
                <a:lnTo>
                  <a:pt x="9669" y="15292"/>
                </a:lnTo>
                <a:cubicBezTo>
                  <a:pt x="9967" y="15292"/>
                  <a:pt x="10211" y="15466"/>
                  <a:pt x="10211" y="15677"/>
                </a:cubicBezTo>
                <a:lnTo>
                  <a:pt x="10211" y="16691"/>
                </a:lnTo>
                <a:cubicBezTo>
                  <a:pt x="10211" y="16902"/>
                  <a:pt x="9967" y="17074"/>
                  <a:pt x="9669" y="17074"/>
                </a:cubicBezTo>
                <a:lnTo>
                  <a:pt x="7400" y="17074"/>
                </a:lnTo>
                <a:cubicBezTo>
                  <a:pt x="7102" y="17074"/>
                  <a:pt x="6858" y="16902"/>
                  <a:pt x="6858" y="16691"/>
                </a:cubicBezTo>
                <a:lnTo>
                  <a:pt x="6858" y="15677"/>
                </a:lnTo>
                <a:cubicBezTo>
                  <a:pt x="6858" y="15466"/>
                  <a:pt x="7102" y="15292"/>
                  <a:pt x="7400" y="15292"/>
                </a:cubicBezTo>
                <a:close/>
                <a:moveTo>
                  <a:pt x="11924" y="15292"/>
                </a:moveTo>
                <a:lnTo>
                  <a:pt x="14195" y="15292"/>
                </a:lnTo>
                <a:cubicBezTo>
                  <a:pt x="14493" y="15292"/>
                  <a:pt x="14738" y="15466"/>
                  <a:pt x="14738" y="15677"/>
                </a:cubicBezTo>
                <a:lnTo>
                  <a:pt x="14738" y="16691"/>
                </a:lnTo>
                <a:cubicBezTo>
                  <a:pt x="14738" y="16902"/>
                  <a:pt x="14493" y="17074"/>
                  <a:pt x="14195" y="17074"/>
                </a:cubicBezTo>
                <a:lnTo>
                  <a:pt x="11924" y="17074"/>
                </a:lnTo>
                <a:cubicBezTo>
                  <a:pt x="11626" y="17074"/>
                  <a:pt x="11382" y="16902"/>
                  <a:pt x="11382" y="16691"/>
                </a:cubicBezTo>
                <a:lnTo>
                  <a:pt x="11382" y="15677"/>
                </a:lnTo>
                <a:cubicBezTo>
                  <a:pt x="11382" y="15466"/>
                  <a:pt x="11626" y="15292"/>
                  <a:pt x="11924" y="15292"/>
                </a:cubicBezTo>
                <a:close/>
                <a:moveTo>
                  <a:pt x="17305" y="15368"/>
                </a:moveTo>
                <a:lnTo>
                  <a:pt x="17864" y="15368"/>
                </a:lnTo>
                <a:lnTo>
                  <a:pt x="17864" y="15984"/>
                </a:lnTo>
                <a:lnTo>
                  <a:pt x="18734" y="15984"/>
                </a:lnTo>
                <a:lnTo>
                  <a:pt x="18734" y="16379"/>
                </a:lnTo>
                <a:lnTo>
                  <a:pt x="17864" y="16379"/>
                </a:lnTo>
                <a:lnTo>
                  <a:pt x="17864" y="17000"/>
                </a:lnTo>
                <a:lnTo>
                  <a:pt x="17305" y="17000"/>
                </a:lnTo>
                <a:lnTo>
                  <a:pt x="17305" y="16379"/>
                </a:lnTo>
                <a:lnTo>
                  <a:pt x="16433" y="16379"/>
                </a:lnTo>
                <a:lnTo>
                  <a:pt x="16433" y="15984"/>
                </a:lnTo>
                <a:lnTo>
                  <a:pt x="17305" y="15984"/>
                </a:lnTo>
                <a:lnTo>
                  <a:pt x="17305" y="15368"/>
                </a:lnTo>
                <a:close/>
                <a:moveTo>
                  <a:pt x="2897" y="18144"/>
                </a:moveTo>
                <a:lnTo>
                  <a:pt x="9669" y="18144"/>
                </a:lnTo>
                <a:cubicBezTo>
                  <a:pt x="9967" y="18144"/>
                  <a:pt x="10211" y="18316"/>
                  <a:pt x="10211" y="18527"/>
                </a:cubicBezTo>
                <a:lnTo>
                  <a:pt x="10211" y="19543"/>
                </a:lnTo>
                <a:cubicBezTo>
                  <a:pt x="10211" y="19754"/>
                  <a:pt x="9967" y="19926"/>
                  <a:pt x="9669" y="19926"/>
                </a:cubicBezTo>
                <a:lnTo>
                  <a:pt x="2897" y="19926"/>
                </a:lnTo>
                <a:cubicBezTo>
                  <a:pt x="2599" y="19926"/>
                  <a:pt x="2355" y="19754"/>
                  <a:pt x="2355" y="19543"/>
                </a:cubicBezTo>
                <a:lnTo>
                  <a:pt x="2355" y="18527"/>
                </a:lnTo>
                <a:cubicBezTo>
                  <a:pt x="2355" y="18316"/>
                  <a:pt x="2599" y="18144"/>
                  <a:pt x="2897" y="18144"/>
                </a:cubicBezTo>
                <a:close/>
                <a:moveTo>
                  <a:pt x="11924" y="18144"/>
                </a:moveTo>
                <a:lnTo>
                  <a:pt x="14195" y="18144"/>
                </a:lnTo>
                <a:cubicBezTo>
                  <a:pt x="14493" y="18144"/>
                  <a:pt x="14738" y="18316"/>
                  <a:pt x="14738" y="18527"/>
                </a:cubicBezTo>
                <a:lnTo>
                  <a:pt x="14738" y="19543"/>
                </a:lnTo>
                <a:cubicBezTo>
                  <a:pt x="14738" y="19754"/>
                  <a:pt x="14493" y="19926"/>
                  <a:pt x="14195" y="19926"/>
                </a:cubicBezTo>
                <a:lnTo>
                  <a:pt x="11924" y="19926"/>
                </a:lnTo>
                <a:cubicBezTo>
                  <a:pt x="11626" y="19926"/>
                  <a:pt x="11382" y="19754"/>
                  <a:pt x="11382" y="19543"/>
                </a:cubicBezTo>
                <a:lnTo>
                  <a:pt x="11382" y="18527"/>
                </a:lnTo>
                <a:cubicBezTo>
                  <a:pt x="11382" y="18316"/>
                  <a:pt x="11626" y="18144"/>
                  <a:pt x="11924" y="18144"/>
                </a:cubicBezTo>
                <a:close/>
                <a:moveTo>
                  <a:pt x="16426" y="18517"/>
                </a:moveTo>
                <a:lnTo>
                  <a:pt x="18734" y="18517"/>
                </a:lnTo>
                <a:lnTo>
                  <a:pt x="18734" y="18910"/>
                </a:lnTo>
                <a:lnTo>
                  <a:pt x="16426" y="18910"/>
                </a:lnTo>
                <a:lnTo>
                  <a:pt x="16426" y="18517"/>
                </a:lnTo>
                <a:close/>
                <a:moveTo>
                  <a:pt x="16426" y="19165"/>
                </a:moveTo>
                <a:lnTo>
                  <a:pt x="18734" y="19165"/>
                </a:lnTo>
                <a:lnTo>
                  <a:pt x="18734" y="19558"/>
                </a:lnTo>
                <a:lnTo>
                  <a:pt x="16426" y="19558"/>
                </a:lnTo>
                <a:lnTo>
                  <a:pt x="16426" y="19165"/>
                </a:lnTo>
                <a:close/>
              </a:path>
            </a:pathLst>
          </a:custGeom>
          <a:solidFill>
            <a:schemeClr val="accent4">
              <a:hueOff val="-461056"/>
              <a:satOff val="4338"/>
              <a:lumOff val="-10225"/>
            </a:schemeClr>
          </a:solidFill>
          <a:ln w="12700">
            <a:miter lim="400000"/>
          </a:ln>
        </p:spPr>
        <p:txBody>
          <a:bodyPr lIns="71437" tIns="71437" rIns="71437" bIns="71437" anchor="ctr"/>
          <a:lstStyle/>
          <a:p>
            <a:pPr>
              <a:defRPr sz="5000"/>
            </a:pPr>
          </a:p>
        </p:txBody>
      </p:sp>
      <p:sp>
        <p:nvSpPr>
          <p:cNvPr id="478" name="Stateless"/>
          <p:cNvSpPr txBox="1"/>
          <p:nvPr/>
        </p:nvSpPr>
        <p:spPr>
          <a:xfrm>
            <a:off x="11073707" y="4530116"/>
            <a:ext cx="3855441" cy="11461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sz="6400"/>
            </a:lvl1pPr>
          </a:lstStyle>
          <a:p>
            <a:pPr/>
            <a:r>
              <a:t>Stateless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path" nodeType="clickEffect" presetSubtype="0" presetID="-1" grpId="1" accel="50000" decel="50000" fill="hold">
                                  <p:stCondLst>
                                    <p:cond delay="0"/>
                                  </p:stCondLst>
                                  <p:childTnLst>
                                    <p:animMotion path="M 0.000000 0.000000 L -0.240082 0.000000" origin="layout" pathEditMode="relative">
                                      <p:cBhvr>
                                        <p:cTn id="6" dur="500" fill="hold"/>
                                        <p:tgtEl>
                                          <p:spTgt spid="475"/>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Class="entr" nodeType="clickEffect" presetSubtype="16" presetID="23" grpId="2" fill="hold">
                                  <p:stCondLst>
                                    <p:cond delay="0"/>
                                  </p:stCondLst>
                                  <p:iterate type="el" backwards="0">
                                    <p:tmAbs val="0"/>
                                  </p:iterate>
                                  <p:childTnLst>
                                    <p:set>
                                      <p:cBhvr>
                                        <p:cTn id="10" fill="hold"/>
                                        <p:tgtEl>
                                          <p:spTgt spid="477"/>
                                        </p:tgtEl>
                                        <p:attrNameLst>
                                          <p:attrName>style.visibility</p:attrName>
                                        </p:attrNameLst>
                                      </p:cBhvr>
                                      <p:to>
                                        <p:strVal val="visible"/>
                                      </p:to>
                                    </p:set>
                                    <p:anim calcmode="lin" valueType="num">
                                      <p:cBhvr>
                                        <p:cTn id="11" dur="1000" fill="hold"/>
                                        <p:tgtEl>
                                          <p:spTgt spid="477"/>
                                        </p:tgtEl>
                                        <p:attrNameLst>
                                          <p:attrName>ppt_w</p:attrName>
                                        </p:attrNameLst>
                                      </p:cBhvr>
                                      <p:tavLst>
                                        <p:tav tm="0">
                                          <p:val>
                                            <p:fltVal val="0"/>
                                          </p:val>
                                        </p:tav>
                                        <p:tav tm="100000">
                                          <p:val>
                                            <p:strVal val="#ppt_w"/>
                                          </p:val>
                                        </p:tav>
                                      </p:tavLst>
                                    </p:anim>
                                    <p:anim calcmode="lin" valueType="num">
                                      <p:cBhvr>
                                        <p:cTn id="12" dur="1000" fill="hold"/>
                                        <p:tgtEl>
                                          <p:spTgt spid="477"/>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8" presetID="2" grpId="3" fill="hold">
                                  <p:stCondLst>
                                    <p:cond delay="0"/>
                                  </p:stCondLst>
                                  <p:iterate type="el" backwards="0">
                                    <p:tmAbs val="0"/>
                                  </p:iterate>
                                  <p:childTnLst>
                                    <p:set>
                                      <p:cBhvr>
                                        <p:cTn id="16" fill="hold"/>
                                        <p:tgtEl>
                                          <p:spTgt spid="476"/>
                                        </p:tgtEl>
                                        <p:attrNameLst>
                                          <p:attrName>style.visibility</p:attrName>
                                        </p:attrNameLst>
                                      </p:cBhvr>
                                      <p:to>
                                        <p:strVal val="visible"/>
                                      </p:to>
                                    </p:set>
                                    <p:anim calcmode="lin" valueType="num">
                                      <p:cBhvr>
                                        <p:cTn id="17" dur="500" fill="hold"/>
                                        <p:tgtEl>
                                          <p:spTgt spid="476"/>
                                        </p:tgtEl>
                                        <p:attrNameLst>
                                          <p:attrName>ppt_x</p:attrName>
                                        </p:attrNameLst>
                                      </p:cBhvr>
                                      <p:tavLst>
                                        <p:tav tm="0">
                                          <p:val>
                                            <p:strVal val="0-#ppt_w/2"/>
                                          </p:val>
                                        </p:tav>
                                        <p:tav tm="100000">
                                          <p:val>
                                            <p:strVal val="#ppt_x"/>
                                          </p:val>
                                        </p:tav>
                                      </p:tavLst>
                                    </p:anim>
                                    <p:anim calcmode="lin" valueType="num">
                                      <p:cBhvr>
                                        <p:cTn id="18" dur="500" fill="hold"/>
                                        <p:tgtEl>
                                          <p:spTgt spid="47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16" presetID="23" grpId="4" fill="hold">
                                  <p:stCondLst>
                                    <p:cond delay="0"/>
                                  </p:stCondLst>
                                  <p:iterate type="el" backwards="0">
                                    <p:tmAbs val="0"/>
                                  </p:iterate>
                                  <p:childTnLst>
                                    <p:set>
                                      <p:cBhvr>
                                        <p:cTn id="22" fill="hold"/>
                                        <p:tgtEl>
                                          <p:spTgt spid="478"/>
                                        </p:tgtEl>
                                        <p:attrNameLst>
                                          <p:attrName>style.visibility</p:attrName>
                                        </p:attrNameLst>
                                      </p:cBhvr>
                                      <p:to>
                                        <p:strVal val="visible"/>
                                      </p:to>
                                    </p:set>
                                    <p:anim calcmode="lin" valueType="num">
                                      <p:cBhvr>
                                        <p:cTn id="23" dur="750" fill="hold"/>
                                        <p:tgtEl>
                                          <p:spTgt spid="478"/>
                                        </p:tgtEl>
                                        <p:attrNameLst>
                                          <p:attrName>ppt_w</p:attrName>
                                        </p:attrNameLst>
                                      </p:cBhvr>
                                      <p:tavLst>
                                        <p:tav tm="0">
                                          <p:val>
                                            <p:fltVal val="0"/>
                                          </p:val>
                                        </p:tav>
                                        <p:tav tm="100000">
                                          <p:val>
                                            <p:strVal val="#ppt_w"/>
                                          </p:val>
                                        </p:tav>
                                      </p:tavLst>
                                    </p:anim>
                                    <p:anim calcmode="lin" valueType="num">
                                      <p:cBhvr>
                                        <p:cTn id="24" dur="750" fill="hold"/>
                                        <p:tgtEl>
                                          <p:spTgt spid="47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76" grpId="3"/>
      <p:bldP build="whole" bldLvl="1" animBg="1" rev="0" advAuto="0" spid="477" grpId="2"/>
      <p:bldP build="whole" bldLvl="1" animBg="1" rev="0" advAuto="0" spid="478" grpId="4"/>
    </p:bldLst>
  </p:timing>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490" name="Group"/>
          <p:cNvGrpSpPr/>
          <p:nvPr/>
        </p:nvGrpSpPr>
        <p:grpSpPr>
          <a:xfrm>
            <a:off x="278069" y="7856222"/>
            <a:ext cx="8951657" cy="1377159"/>
            <a:chOff x="0" y="0"/>
            <a:chExt cx="8951655" cy="1377157"/>
          </a:xfrm>
        </p:grpSpPr>
        <p:grpSp>
          <p:nvGrpSpPr>
            <p:cNvPr id="486" name="Group"/>
            <p:cNvGrpSpPr/>
            <p:nvPr/>
          </p:nvGrpSpPr>
          <p:grpSpPr>
            <a:xfrm>
              <a:off x="0" y="52613"/>
              <a:ext cx="8951656" cy="1270001"/>
              <a:chOff x="0" y="0"/>
              <a:chExt cx="8951655" cy="1270000"/>
            </a:xfrm>
          </p:grpSpPr>
          <p:sp>
            <p:nvSpPr>
              <p:cNvPr id="482"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83"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84"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485"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487"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88"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89"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499" name="Group"/>
          <p:cNvGrpSpPr/>
          <p:nvPr/>
        </p:nvGrpSpPr>
        <p:grpSpPr>
          <a:xfrm>
            <a:off x="15218779" y="7856222"/>
            <a:ext cx="8951657" cy="1377159"/>
            <a:chOff x="0" y="0"/>
            <a:chExt cx="8951655" cy="1377157"/>
          </a:xfrm>
        </p:grpSpPr>
        <p:grpSp>
          <p:nvGrpSpPr>
            <p:cNvPr id="495" name="Group"/>
            <p:cNvGrpSpPr/>
            <p:nvPr/>
          </p:nvGrpSpPr>
          <p:grpSpPr>
            <a:xfrm>
              <a:off x="0" y="52613"/>
              <a:ext cx="8951656" cy="1270001"/>
              <a:chOff x="0" y="0"/>
              <a:chExt cx="8951655" cy="1270000"/>
            </a:xfrm>
          </p:grpSpPr>
          <p:sp>
            <p:nvSpPr>
              <p:cNvPr id="491"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92"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93"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494"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496"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97"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98"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500" name="LLM Terminology"/>
          <p:cNvSpPr txBox="1"/>
          <p:nvPr>
            <p:ph type="title"/>
          </p:nvPr>
        </p:nvSpPr>
        <p:spPr>
          <a:prstGeom prst="rect">
            <a:avLst/>
          </a:prstGeom>
        </p:spPr>
        <p:txBody>
          <a:bodyPr/>
          <a:lstStyle/>
          <a:p>
            <a:pPr/>
            <a:r>
              <a:t>LLM Terminology</a:t>
            </a:r>
          </a:p>
        </p:txBody>
      </p:sp>
      <p:pic>
        <p:nvPicPr>
          <p:cNvPr id="501"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502" name="It"/>
          <p:cNvSpPr txBox="1"/>
          <p:nvPr/>
        </p:nvSpPr>
        <p:spPr>
          <a:xfrm>
            <a:off x="381205" y="6679404"/>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503" name="was"/>
          <p:cNvSpPr txBox="1"/>
          <p:nvPr/>
        </p:nvSpPr>
        <p:spPr>
          <a:xfrm>
            <a:off x="1054039" y="6679404"/>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504" name="the"/>
          <p:cNvSpPr txBox="1"/>
          <p:nvPr/>
        </p:nvSpPr>
        <p:spPr>
          <a:xfrm>
            <a:off x="2416094"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505" name="best"/>
          <p:cNvSpPr txBox="1"/>
          <p:nvPr/>
        </p:nvSpPr>
        <p:spPr>
          <a:xfrm>
            <a:off x="3592729" y="6679404"/>
            <a:ext cx="141541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best</a:t>
            </a:r>
          </a:p>
        </p:txBody>
      </p:sp>
      <p:sp>
        <p:nvSpPr>
          <p:cNvPr id="506" name="of"/>
          <p:cNvSpPr txBox="1"/>
          <p:nvPr/>
        </p:nvSpPr>
        <p:spPr>
          <a:xfrm>
            <a:off x="5028833" y="6679404"/>
            <a:ext cx="72199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of</a:t>
            </a:r>
          </a:p>
        </p:txBody>
      </p:sp>
      <p:sp>
        <p:nvSpPr>
          <p:cNvPr id="507" name="times"/>
          <p:cNvSpPr txBox="1"/>
          <p:nvPr/>
        </p:nvSpPr>
        <p:spPr>
          <a:xfrm>
            <a:off x="5771517" y="6679404"/>
            <a:ext cx="184340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times</a:t>
            </a:r>
          </a:p>
        </p:txBody>
      </p:sp>
      <p:sp>
        <p:nvSpPr>
          <p:cNvPr id="508" name="It"/>
          <p:cNvSpPr txBox="1"/>
          <p:nvPr/>
        </p:nvSpPr>
        <p:spPr>
          <a:xfrm>
            <a:off x="7766164" y="6679403"/>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509" name="was"/>
          <p:cNvSpPr txBox="1"/>
          <p:nvPr/>
        </p:nvSpPr>
        <p:spPr>
          <a:xfrm>
            <a:off x="8569551" y="6679403"/>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510" name="the"/>
          <p:cNvSpPr txBox="1"/>
          <p:nvPr/>
        </p:nvSpPr>
        <p:spPr>
          <a:xfrm>
            <a:off x="15665780" y="6679403"/>
            <a:ext cx="114935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511" name="worst"/>
          <p:cNvSpPr txBox="1"/>
          <p:nvPr/>
        </p:nvSpPr>
        <p:spPr>
          <a:xfrm>
            <a:off x="15573069" y="6679404"/>
            <a:ext cx="188912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worst</a:t>
            </a:r>
          </a:p>
        </p:txBody>
      </p:sp>
      <p:sp>
        <p:nvSpPr>
          <p:cNvPr id="512" name="Bold Arrow"/>
          <p:cNvSpPr/>
          <p:nvPr/>
        </p:nvSpPr>
        <p:spPr>
          <a:xfrm rot="16200000">
            <a:off x="3801068" y="4818352"/>
            <a:ext cx="1287804" cy="6521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blipFill>
            <a:blip r:embed="rId4"/>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513" name="Prefill"/>
          <p:cNvSpPr txBox="1"/>
          <p:nvPr/>
        </p:nvSpPr>
        <p:spPr>
          <a:xfrm>
            <a:off x="3454687" y="3042478"/>
            <a:ext cx="198056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Prefill</a:t>
            </a:r>
          </a:p>
        </p:txBody>
      </p:sp>
      <p:sp>
        <p:nvSpPr>
          <p:cNvPr id="514" name="Bold Arrow"/>
          <p:cNvSpPr/>
          <p:nvPr/>
        </p:nvSpPr>
        <p:spPr>
          <a:xfrm rot="16200000">
            <a:off x="15873731" y="4894762"/>
            <a:ext cx="1287804" cy="6521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blipFill>
            <a:blip r:embed="rId4"/>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515" name="Decode / Token Generation"/>
          <p:cNvSpPr txBox="1"/>
          <p:nvPr/>
        </p:nvSpPr>
        <p:spPr>
          <a:xfrm>
            <a:off x="12351079" y="3118889"/>
            <a:ext cx="833310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Decode / Token Generation</a:t>
            </a:r>
          </a:p>
        </p:txBody>
      </p:sp>
      <p:sp>
        <p:nvSpPr>
          <p:cNvPr id="516" name="the"/>
          <p:cNvSpPr txBox="1"/>
          <p:nvPr/>
        </p:nvSpPr>
        <p:spPr>
          <a:xfrm>
            <a:off x="9937522"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517" name="KV cache"/>
          <p:cNvSpPr txBox="1"/>
          <p:nvPr/>
        </p:nvSpPr>
        <p:spPr>
          <a:xfrm>
            <a:off x="10417716" y="9721308"/>
            <a:ext cx="454538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spAutoFit/>
          </a:bodyPr>
          <a:lstStyle>
            <a:lvl1pPr>
              <a:defRPr sz="5000"/>
            </a:lvl1pPr>
          </a:lstStyle>
          <a:p>
            <a:pPr/>
            <a:r>
              <a:t>KV cache</a:t>
            </a:r>
          </a:p>
        </p:txBody>
      </p:sp>
      <p:sp>
        <p:nvSpPr>
          <p:cNvPr id="518" name="Calculator"/>
          <p:cNvSpPr/>
          <p:nvPr/>
        </p:nvSpPr>
        <p:spPr>
          <a:xfrm>
            <a:off x="12228023" y="7045298"/>
            <a:ext cx="1021345" cy="14456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22" y="0"/>
                </a:moveTo>
                <a:cubicBezTo>
                  <a:pt x="681" y="0"/>
                  <a:pt x="0" y="481"/>
                  <a:pt x="0" y="1075"/>
                </a:cubicBezTo>
                <a:lnTo>
                  <a:pt x="0" y="20525"/>
                </a:lnTo>
                <a:cubicBezTo>
                  <a:pt x="0" y="21119"/>
                  <a:pt x="681" y="21600"/>
                  <a:pt x="1522" y="21600"/>
                </a:cubicBezTo>
                <a:lnTo>
                  <a:pt x="20081" y="21600"/>
                </a:lnTo>
                <a:cubicBezTo>
                  <a:pt x="20922" y="21600"/>
                  <a:pt x="21600" y="21119"/>
                  <a:pt x="21600" y="20525"/>
                </a:cubicBezTo>
                <a:lnTo>
                  <a:pt x="21600" y="1075"/>
                </a:lnTo>
                <a:cubicBezTo>
                  <a:pt x="21592" y="481"/>
                  <a:pt x="20912" y="0"/>
                  <a:pt x="20071" y="0"/>
                </a:cubicBezTo>
                <a:lnTo>
                  <a:pt x="1522" y="0"/>
                </a:lnTo>
                <a:close/>
                <a:moveTo>
                  <a:pt x="2866" y="1696"/>
                </a:moveTo>
                <a:lnTo>
                  <a:pt x="18734" y="1696"/>
                </a:lnTo>
                <a:cubicBezTo>
                  <a:pt x="19017" y="1696"/>
                  <a:pt x="19254" y="1857"/>
                  <a:pt x="19254" y="2062"/>
                </a:cubicBezTo>
                <a:lnTo>
                  <a:pt x="19254" y="4985"/>
                </a:lnTo>
                <a:cubicBezTo>
                  <a:pt x="19254" y="5185"/>
                  <a:pt x="19024" y="5351"/>
                  <a:pt x="18734" y="5351"/>
                </a:cubicBezTo>
                <a:lnTo>
                  <a:pt x="2866" y="5351"/>
                </a:lnTo>
                <a:cubicBezTo>
                  <a:pt x="2583" y="5351"/>
                  <a:pt x="2348" y="5190"/>
                  <a:pt x="2348" y="4985"/>
                </a:cubicBezTo>
                <a:lnTo>
                  <a:pt x="2348" y="2062"/>
                </a:lnTo>
                <a:cubicBezTo>
                  <a:pt x="2348" y="1862"/>
                  <a:pt x="2576" y="1696"/>
                  <a:pt x="2866" y="1696"/>
                </a:cubicBezTo>
                <a:close/>
                <a:moveTo>
                  <a:pt x="17580" y="6615"/>
                </a:moveTo>
                <a:cubicBezTo>
                  <a:pt x="17771" y="6615"/>
                  <a:pt x="17924" y="6723"/>
                  <a:pt x="17924" y="6858"/>
                </a:cubicBezTo>
                <a:cubicBezTo>
                  <a:pt x="17924" y="6993"/>
                  <a:pt x="17771" y="7101"/>
                  <a:pt x="17580" y="7101"/>
                </a:cubicBezTo>
                <a:cubicBezTo>
                  <a:pt x="17389" y="7106"/>
                  <a:pt x="17236" y="6993"/>
                  <a:pt x="17236" y="6858"/>
                </a:cubicBezTo>
                <a:cubicBezTo>
                  <a:pt x="17236" y="6723"/>
                  <a:pt x="17389" y="6615"/>
                  <a:pt x="17580" y="6615"/>
                </a:cubicBezTo>
                <a:close/>
                <a:moveTo>
                  <a:pt x="2890" y="6674"/>
                </a:moveTo>
                <a:lnTo>
                  <a:pt x="5121" y="6674"/>
                </a:lnTo>
                <a:cubicBezTo>
                  <a:pt x="5419" y="6674"/>
                  <a:pt x="5663" y="6847"/>
                  <a:pt x="5663" y="7057"/>
                </a:cubicBezTo>
                <a:lnTo>
                  <a:pt x="5663" y="8073"/>
                </a:lnTo>
                <a:cubicBezTo>
                  <a:pt x="5663" y="8284"/>
                  <a:pt x="5419" y="8456"/>
                  <a:pt x="5121" y="8456"/>
                </a:cubicBezTo>
                <a:lnTo>
                  <a:pt x="2890" y="8456"/>
                </a:lnTo>
                <a:cubicBezTo>
                  <a:pt x="2592" y="8456"/>
                  <a:pt x="2348" y="8284"/>
                  <a:pt x="2348" y="8073"/>
                </a:cubicBezTo>
                <a:lnTo>
                  <a:pt x="2348" y="7057"/>
                </a:lnTo>
                <a:cubicBezTo>
                  <a:pt x="2348" y="6847"/>
                  <a:pt x="2592" y="6674"/>
                  <a:pt x="2890" y="6674"/>
                </a:cubicBezTo>
                <a:close/>
                <a:moveTo>
                  <a:pt x="7400" y="6674"/>
                </a:moveTo>
                <a:lnTo>
                  <a:pt x="9669" y="6674"/>
                </a:lnTo>
                <a:cubicBezTo>
                  <a:pt x="9967" y="6674"/>
                  <a:pt x="10211" y="6847"/>
                  <a:pt x="10211" y="7057"/>
                </a:cubicBezTo>
                <a:lnTo>
                  <a:pt x="10211" y="8073"/>
                </a:lnTo>
                <a:cubicBezTo>
                  <a:pt x="10211" y="8284"/>
                  <a:pt x="9967" y="8456"/>
                  <a:pt x="9669" y="8456"/>
                </a:cubicBezTo>
                <a:lnTo>
                  <a:pt x="7400" y="8456"/>
                </a:lnTo>
                <a:cubicBezTo>
                  <a:pt x="7102" y="8456"/>
                  <a:pt x="6858" y="8284"/>
                  <a:pt x="6858" y="8073"/>
                </a:cubicBezTo>
                <a:lnTo>
                  <a:pt x="6858" y="7057"/>
                </a:lnTo>
                <a:cubicBezTo>
                  <a:pt x="6858" y="6847"/>
                  <a:pt x="7102" y="6674"/>
                  <a:pt x="7400" y="6674"/>
                </a:cubicBezTo>
                <a:close/>
                <a:moveTo>
                  <a:pt x="11924" y="6674"/>
                </a:moveTo>
                <a:lnTo>
                  <a:pt x="14195" y="6674"/>
                </a:lnTo>
                <a:cubicBezTo>
                  <a:pt x="14493" y="6674"/>
                  <a:pt x="14738" y="6847"/>
                  <a:pt x="14738" y="7057"/>
                </a:cubicBezTo>
                <a:lnTo>
                  <a:pt x="14738" y="8073"/>
                </a:lnTo>
                <a:cubicBezTo>
                  <a:pt x="14738" y="8284"/>
                  <a:pt x="14493" y="8456"/>
                  <a:pt x="14195" y="8456"/>
                </a:cubicBezTo>
                <a:lnTo>
                  <a:pt x="11924" y="8456"/>
                </a:lnTo>
                <a:cubicBezTo>
                  <a:pt x="11626" y="8456"/>
                  <a:pt x="11382" y="8284"/>
                  <a:pt x="11382" y="8073"/>
                </a:cubicBezTo>
                <a:lnTo>
                  <a:pt x="11382" y="7057"/>
                </a:lnTo>
                <a:cubicBezTo>
                  <a:pt x="11382" y="6847"/>
                  <a:pt x="11626" y="6674"/>
                  <a:pt x="11924" y="6674"/>
                </a:cubicBezTo>
                <a:close/>
                <a:moveTo>
                  <a:pt x="16433" y="7290"/>
                </a:moveTo>
                <a:lnTo>
                  <a:pt x="18743" y="7290"/>
                </a:lnTo>
                <a:lnTo>
                  <a:pt x="18743" y="7685"/>
                </a:lnTo>
                <a:lnTo>
                  <a:pt x="16433" y="7685"/>
                </a:lnTo>
                <a:lnTo>
                  <a:pt x="16433" y="7290"/>
                </a:lnTo>
                <a:close/>
                <a:moveTo>
                  <a:pt x="17580" y="7867"/>
                </a:moveTo>
                <a:cubicBezTo>
                  <a:pt x="17771" y="7867"/>
                  <a:pt x="17924" y="7975"/>
                  <a:pt x="17924" y="8110"/>
                </a:cubicBezTo>
                <a:cubicBezTo>
                  <a:pt x="17924" y="8245"/>
                  <a:pt x="17771" y="8353"/>
                  <a:pt x="17580" y="8353"/>
                </a:cubicBezTo>
                <a:cubicBezTo>
                  <a:pt x="17389" y="8353"/>
                  <a:pt x="17236" y="8245"/>
                  <a:pt x="17236" y="8110"/>
                </a:cubicBezTo>
                <a:cubicBezTo>
                  <a:pt x="17236" y="7975"/>
                  <a:pt x="17389" y="7867"/>
                  <a:pt x="17580" y="7867"/>
                </a:cubicBezTo>
                <a:close/>
                <a:moveTo>
                  <a:pt x="2890" y="9580"/>
                </a:moveTo>
                <a:lnTo>
                  <a:pt x="5121" y="9580"/>
                </a:lnTo>
                <a:cubicBezTo>
                  <a:pt x="5419" y="9580"/>
                  <a:pt x="5663" y="9752"/>
                  <a:pt x="5663" y="9963"/>
                </a:cubicBezTo>
                <a:lnTo>
                  <a:pt x="5663" y="10979"/>
                </a:lnTo>
                <a:cubicBezTo>
                  <a:pt x="5663" y="11189"/>
                  <a:pt x="5419" y="11362"/>
                  <a:pt x="5121" y="11362"/>
                </a:cubicBezTo>
                <a:lnTo>
                  <a:pt x="2890" y="11362"/>
                </a:lnTo>
                <a:cubicBezTo>
                  <a:pt x="2592" y="11362"/>
                  <a:pt x="2348" y="11189"/>
                  <a:pt x="2348" y="10979"/>
                </a:cubicBezTo>
                <a:lnTo>
                  <a:pt x="2348" y="9963"/>
                </a:lnTo>
                <a:cubicBezTo>
                  <a:pt x="2348" y="9752"/>
                  <a:pt x="2592" y="9580"/>
                  <a:pt x="2890" y="9580"/>
                </a:cubicBezTo>
                <a:close/>
                <a:moveTo>
                  <a:pt x="7400" y="9580"/>
                </a:moveTo>
                <a:lnTo>
                  <a:pt x="9669" y="9580"/>
                </a:lnTo>
                <a:cubicBezTo>
                  <a:pt x="9967" y="9580"/>
                  <a:pt x="10211" y="9752"/>
                  <a:pt x="10211" y="9963"/>
                </a:cubicBezTo>
                <a:lnTo>
                  <a:pt x="10211" y="10979"/>
                </a:lnTo>
                <a:cubicBezTo>
                  <a:pt x="10211" y="11189"/>
                  <a:pt x="9967" y="11362"/>
                  <a:pt x="9669" y="11362"/>
                </a:cubicBezTo>
                <a:lnTo>
                  <a:pt x="7400" y="11362"/>
                </a:lnTo>
                <a:cubicBezTo>
                  <a:pt x="7102" y="11362"/>
                  <a:pt x="6858" y="11189"/>
                  <a:pt x="6858" y="10979"/>
                </a:cubicBezTo>
                <a:lnTo>
                  <a:pt x="6858" y="9963"/>
                </a:lnTo>
                <a:cubicBezTo>
                  <a:pt x="6858" y="9752"/>
                  <a:pt x="7102" y="9580"/>
                  <a:pt x="7400" y="9580"/>
                </a:cubicBezTo>
                <a:close/>
                <a:moveTo>
                  <a:pt x="11924" y="9580"/>
                </a:moveTo>
                <a:lnTo>
                  <a:pt x="14195" y="9580"/>
                </a:lnTo>
                <a:cubicBezTo>
                  <a:pt x="14493" y="9580"/>
                  <a:pt x="14738" y="9752"/>
                  <a:pt x="14738" y="9963"/>
                </a:cubicBezTo>
                <a:lnTo>
                  <a:pt x="14738" y="10979"/>
                </a:lnTo>
                <a:cubicBezTo>
                  <a:pt x="14738" y="11189"/>
                  <a:pt x="14493" y="11362"/>
                  <a:pt x="14195" y="11362"/>
                </a:cubicBezTo>
                <a:lnTo>
                  <a:pt x="11924" y="11362"/>
                </a:lnTo>
                <a:cubicBezTo>
                  <a:pt x="11626" y="11362"/>
                  <a:pt x="11382" y="11189"/>
                  <a:pt x="11382" y="10979"/>
                </a:cubicBezTo>
                <a:lnTo>
                  <a:pt x="11382" y="9963"/>
                </a:lnTo>
                <a:cubicBezTo>
                  <a:pt x="11382" y="9752"/>
                  <a:pt x="11626" y="9580"/>
                  <a:pt x="11924" y="9580"/>
                </a:cubicBezTo>
                <a:close/>
                <a:moveTo>
                  <a:pt x="16969" y="9752"/>
                </a:moveTo>
                <a:lnTo>
                  <a:pt x="17587" y="10189"/>
                </a:lnTo>
                <a:lnTo>
                  <a:pt x="18208" y="9752"/>
                </a:lnTo>
                <a:lnTo>
                  <a:pt x="18598" y="10027"/>
                </a:lnTo>
                <a:lnTo>
                  <a:pt x="17979" y="10466"/>
                </a:lnTo>
                <a:lnTo>
                  <a:pt x="18598" y="10903"/>
                </a:lnTo>
                <a:lnTo>
                  <a:pt x="18199" y="11183"/>
                </a:lnTo>
                <a:lnTo>
                  <a:pt x="17580" y="10746"/>
                </a:lnTo>
                <a:lnTo>
                  <a:pt x="16961" y="11183"/>
                </a:lnTo>
                <a:lnTo>
                  <a:pt x="16572" y="10908"/>
                </a:lnTo>
                <a:lnTo>
                  <a:pt x="17191" y="10471"/>
                </a:lnTo>
                <a:lnTo>
                  <a:pt x="16572" y="10034"/>
                </a:lnTo>
                <a:lnTo>
                  <a:pt x="16969" y="9752"/>
                </a:lnTo>
                <a:close/>
                <a:moveTo>
                  <a:pt x="2890" y="12437"/>
                </a:moveTo>
                <a:lnTo>
                  <a:pt x="5121" y="12437"/>
                </a:lnTo>
                <a:cubicBezTo>
                  <a:pt x="5419" y="12437"/>
                  <a:pt x="5663" y="12609"/>
                  <a:pt x="5663" y="12820"/>
                </a:cubicBezTo>
                <a:lnTo>
                  <a:pt x="5663" y="13834"/>
                </a:lnTo>
                <a:cubicBezTo>
                  <a:pt x="5663" y="14045"/>
                  <a:pt x="5419" y="14219"/>
                  <a:pt x="5121" y="14219"/>
                </a:cubicBezTo>
                <a:lnTo>
                  <a:pt x="2890" y="14219"/>
                </a:lnTo>
                <a:cubicBezTo>
                  <a:pt x="2592" y="14219"/>
                  <a:pt x="2348" y="14045"/>
                  <a:pt x="2348" y="13834"/>
                </a:cubicBezTo>
                <a:lnTo>
                  <a:pt x="2348" y="12820"/>
                </a:lnTo>
                <a:cubicBezTo>
                  <a:pt x="2348" y="12609"/>
                  <a:pt x="2592" y="12437"/>
                  <a:pt x="2890" y="12437"/>
                </a:cubicBezTo>
                <a:close/>
                <a:moveTo>
                  <a:pt x="7400" y="12437"/>
                </a:moveTo>
                <a:lnTo>
                  <a:pt x="9669" y="12437"/>
                </a:lnTo>
                <a:cubicBezTo>
                  <a:pt x="9967" y="12437"/>
                  <a:pt x="10211" y="12609"/>
                  <a:pt x="10211" y="12820"/>
                </a:cubicBezTo>
                <a:lnTo>
                  <a:pt x="10211" y="13834"/>
                </a:lnTo>
                <a:cubicBezTo>
                  <a:pt x="10211" y="14045"/>
                  <a:pt x="9967" y="14219"/>
                  <a:pt x="9669" y="14219"/>
                </a:cubicBezTo>
                <a:lnTo>
                  <a:pt x="7400" y="14219"/>
                </a:lnTo>
                <a:cubicBezTo>
                  <a:pt x="7102" y="14219"/>
                  <a:pt x="6858" y="14045"/>
                  <a:pt x="6858" y="13834"/>
                </a:cubicBezTo>
                <a:lnTo>
                  <a:pt x="6858" y="12820"/>
                </a:lnTo>
                <a:cubicBezTo>
                  <a:pt x="6858" y="12609"/>
                  <a:pt x="7102" y="12437"/>
                  <a:pt x="7400" y="12437"/>
                </a:cubicBezTo>
                <a:close/>
                <a:moveTo>
                  <a:pt x="11924" y="12437"/>
                </a:moveTo>
                <a:lnTo>
                  <a:pt x="14195" y="12437"/>
                </a:lnTo>
                <a:cubicBezTo>
                  <a:pt x="14493" y="12437"/>
                  <a:pt x="14738" y="12609"/>
                  <a:pt x="14738" y="12820"/>
                </a:cubicBezTo>
                <a:lnTo>
                  <a:pt x="14738" y="13834"/>
                </a:lnTo>
                <a:cubicBezTo>
                  <a:pt x="14738" y="14045"/>
                  <a:pt x="14493" y="14219"/>
                  <a:pt x="14195" y="14219"/>
                </a:cubicBezTo>
                <a:lnTo>
                  <a:pt x="11924" y="14219"/>
                </a:lnTo>
                <a:cubicBezTo>
                  <a:pt x="11626" y="14219"/>
                  <a:pt x="11382" y="14045"/>
                  <a:pt x="11382" y="13834"/>
                </a:cubicBezTo>
                <a:lnTo>
                  <a:pt x="11382" y="12820"/>
                </a:lnTo>
                <a:cubicBezTo>
                  <a:pt x="11382" y="12609"/>
                  <a:pt x="11626" y="12437"/>
                  <a:pt x="11924" y="12437"/>
                </a:cubicBezTo>
                <a:close/>
                <a:moveTo>
                  <a:pt x="16426" y="13127"/>
                </a:moveTo>
                <a:lnTo>
                  <a:pt x="18734" y="13127"/>
                </a:lnTo>
                <a:lnTo>
                  <a:pt x="18734" y="13522"/>
                </a:lnTo>
                <a:lnTo>
                  <a:pt x="16426" y="13522"/>
                </a:lnTo>
                <a:lnTo>
                  <a:pt x="16426" y="13127"/>
                </a:lnTo>
                <a:close/>
                <a:moveTo>
                  <a:pt x="2890" y="15292"/>
                </a:moveTo>
                <a:lnTo>
                  <a:pt x="5121" y="15292"/>
                </a:lnTo>
                <a:cubicBezTo>
                  <a:pt x="5419" y="15292"/>
                  <a:pt x="5663" y="15466"/>
                  <a:pt x="5663" y="15677"/>
                </a:cubicBezTo>
                <a:lnTo>
                  <a:pt x="5663" y="16691"/>
                </a:lnTo>
                <a:cubicBezTo>
                  <a:pt x="5663" y="16902"/>
                  <a:pt x="5419" y="17074"/>
                  <a:pt x="5121" y="17074"/>
                </a:cubicBezTo>
                <a:lnTo>
                  <a:pt x="2890" y="17074"/>
                </a:lnTo>
                <a:cubicBezTo>
                  <a:pt x="2592" y="17074"/>
                  <a:pt x="2348" y="16902"/>
                  <a:pt x="2348" y="16691"/>
                </a:cubicBezTo>
                <a:lnTo>
                  <a:pt x="2348" y="15677"/>
                </a:lnTo>
                <a:cubicBezTo>
                  <a:pt x="2348" y="15466"/>
                  <a:pt x="2592" y="15292"/>
                  <a:pt x="2890" y="15292"/>
                </a:cubicBezTo>
                <a:close/>
                <a:moveTo>
                  <a:pt x="7400" y="15292"/>
                </a:moveTo>
                <a:lnTo>
                  <a:pt x="9669" y="15292"/>
                </a:lnTo>
                <a:cubicBezTo>
                  <a:pt x="9967" y="15292"/>
                  <a:pt x="10211" y="15466"/>
                  <a:pt x="10211" y="15677"/>
                </a:cubicBezTo>
                <a:lnTo>
                  <a:pt x="10211" y="16691"/>
                </a:lnTo>
                <a:cubicBezTo>
                  <a:pt x="10211" y="16902"/>
                  <a:pt x="9967" y="17074"/>
                  <a:pt x="9669" y="17074"/>
                </a:cubicBezTo>
                <a:lnTo>
                  <a:pt x="7400" y="17074"/>
                </a:lnTo>
                <a:cubicBezTo>
                  <a:pt x="7102" y="17074"/>
                  <a:pt x="6858" y="16902"/>
                  <a:pt x="6858" y="16691"/>
                </a:cubicBezTo>
                <a:lnTo>
                  <a:pt x="6858" y="15677"/>
                </a:lnTo>
                <a:cubicBezTo>
                  <a:pt x="6858" y="15466"/>
                  <a:pt x="7102" y="15292"/>
                  <a:pt x="7400" y="15292"/>
                </a:cubicBezTo>
                <a:close/>
                <a:moveTo>
                  <a:pt x="11924" y="15292"/>
                </a:moveTo>
                <a:lnTo>
                  <a:pt x="14195" y="15292"/>
                </a:lnTo>
                <a:cubicBezTo>
                  <a:pt x="14493" y="15292"/>
                  <a:pt x="14738" y="15466"/>
                  <a:pt x="14738" y="15677"/>
                </a:cubicBezTo>
                <a:lnTo>
                  <a:pt x="14738" y="16691"/>
                </a:lnTo>
                <a:cubicBezTo>
                  <a:pt x="14738" y="16902"/>
                  <a:pt x="14493" y="17074"/>
                  <a:pt x="14195" y="17074"/>
                </a:cubicBezTo>
                <a:lnTo>
                  <a:pt x="11924" y="17074"/>
                </a:lnTo>
                <a:cubicBezTo>
                  <a:pt x="11626" y="17074"/>
                  <a:pt x="11382" y="16902"/>
                  <a:pt x="11382" y="16691"/>
                </a:cubicBezTo>
                <a:lnTo>
                  <a:pt x="11382" y="15677"/>
                </a:lnTo>
                <a:cubicBezTo>
                  <a:pt x="11382" y="15466"/>
                  <a:pt x="11626" y="15292"/>
                  <a:pt x="11924" y="15292"/>
                </a:cubicBezTo>
                <a:close/>
                <a:moveTo>
                  <a:pt x="17305" y="15368"/>
                </a:moveTo>
                <a:lnTo>
                  <a:pt x="17864" y="15368"/>
                </a:lnTo>
                <a:lnTo>
                  <a:pt x="17864" y="15984"/>
                </a:lnTo>
                <a:lnTo>
                  <a:pt x="18734" y="15984"/>
                </a:lnTo>
                <a:lnTo>
                  <a:pt x="18734" y="16379"/>
                </a:lnTo>
                <a:lnTo>
                  <a:pt x="17864" y="16379"/>
                </a:lnTo>
                <a:lnTo>
                  <a:pt x="17864" y="17000"/>
                </a:lnTo>
                <a:lnTo>
                  <a:pt x="17305" y="17000"/>
                </a:lnTo>
                <a:lnTo>
                  <a:pt x="17305" y="16379"/>
                </a:lnTo>
                <a:lnTo>
                  <a:pt x="16433" y="16379"/>
                </a:lnTo>
                <a:lnTo>
                  <a:pt x="16433" y="15984"/>
                </a:lnTo>
                <a:lnTo>
                  <a:pt x="17305" y="15984"/>
                </a:lnTo>
                <a:lnTo>
                  <a:pt x="17305" y="15368"/>
                </a:lnTo>
                <a:close/>
                <a:moveTo>
                  <a:pt x="2897" y="18144"/>
                </a:moveTo>
                <a:lnTo>
                  <a:pt x="9669" y="18144"/>
                </a:lnTo>
                <a:cubicBezTo>
                  <a:pt x="9967" y="18144"/>
                  <a:pt x="10211" y="18316"/>
                  <a:pt x="10211" y="18527"/>
                </a:cubicBezTo>
                <a:lnTo>
                  <a:pt x="10211" y="19543"/>
                </a:lnTo>
                <a:cubicBezTo>
                  <a:pt x="10211" y="19754"/>
                  <a:pt x="9967" y="19926"/>
                  <a:pt x="9669" y="19926"/>
                </a:cubicBezTo>
                <a:lnTo>
                  <a:pt x="2897" y="19926"/>
                </a:lnTo>
                <a:cubicBezTo>
                  <a:pt x="2599" y="19926"/>
                  <a:pt x="2355" y="19754"/>
                  <a:pt x="2355" y="19543"/>
                </a:cubicBezTo>
                <a:lnTo>
                  <a:pt x="2355" y="18527"/>
                </a:lnTo>
                <a:cubicBezTo>
                  <a:pt x="2355" y="18316"/>
                  <a:pt x="2599" y="18144"/>
                  <a:pt x="2897" y="18144"/>
                </a:cubicBezTo>
                <a:close/>
                <a:moveTo>
                  <a:pt x="11924" y="18144"/>
                </a:moveTo>
                <a:lnTo>
                  <a:pt x="14195" y="18144"/>
                </a:lnTo>
                <a:cubicBezTo>
                  <a:pt x="14493" y="18144"/>
                  <a:pt x="14738" y="18316"/>
                  <a:pt x="14738" y="18527"/>
                </a:cubicBezTo>
                <a:lnTo>
                  <a:pt x="14738" y="19543"/>
                </a:lnTo>
                <a:cubicBezTo>
                  <a:pt x="14738" y="19754"/>
                  <a:pt x="14493" y="19926"/>
                  <a:pt x="14195" y="19926"/>
                </a:cubicBezTo>
                <a:lnTo>
                  <a:pt x="11924" y="19926"/>
                </a:lnTo>
                <a:cubicBezTo>
                  <a:pt x="11626" y="19926"/>
                  <a:pt x="11382" y="19754"/>
                  <a:pt x="11382" y="19543"/>
                </a:cubicBezTo>
                <a:lnTo>
                  <a:pt x="11382" y="18527"/>
                </a:lnTo>
                <a:cubicBezTo>
                  <a:pt x="11382" y="18316"/>
                  <a:pt x="11626" y="18144"/>
                  <a:pt x="11924" y="18144"/>
                </a:cubicBezTo>
                <a:close/>
                <a:moveTo>
                  <a:pt x="16426" y="18517"/>
                </a:moveTo>
                <a:lnTo>
                  <a:pt x="18734" y="18517"/>
                </a:lnTo>
                <a:lnTo>
                  <a:pt x="18734" y="18910"/>
                </a:lnTo>
                <a:lnTo>
                  <a:pt x="16426" y="18910"/>
                </a:lnTo>
                <a:lnTo>
                  <a:pt x="16426" y="18517"/>
                </a:lnTo>
                <a:close/>
                <a:moveTo>
                  <a:pt x="16426" y="19165"/>
                </a:moveTo>
                <a:lnTo>
                  <a:pt x="18734" y="19165"/>
                </a:lnTo>
                <a:lnTo>
                  <a:pt x="18734" y="19558"/>
                </a:lnTo>
                <a:lnTo>
                  <a:pt x="16426" y="19558"/>
                </a:lnTo>
                <a:lnTo>
                  <a:pt x="16426" y="19165"/>
                </a:lnTo>
                <a:close/>
              </a:path>
            </a:pathLst>
          </a:custGeom>
          <a:solidFill>
            <a:schemeClr val="accent4">
              <a:hueOff val="-461056"/>
              <a:satOff val="4338"/>
              <a:lumOff val="-10225"/>
            </a:schemeClr>
          </a:solidFill>
          <a:ln w="12700">
            <a:miter lim="400000"/>
          </a:ln>
        </p:spPr>
        <p:txBody>
          <a:bodyPr lIns="71437" tIns="71437" rIns="71437" bIns="71437" anchor="ctr"/>
          <a:lstStyle/>
          <a:p>
            <a:pPr>
              <a:defRPr sz="5000"/>
            </a:pPr>
          </a:p>
        </p:txBody>
      </p:sp>
      <p:sp>
        <p:nvSpPr>
          <p:cNvPr id="519" name="TTFT (Time To First Token) = Prefill + first output token"/>
          <p:cNvSpPr txBox="1"/>
          <p:nvPr/>
        </p:nvSpPr>
        <p:spPr>
          <a:xfrm>
            <a:off x="4233822" y="11537904"/>
            <a:ext cx="1700974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TTFT (Time To First Token) = Prefill + first output token</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513"/>
                                        </p:tgtEl>
                                        <p:attrNameLst>
                                          <p:attrName>style.visibility</p:attrName>
                                        </p:attrNameLst>
                                      </p:cBhvr>
                                      <p:to>
                                        <p:strVal val="visible"/>
                                      </p:to>
                                    </p:set>
                                    <p:animEffect filter="fade" transition="in">
                                      <p:cBhvr>
                                        <p:cTn id="7" dur="500"/>
                                        <p:tgtEl>
                                          <p:spTgt spid="513"/>
                                        </p:tgtEl>
                                      </p:cBhvr>
                                    </p:animEffect>
                                  </p:childTnLst>
                                </p:cTn>
                              </p:par>
                            </p:childTnLst>
                          </p:cTn>
                        </p:par>
                        <p:par>
                          <p:cTn id="8" fill="hold">
                            <p:stCondLst>
                              <p:cond delay="500"/>
                            </p:stCondLst>
                            <p:childTnLst>
                              <p:par>
                                <p:cTn id="9" presetClass="entr" nodeType="afterEffect" presetID="10" grpId="2" fill="hold">
                                  <p:stCondLst>
                                    <p:cond delay="0"/>
                                  </p:stCondLst>
                                  <p:iterate type="el" backwards="0">
                                    <p:tmAbs val="0"/>
                                  </p:iterate>
                                  <p:childTnLst>
                                    <p:set>
                                      <p:cBhvr>
                                        <p:cTn id="10" fill="hold"/>
                                        <p:tgtEl>
                                          <p:spTgt spid="512"/>
                                        </p:tgtEl>
                                        <p:attrNameLst>
                                          <p:attrName>style.visibility</p:attrName>
                                        </p:attrNameLst>
                                      </p:cBhvr>
                                      <p:to>
                                        <p:strVal val="visible"/>
                                      </p:to>
                                    </p:set>
                                    <p:animEffect filter="fade" transition="in">
                                      <p:cBhvr>
                                        <p:cTn id="11" dur="500"/>
                                        <p:tgtEl>
                                          <p:spTgt spid="512"/>
                                        </p:tgtEl>
                                      </p:cBhvr>
                                    </p:animEffect>
                                  </p:childTnLst>
                                </p:cTn>
                              </p:par>
                            </p:childTnLst>
                          </p:cTn>
                        </p:par>
                        <p:par>
                          <p:cTn id="12" fill="hold">
                            <p:stCondLst>
                              <p:cond delay="1000"/>
                            </p:stCondLst>
                            <p:childTnLst>
                              <p:par>
                                <p:cTn id="13" presetClass="entr" nodeType="afterEffect" presetID="10" grpId="3" fill="hold">
                                  <p:stCondLst>
                                    <p:cond delay="0"/>
                                  </p:stCondLst>
                                  <p:iterate type="el" backwards="0">
                                    <p:tmAbs val="0"/>
                                  </p:iterate>
                                  <p:childTnLst>
                                    <p:set>
                                      <p:cBhvr>
                                        <p:cTn id="14" fill="hold"/>
                                        <p:tgtEl>
                                          <p:spTgt spid="517"/>
                                        </p:tgtEl>
                                        <p:attrNameLst>
                                          <p:attrName>style.visibility</p:attrName>
                                        </p:attrNameLst>
                                      </p:cBhvr>
                                      <p:to>
                                        <p:strVal val="visible"/>
                                      </p:to>
                                    </p:set>
                                    <p:animEffect filter="fade" transition="in">
                                      <p:cBhvr>
                                        <p:cTn id="15" dur="500"/>
                                        <p:tgtEl>
                                          <p:spTgt spid="517"/>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Subtype="16" presetID="23" grpId="4" fill="hold">
                                  <p:stCondLst>
                                    <p:cond delay="0"/>
                                  </p:stCondLst>
                                  <p:iterate type="el" backwards="0">
                                    <p:tmAbs val="0"/>
                                  </p:iterate>
                                  <p:childTnLst>
                                    <p:set>
                                      <p:cBhvr>
                                        <p:cTn id="19" fill="hold"/>
                                        <p:tgtEl>
                                          <p:spTgt spid="518"/>
                                        </p:tgtEl>
                                        <p:attrNameLst>
                                          <p:attrName>style.visibility</p:attrName>
                                        </p:attrNameLst>
                                      </p:cBhvr>
                                      <p:to>
                                        <p:strVal val="visible"/>
                                      </p:to>
                                    </p:set>
                                    <p:anim calcmode="lin" valueType="num">
                                      <p:cBhvr>
                                        <p:cTn id="20" dur="1000" fill="hold"/>
                                        <p:tgtEl>
                                          <p:spTgt spid="518"/>
                                        </p:tgtEl>
                                        <p:attrNameLst>
                                          <p:attrName>ppt_w</p:attrName>
                                        </p:attrNameLst>
                                      </p:cBhvr>
                                      <p:tavLst>
                                        <p:tav tm="0">
                                          <p:val>
                                            <p:fltVal val="0"/>
                                          </p:val>
                                        </p:tav>
                                        <p:tav tm="100000">
                                          <p:val>
                                            <p:strVal val="#ppt_w"/>
                                          </p:val>
                                        </p:tav>
                                      </p:tavLst>
                                    </p:anim>
                                    <p:anim calcmode="lin" valueType="num">
                                      <p:cBhvr>
                                        <p:cTn id="21" dur="1000" fill="hold"/>
                                        <p:tgtEl>
                                          <p:spTgt spid="518"/>
                                        </p:tgtEl>
                                        <p:attrNameLst>
                                          <p:attrName>ppt_h</p:attrName>
                                        </p:attrNameLst>
                                      </p:cBhvr>
                                      <p:tavLst>
                                        <p:tav tm="0">
                                          <p:val>
                                            <p:fltVal val="0"/>
                                          </p:val>
                                        </p:tav>
                                        <p:tav tm="100000">
                                          <p:val>
                                            <p:strVal val="#ppt_h"/>
                                          </p:val>
                                        </p:tav>
                                      </p:tavLst>
                                    </p:anim>
                                  </p:childTnLst>
                                </p:cTn>
                              </p:par>
                            </p:childTnLst>
                          </p:cTn>
                        </p:par>
                        <p:par>
                          <p:cTn id="22" fill="hold">
                            <p:stCondLst>
                              <p:cond delay="1000"/>
                            </p:stCondLst>
                            <p:childTnLst>
                              <p:par>
                                <p:cTn id="23" presetClass="entr" nodeType="afterEffect" presetID="10" grpId="5" fill="hold">
                                  <p:stCondLst>
                                    <p:cond delay="0"/>
                                  </p:stCondLst>
                                  <p:iterate type="el" backwards="0">
                                    <p:tmAbs val="0"/>
                                  </p:iterate>
                                  <p:childTnLst>
                                    <p:set>
                                      <p:cBhvr>
                                        <p:cTn id="24" fill="hold"/>
                                        <p:tgtEl>
                                          <p:spTgt spid="515"/>
                                        </p:tgtEl>
                                        <p:attrNameLst>
                                          <p:attrName>style.visibility</p:attrName>
                                        </p:attrNameLst>
                                      </p:cBhvr>
                                      <p:to>
                                        <p:strVal val="visible"/>
                                      </p:to>
                                    </p:set>
                                    <p:animEffect filter="fade" transition="in">
                                      <p:cBhvr>
                                        <p:cTn id="25" dur="500"/>
                                        <p:tgtEl>
                                          <p:spTgt spid="515"/>
                                        </p:tgtEl>
                                      </p:cBhvr>
                                    </p:animEffect>
                                  </p:childTnLst>
                                </p:cTn>
                              </p:par>
                            </p:childTnLst>
                          </p:cTn>
                        </p:par>
                        <p:par>
                          <p:cTn id="26" fill="hold">
                            <p:stCondLst>
                              <p:cond delay="1500"/>
                            </p:stCondLst>
                            <p:childTnLst>
                              <p:par>
                                <p:cTn id="27" presetClass="entr" nodeType="afterEffect" presetID="10" grpId="6" fill="hold">
                                  <p:stCondLst>
                                    <p:cond delay="0"/>
                                  </p:stCondLst>
                                  <p:iterate type="el" backwards="0">
                                    <p:tmAbs val="0"/>
                                  </p:iterate>
                                  <p:childTnLst>
                                    <p:set>
                                      <p:cBhvr>
                                        <p:cTn id="28" fill="hold"/>
                                        <p:tgtEl>
                                          <p:spTgt spid="514"/>
                                        </p:tgtEl>
                                        <p:attrNameLst>
                                          <p:attrName>style.visibility</p:attrName>
                                        </p:attrNameLst>
                                      </p:cBhvr>
                                      <p:to>
                                        <p:strVal val="visible"/>
                                      </p:to>
                                    </p:set>
                                    <p:animEffect filter="fade" transition="in">
                                      <p:cBhvr>
                                        <p:cTn id="29" dur="500"/>
                                        <p:tgtEl>
                                          <p:spTgt spid="514"/>
                                        </p:tgtEl>
                                      </p:cBhvr>
                                    </p:animEffect>
                                  </p:childTnLst>
                                </p:cTn>
                              </p:par>
                            </p:childTnLst>
                          </p:cTn>
                        </p:par>
                      </p:childTnLst>
                    </p:cTn>
                  </p:par>
                  <p:par>
                    <p:cTn id="30" fill="hold">
                      <p:stCondLst>
                        <p:cond delay="indefinite"/>
                      </p:stCondLst>
                      <p:childTnLst>
                        <p:par>
                          <p:cTn id="31" fill="hold">
                            <p:stCondLst>
                              <p:cond delay="0"/>
                            </p:stCondLst>
                            <p:childTnLst>
                              <p:par>
                                <p:cTn id="32" presetClass="entr" nodeType="clickEffect" presetID="10" grpId="7" fill="hold">
                                  <p:stCondLst>
                                    <p:cond delay="0"/>
                                  </p:stCondLst>
                                  <p:iterate type="el" backwards="0">
                                    <p:tmAbs val="0"/>
                                  </p:iterate>
                                  <p:childTnLst>
                                    <p:set>
                                      <p:cBhvr>
                                        <p:cTn id="33" fill="hold"/>
                                        <p:tgtEl>
                                          <p:spTgt spid="519"/>
                                        </p:tgtEl>
                                        <p:attrNameLst>
                                          <p:attrName>style.visibility</p:attrName>
                                        </p:attrNameLst>
                                      </p:cBhvr>
                                      <p:to>
                                        <p:strVal val="visible"/>
                                      </p:to>
                                    </p:set>
                                    <p:animEffect filter="fade" transition="in">
                                      <p:cBhvr>
                                        <p:cTn id="34" dur="500"/>
                                        <p:tgtEl>
                                          <p:spTgt spid="5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519" grpId="7"/>
      <p:bldP build="whole" bldLvl="1" animBg="1" rev="0" advAuto="0" spid="512" grpId="2"/>
      <p:bldP build="whole" bldLvl="1" animBg="1" rev="0" advAuto="0" spid="518" grpId="4"/>
      <p:bldP build="whole" bldLvl="1" animBg="1" rev="0" advAuto="0" spid="517" grpId="3"/>
      <p:bldP build="whole" bldLvl="1" animBg="1" rev="0" advAuto="0" spid="513" grpId="1"/>
      <p:bldP build="whole" bldLvl="1" animBg="1" rev="0" advAuto="0" spid="514" grpId="6"/>
      <p:bldP build="whole" bldLvl="1" animBg="1" rev="0" advAuto="0" spid="515" grpId="5"/>
    </p:bldLst>
  </p:timing>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531" name="Group"/>
          <p:cNvGrpSpPr/>
          <p:nvPr/>
        </p:nvGrpSpPr>
        <p:grpSpPr>
          <a:xfrm>
            <a:off x="278069" y="7856222"/>
            <a:ext cx="8951657" cy="1377159"/>
            <a:chOff x="0" y="0"/>
            <a:chExt cx="8951655" cy="1377157"/>
          </a:xfrm>
        </p:grpSpPr>
        <p:grpSp>
          <p:nvGrpSpPr>
            <p:cNvPr id="527" name="Group"/>
            <p:cNvGrpSpPr/>
            <p:nvPr/>
          </p:nvGrpSpPr>
          <p:grpSpPr>
            <a:xfrm>
              <a:off x="0" y="52613"/>
              <a:ext cx="8951656" cy="1270001"/>
              <a:chOff x="0" y="0"/>
              <a:chExt cx="8951655" cy="1270000"/>
            </a:xfrm>
          </p:grpSpPr>
          <p:sp>
            <p:nvSpPr>
              <p:cNvPr id="523"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24"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25"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526"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528"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29"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30"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540" name="Group"/>
          <p:cNvGrpSpPr/>
          <p:nvPr/>
        </p:nvGrpSpPr>
        <p:grpSpPr>
          <a:xfrm>
            <a:off x="15218779" y="7856222"/>
            <a:ext cx="8951657" cy="1377159"/>
            <a:chOff x="0" y="0"/>
            <a:chExt cx="8951655" cy="1377157"/>
          </a:xfrm>
        </p:grpSpPr>
        <p:grpSp>
          <p:nvGrpSpPr>
            <p:cNvPr id="536" name="Group"/>
            <p:cNvGrpSpPr/>
            <p:nvPr/>
          </p:nvGrpSpPr>
          <p:grpSpPr>
            <a:xfrm>
              <a:off x="0" y="52613"/>
              <a:ext cx="8951656" cy="1270001"/>
              <a:chOff x="0" y="0"/>
              <a:chExt cx="8951655" cy="1270000"/>
            </a:xfrm>
          </p:grpSpPr>
          <p:sp>
            <p:nvSpPr>
              <p:cNvPr id="532"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33"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34"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535"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537"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38"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39"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541" name="LLM Terminology"/>
          <p:cNvSpPr txBox="1"/>
          <p:nvPr>
            <p:ph type="title"/>
          </p:nvPr>
        </p:nvSpPr>
        <p:spPr>
          <a:prstGeom prst="rect">
            <a:avLst/>
          </a:prstGeom>
        </p:spPr>
        <p:txBody>
          <a:bodyPr/>
          <a:lstStyle/>
          <a:p>
            <a:pPr/>
            <a:r>
              <a:t>LLM Terminology</a:t>
            </a:r>
          </a:p>
        </p:txBody>
      </p:sp>
      <p:pic>
        <p:nvPicPr>
          <p:cNvPr id="542"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543" name="It"/>
          <p:cNvSpPr txBox="1"/>
          <p:nvPr/>
        </p:nvSpPr>
        <p:spPr>
          <a:xfrm>
            <a:off x="381205" y="6679404"/>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544" name="was"/>
          <p:cNvSpPr txBox="1"/>
          <p:nvPr/>
        </p:nvSpPr>
        <p:spPr>
          <a:xfrm>
            <a:off x="1054039" y="6679404"/>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545" name="the"/>
          <p:cNvSpPr txBox="1"/>
          <p:nvPr/>
        </p:nvSpPr>
        <p:spPr>
          <a:xfrm>
            <a:off x="2416094"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546" name="best"/>
          <p:cNvSpPr txBox="1"/>
          <p:nvPr/>
        </p:nvSpPr>
        <p:spPr>
          <a:xfrm>
            <a:off x="3592729" y="6679404"/>
            <a:ext cx="141541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best</a:t>
            </a:r>
          </a:p>
        </p:txBody>
      </p:sp>
      <p:sp>
        <p:nvSpPr>
          <p:cNvPr id="547" name="of"/>
          <p:cNvSpPr txBox="1"/>
          <p:nvPr/>
        </p:nvSpPr>
        <p:spPr>
          <a:xfrm>
            <a:off x="5028833" y="6679404"/>
            <a:ext cx="72199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of</a:t>
            </a:r>
          </a:p>
        </p:txBody>
      </p:sp>
      <p:sp>
        <p:nvSpPr>
          <p:cNvPr id="548" name="times"/>
          <p:cNvSpPr txBox="1"/>
          <p:nvPr/>
        </p:nvSpPr>
        <p:spPr>
          <a:xfrm>
            <a:off x="5771517" y="6679404"/>
            <a:ext cx="184340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times</a:t>
            </a:r>
          </a:p>
        </p:txBody>
      </p:sp>
      <p:sp>
        <p:nvSpPr>
          <p:cNvPr id="549" name="It"/>
          <p:cNvSpPr txBox="1"/>
          <p:nvPr/>
        </p:nvSpPr>
        <p:spPr>
          <a:xfrm>
            <a:off x="7766164" y="6679403"/>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550" name="was"/>
          <p:cNvSpPr txBox="1"/>
          <p:nvPr/>
        </p:nvSpPr>
        <p:spPr>
          <a:xfrm>
            <a:off x="8569551" y="6679403"/>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551" name="the"/>
          <p:cNvSpPr txBox="1"/>
          <p:nvPr/>
        </p:nvSpPr>
        <p:spPr>
          <a:xfrm>
            <a:off x="15665780" y="6679403"/>
            <a:ext cx="114935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552" name="worst"/>
          <p:cNvSpPr txBox="1"/>
          <p:nvPr/>
        </p:nvSpPr>
        <p:spPr>
          <a:xfrm>
            <a:off x="15573069" y="6679404"/>
            <a:ext cx="188912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worst</a:t>
            </a:r>
          </a:p>
        </p:txBody>
      </p:sp>
      <p:sp>
        <p:nvSpPr>
          <p:cNvPr id="553" name="the"/>
          <p:cNvSpPr txBox="1"/>
          <p:nvPr/>
        </p:nvSpPr>
        <p:spPr>
          <a:xfrm>
            <a:off x="9937522"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554" name="KV cache"/>
          <p:cNvSpPr txBox="1"/>
          <p:nvPr/>
        </p:nvSpPr>
        <p:spPr>
          <a:xfrm>
            <a:off x="10417716" y="9721308"/>
            <a:ext cx="454538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spAutoFit/>
          </a:bodyPr>
          <a:lstStyle>
            <a:lvl1pPr>
              <a:defRPr sz="5000"/>
            </a:lvl1pPr>
          </a:lstStyle>
          <a:p>
            <a:pPr/>
            <a:r>
              <a:t>KV cache</a:t>
            </a:r>
          </a:p>
        </p:txBody>
      </p:sp>
      <p:sp>
        <p:nvSpPr>
          <p:cNvPr id="555" name="Context Window /…"/>
          <p:cNvSpPr txBox="1"/>
          <p:nvPr/>
        </p:nvSpPr>
        <p:spPr>
          <a:xfrm>
            <a:off x="1028333" y="11226414"/>
            <a:ext cx="8722996"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Context Window /</a:t>
            </a:r>
          </a:p>
          <a:p>
            <a:pPr>
              <a:defRPr sz="5000"/>
            </a:pPr>
            <a:r>
              <a:t>a.k.a. “short-term memory” </a:t>
            </a:r>
          </a:p>
        </p:txBody>
      </p:sp>
      <p:grpSp>
        <p:nvGrpSpPr>
          <p:cNvPr id="558" name="Group"/>
          <p:cNvGrpSpPr/>
          <p:nvPr/>
        </p:nvGrpSpPr>
        <p:grpSpPr>
          <a:xfrm>
            <a:off x="137561" y="7676647"/>
            <a:ext cx="10965805" cy="3666420"/>
            <a:chOff x="0" y="0"/>
            <a:chExt cx="10965804" cy="3666418"/>
          </a:xfrm>
        </p:grpSpPr>
        <p:sp>
          <p:nvSpPr>
            <p:cNvPr id="562" name="Connection Line"/>
            <p:cNvSpPr/>
            <p:nvPr/>
          </p:nvSpPr>
          <p:spPr>
            <a:xfrm>
              <a:off x="0" y="0"/>
              <a:ext cx="10965805" cy="1091680"/>
            </a:xfrm>
            <a:custGeom>
              <a:avLst/>
              <a:gdLst/>
              <a:ahLst/>
              <a:cxnLst>
                <a:cxn ang="0">
                  <a:pos x="wd2" y="hd2"/>
                </a:cxn>
                <a:cxn ang="5400000">
                  <a:pos x="wd2" y="hd2"/>
                </a:cxn>
                <a:cxn ang="10800000">
                  <a:pos x="wd2" y="hd2"/>
                </a:cxn>
                <a:cxn ang="16200000">
                  <a:pos x="wd2" y="hd2"/>
                </a:cxn>
              </a:cxnLst>
              <a:rect l="0" t="0" r="r" b="b"/>
              <a:pathLst>
                <a:path w="21600" h="16203" fill="norm" stroke="1" extrusionOk="0">
                  <a:moveTo>
                    <a:pt x="21600" y="0"/>
                  </a:moveTo>
                  <a:cubicBezTo>
                    <a:pt x="13911" y="21299"/>
                    <a:pt x="6711" y="21600"/>
                    <a:pt x="0" y="903"/>
                  </a:cubicBezTo>
                </a:path>
              </a:pathLst>
            </a:custGeom>
            <a:noFill/>
            <a:ln w="127000" cap="flat">
              <a:solidFill>
                <a:schemeClr val="accent5">
                  <a:hueOff val="-82419"/>
                  <a:satOff val="-9513"/>
                  <a:lumOff val="-16343"/>
                </a:schemeClr>
              </a:solidFill>
              <a:prstDash val="solid"/>
              <a:miter lim="400000"/>
            </a:ln>
            <a:effectLst/>
          </p:spPr>
          <p:txBody>
            <a:bodyPr/>
            <a:lstStyle/>
            <a:p>
              <a:pPr/>
            </a:p>
          </p:txBody>
        </p:sp>
        <p:sp>
          <p:nvSpPr>
            <p:cNvPr id="563" name="Connection Line"/>
            <p:cNvSpPr/>
            <p:nvPr/>
          </p:nvSpPr>
          <p:spPr>
            <a:xfrm>
              <a:off x="5285996" y="1156052"/>
              <a:ext cx="6098" cy="25103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path>
              </a:pathLst>
            </a:custGeom>
            <a:noFill/>
            <a:ln w="127000" cap="flat">
              <a:solidFill>
                <a:schemeClr val="accent5">
                  <a:hueOff val="-82419"/>
                  <a:satOff val="-9513"/>
                  <a:lumOff val="-16343"/>
                </a:schemeClr>
              </a:solidFill>
              <a:prstDash val="solid"/>
              <a:miter lim="400000"/>
            </a:ln>
            <a:effectLst/>
          </p:spPr>
          <p:txBody>
            <a:bodyPr/>
            <a:lstStyle/>
            <a:p>
              <a:pPr/>
            </a:p>
          </p:txBody>
        </p:sp>
      </p:grpSp>
      <p:sp>
        <p:nvSpPr>
          <p:cNvPr id="559" name="Dory"/>
          <p:cNvSpPr/>
          <p:nvPr/>
        </p:nvSpPr>
        <p:spPr>
          <a:xfrm>
            <a:off x="1619448" y="2112144"/>
            <a:ext cx="5361979" cy="3751044"/>
          </a:xfrm>
          <a:custGeom>
            <a:avLst/>
            <a:gdLst/>
            <a:ahLst/>
            <a:cxnLst>
              <a:cxn ang="0">
                <a:pos x="wd2" y="hd2"/>
              </a:cxn>
              <a:cxn ang="5400000">
                <a:pos x="wd2" y="hd2"/>
              </a:cxn>
              <a:cxn ang="10800000">
                <a:pos x="wd2" y="hd2"/>
              </a:cxn>
              <a:cxn ang="16200000">
                <a:pos x="wd2" y="hd2"/>
              </a:cxn>
            </a:cxnLst>
            <a:rect l="0" t="0" r="r" b="b"/>
            <a:pathLst>
              <a:path w="20631" h="20478" fill="norm" stroke="1" extrusionOk="0">
                <a:moveTo>
                  <a:pt x="11734" y="3"/>
                </a:moveTo>
                <a:cubicBezTo>
                  <a:pt x="11436" y="-38"/>
                  <a:pt x="11152" y="276"/>
                  <a:pt x="11125" y="724"/>
                </a:cubicBezTo>
                <a:cubicBezTo>
                  <a:pt x="11027" y="2210"/>
                  <a:pt x="11677" y="4026"/>
                  <a:pt x="10485" y="4934"/>
                </a:cubicBezTo>
                <a:cubicBezTo>
                  <a:pt x="9221" y="5900"/>
                  <a:pt x="8906" y="7504"/>
                  <a:pt x="9551" y="8778"/>
                </a:cubicBezTo>
                <a:cubicBezTo>
                  <a:pt x="9582" y="8836"/>
                  <a:pt x="9560" y="8925"/>
                  <a:pt x="9514" y="8947"/>
                </a:cubicBezTo>
                <a:cubicBezTo>
                  <a:pt x="7373" y="10104"/>
                  <a:pt x="3983" y="2532"/>
                  <a:pt x="376" y="3520"/>
                </a:cubicBezTo>
                <a:cubicBezTo>
                  <a:pt x="236" y="3557"/>
                  <a:pt x="150" y="3769"/>
                  <a:pt x="206" y="3959"/>
                </a:cubicBezTo>
                <a:cubicBezTo>
                  <a:pt x="490" y="4948"/>
                  <a:pt x="1476" y="5704"/>
                  <a:pt x="1883" y="5982"/>
                </a:cubicBezTo>
                <a:cubicBezTo>
                  <a:pt x="1945" y="6026"/>
                  <a:pt x="1939" y="6149"/>
                  <a:pt x="1872" y="6179"/>
                </a:cubicBezTo>
                <a:cubicBezTo>
                  <a:pt x="1439" y="6384"/>
                  <a:pt x="386" y="6933"/>
                  <a:pt x="139" y="7636"/>
                </a:cubicBezTo>
                <a:cubicBezTo>
                  <a:pt x="-914" y="10623"/>
                  <a:pt x="4329" y="9678"/>
                  <a:pt x="5707" y="11720"/>
                </a:cubicBezTo>
                <a:cubicBezTo>
                  <a:pt x="5748" y="11786"/>
                  <a:pt x="5757" y="11882"/>
                  <a:pt x="5721" y="11963"/>
                </a:cubicBezTo>
                <a:cubicBezTo>
                  <a:pt x="5045" y="13456"/>
                  <a:pt x="4273" y="16759"/>
                  <a:pt x="5186" y="18845"/>
                </a:cubicBezTo>
                <a:cubicBezTo>
                  <a:pt x="6254" y="21283"/>
                  <a:pt x="5840" y="15566"/>
                  <a:pt x="8430" y="14226"/>
                </a:cubicBezTo>
                <a:cubicBezTo>
                  <a:pt x="9246" y="13808"/>
                  <a:pt x="9664" y="13031"/>
                  <a:pt x="9875" y="12299"/>
                </a:cubicBezTo>
                <a:cubicBezTo>
                  <a:pt x="9906" y="12204"/>
                  <a:pt x="9999" y="12213"/>
                  <a:pt x="10025" y="12315"/>
                </a:cubicBezTo>
                <a:cubicBezTo>
                  <a:pt x="10134" y="12798"/>
                  <a:pt x="10330" y="13405"/>
                  <a:pt x="10686" y="13976"/>
                </a:cubicBezTo>
                <a:cubicBezTo>
                  <a:pt x="10722" y="14035"/>
                  <a:pt x="10707" y="14131"/>
                  <a:pt x="10656" y="14152"/>
                </a:cubicBezTo>
                <a:cubicBezTo>
                  <a:pt x="10057" y="14438"/>
                  <a:pt x="9334" y="14950"/>
                  <a:pt x="8859" y="15887"/>
                </a:cubicBezTo>
                <a:cubicBezTo>
                  <a:pt x="8328" y="16926"/>
                  <a:pt x="8348" y="18032"/>
                  <a:pt x="9179" y="17710"/>
                </a:cubicBezTo>
                <a:cubicBezTo>
                  <a:pt x="9246" y="17681"/>
                  <a:pt x="9298" y="17783"/>
                  <a:pt x="9267" y="17871"/>
                </a:cubicBezTo>
                <a:cubicBezTo>
                  <a:pt x="8746" y="19247"/>
                  <a:pt x="9411" y="21562"/>
                  <a:pt x="10051" y="19900"/>
                </a:cubicBezTo>
                <a:cubicBezTo>
                  <a:pt x="10933" y="17623"/>
                  <a:pt x="12064" y="16423"/>
                  <a:pt x="12957" y="15793"/>
                </a:cubicBezTo>
                <a:cubicBezTo>
                  <a:pt x="13044" y="15727"/>
                  <a:pt x="13143" y="15705"/>
                  <a:pt x="13241" y="15727"/>
                </a:cubicBezTo>
                <a:cubicBezTo>
                  <a:pt x="13452" y="15771"/>
                  <a:pt x="13684" y="15799"/>
                  <a:pt x="13921" y="15807"/>
                </a:cubicBezTo>
                <a:cubicBezTo>
                  <a:pt x="14004" y="15814"/>
                  <a:pt x="14050" y="15945"/>
                  <a:pt x="13998" y="16040"/>
                </a:cubicBezTo>
                <a:cubicBezTo>
                  <a:pt x="13513" y="16941"/>
                  <a:pt x="13148" y="18063"/>
                  <a:pt x="14144" y="17587"/>
                </a:cubicBezTo>
                <a:cubicBezTo>
                  <a:pt x="14933" y="17206"/>
                  <a:pt x="15350" y="16489"/>
                  <a:pt x="15547" y="15866"/>
                </a:cubicBezTo>
                <a:cubicBezTo>
                  <a:pt x="15583" y="15756"/>
                  <a:pt x="15656" y="15675"/>
                  <a:pt x="15743" y="15660"/>
                </a:cubicBezTo>
                <a:cubicBezTo>
                  <a:pt x="18999" y="14965"/>
                  <a:pt x="20686" y="12086"/>
                  <a:pt x="20629" y="11208"/>
                </a:cubicBezTo>
                <a:cubicBezTo>
                  <a:pt x="20572" y="10351"/>
                  <a:pt x="18637" y="5989"/>
                  <a:pt x="15340" y="5220"/>
                </a:cubicBezTo>
                <a:cubicBezTo>
                  <a:pt x="15268" y="5205"/>
                  <a:pt x="15211" y="5133"/>
                  <a:pt x="15190" y="5030"/>
                </a:cubicBezTo>
                <a:cubicBezTo>
                  <a:pt x="14870" y="3346"/>
                  <a:pt x="14039" y="1097"/>
                  <a:pt x="11862" y="42"/>
                </a:cubicBezTo>
                <a:cubicBezTo>
                  <a:pt x="11819" y="21"/>
                  <a:pt x="11777" y="9"/>
                  <a:pt x="11734" y="3"/>
                </a:cubicBezTo>
                <a:close/>
              </a:path>
            </a:pathLst>
          </a:cu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Dory</a:t>
            </a:r>
          </a:p>
        </p:txBody>
      </p:sp>
      <p:sp>
        <p:nvSpPr>
          <p:cNvPr id="560" name="Dingbat X"/>
          <p:cNvSpPr/>
          <p:nvPr/>
        </p:nvSpPr>
        <p:spPr>
          <a:xfrm>
            <a:off x="10858951" y="6436002"/>
            <a:ext cx="1156230" cy="1366280"/>
          </a:xfrm>
          <a:custGeom>
            <a:avLst/>
            <a:gdLst/>
            <a:ahLst/>
            <a:cxnLst>
              <a:cxn ang="0">
                <a:pos x="wd2" y="hd2"/>
              </a:cxn>
              <a:cxn ang="5400000">
                <a:pos x="wd2" y="hd2"/>
              </a:cxn>
              <a:cxn ang="10800000">
                <a:pos x="wd2" y="hd2"/>
              </a:cxn>
              <a:cxn ang="16200000">
                <a:pos x="wd2" y="hd2"/>
              </a:cxn>
            </a:cxnLst>
            <a:rect l="0" t="0" r="r" b="b"/>
            <a:pathLst>
              <a:path w="21484" h="21548" fill="norm" stroke="1" extrusionOk="0">
                <a:moveTo>
                  <a:pt x="18655" y="0"/>
                </a:moveTo>
                <a:cubicBezTo>
                  <a:pt x="18494" y="5"/>
                  <a:pt x="18333" y="109"/>
                  <a:pt x="18066" y="314"/>
                </a:cubicBezTo>
                <a:cubicBezTo>
                  <a:pt x="15478" y="2289"/>
                  <a:pt x="13027" y="4381"/>
                  <a:pt x="10727" y="6600"/>
                </a:cubicBezTo>
                <a:cubicBezTo>
                  <a:pt x="10587" y="6735"/>
                  <a:pt x="10434" y="6862"/>
                  <a:pt x="10258" y="7020"/>
                </a:cubicBezTo>
                <a:cubicBezTo>
                  <a:pt x="10102" y="6832"/>
                  <a:pt x="9974" y="6685"/>
                  <a:pt x="9856" y="6533"/>
                </a:cubicBezTo>
                <a:cubicBezTo>
                  <a:pt x="8908" y="5315"/>
                  <a:pt x="7971" y="4091"/>
                  <a:pt x="7009" y="2882"/>
                </a:cubicBezTo>
                <a:cubicBezTo>
                  <a:pt x="6625" y="2399"/>
                  <a:pt x="6178" y="1951"/>
                  <a:pt x="5769" y="1483"/>
                </a:cubicBezTo>
                <a:cubicBezTo>
                  <a:pt x="5573" y="1260"/>
                  <a:pt x="5327" y="1254"/>
                  <a:pt x="5044" y="1314"/>
                </a:cubicBezTo>
                <a:cubicBezTo>
                  <a:pt x="4759" y="1375"/>
                  <a:pt x="4593" y="1540"/>
                  <a:pt x="4590" y="1770"/>
                </a:cubicBezTo>
                <a:cubicBezTo>
                  <a:pt x="4583" y="2129"/>
                  <a:pt x="4349" y="2291"/>
                  <a:pt x="3989" y="2389"/>
                </a:cubicBezTo>
                <a:cubicBezTo>
                  <a:pt x="3741" y="2232"/>
                  <a:pt x="3498" y="2079"/>
                  <a:pt x="3221" y="1904"/>
                </a:cubicBezTo>
                <a:cubicBezTo>
                  <a:pt x="2922" y="2176"/>
                  <a:pt x="2660" y="2427"/>
                  <a:pt x="2382" y="2665"/>
                </a:cubicBezTo>
                <a:cubicBezTo>
                  <a:pt x="2135" y="2876"/>
                  <a:pt x="2125" y="3090"/>
                  <a:pt x="2231" y="3371"/>
                </a:cubicBezTo>
                <a:cubicBezTo>
                  <a:pt x="3179" y="5877"/>
                  <a:pt x="4394" y="8283"/>
                  <a:pt x="5880" y="10593"/>
                </a:cubicBezTo>
                <a:cubicBezTo>
                  <a:pt x="5956" y="10712"/>
                  <a:pt x="6024" y="10835"/>
                  <a:pt x="6094" y="10951"/>
                </a:cubicBezTo>
                <a:cubicBezTo>
                  <a:pt x="4046" y="12991"/>
                  <a:pt x="2019" y="15012"/>
                  <a:pt x="0" y="17024"/>
                </a:cubicBezTo>
                <a:cubicBezTo>
                  <a:pt x="166" y="17359"/>
                  <a:pt x="297" y="17644"/>
                  <a:pt x="450" y="17921"/>
                </a:cubicBezTo>
                <a:cubicBezTo>
                  <a:pt x="559" y="18117"/>
                  <a:pt x="570" y="18299"/>
                  <a:pt x="443" y="18491"/>
                </a:cubicBezTo>
                <a:cubicBezTo>
                  <a:pt x="355" y="18625"/>
                  <a:pt x="277" y="18763"/>
                  <a:pt x="214" y="18906"/>
                </a:cubicBezTo>
                <a:cubicBezTo>
                  <a:pt x="179" y="18986"/>
                  <a:pt x="139" y="19096"/>
                  <a:pt x="175" y="19164"/>
                </a:cubicBezTo>
                <a:cubicBezTo>
                  <a:pt x="462" y="19717"/>
                  <a:pt x="876" y="20186"/>
                  <a:pt x="1406" y="20550"/>
                </a:cubicBezTo>
                <a:cubicBezTo>
                  <a:pt x="1668" y="20457"/>
                  <a:pt x="1862" y="20370"/>
                  <a:pt x="2068" y="20319"/>
                </a:cubicBezTo>
                <a:cubicBezTo>
                  <a:pt x="2305" y="20259"/>
                  <a:pt x="2506" y="20384"/>
                  <a:pt x="2432" y="20567"/>
                </a:cubicBezTo>
                <a:cubicBezTo>
                  <a:pt x="2271" y="20967"/>
                  <a:pt x="2606" y="21165"/>
                  <a:pt x="2838" y="21403"/>
                </a:cubicBezTo>
                <a:cubicBezTo>
                  <a:pt x="3027" y="21596"/>
                  <a:pt x="3335" y="21593"/>
                  <a:pt x="3548" y="21414"/>
                </a:cubicBezTo>
                <a:cubicBezTo>
                  <a:pt x="3624" y="21350"/>
                  <a:pt x="3679" y="21268"/>
                  <a:pt x="3745" y="21195"/>
                </a:cubicBezTo>
                <a:cubicBezTo>
                  <a:pt x="5406" y="19353"/>
                  <a:pt x="7068" y="17510"/>
                  <a:pt x="8732" y="15669"/>
                </a:cubicBezTo>
                <a:cubicBezTo>
                  <a:pt x="8850" y="15538"/>
                  <a:pt x="8982" y="15417"/>
                  <a:pt x="9151" y="15248"/>
                </a:cubicBezTo>
                <a:cubicBezTo>
                  <a:pt x="9312" y="15457"/>
                  <a:pt x="9442" y="15618"/>
                  <a:pt x="9566" y="15782"/>
                </a:cubicBezTo>
                <a:cubicBezTo>
                  <a:pt x="10552" y="17091"/>
                  <a:pt x="11622" y="18348"/>
                  <a:pt x="12799" y="19538"/>
                </a:cubicBezTo>
                <a:cubicBezTo>
                  <a:pt x="13137" y="19880"/>
                  <a:pt x="13363" y="19913"/>
                  <a:pt x="13764" y="19639"/>
                </a:cubicBezTo>
                <a:cubicBezTo>
                  <a:pt x="14071" y="19429"/>
                  <a:pt x="14340" y="19181"/>
                  <a:pt x="14638" y="18942"/>
                </a:cubicBezTo>
                <a:cubicBezTo>
                  <a:pt x="14977" y="19118"/>
                  <a:pt x="15325" y="19299"/>
                  <a:pt x="15670" y="19479"/>
                </a:cubicBezTo>
                <a:cubicBezTo>
                  <a:pt x="15874" y="19336"/>
                  <a:pt x="16024" y="19228"/>
                  <a:pt x="16179" y="19123"/>
                </a:cubicBezTo>
                <a:cubicBezTo>
                  <a:pt x="16407" y="18969"/>
                  <a:pt x="16586" y="18817"/>
                  <a:pt x="16625" y="18532"/>
                </a:cubicBezTo>
                <a:cubicBezTo>
                  <a:pt x="16663" y="18245"/>
                  <a:pt x="16848" y="17980"/>
                  <a:pt x="17238" y="17893"/>
                </a:cubicBezTo>
                <a:cubicBezTo>
                  <a:pt x="17537" y="17826"/>
                  <a:pt x="17736" y="17646"/>
                  <a:pt x="17893" y="17435"/>
                </a:cubicBezTo>
                <a:cubicBezTo>
                  <a:pt x="18144" y="17098"/>
                  <a:pt x="18337" y="16737"/>
                  <a:pt x="18424" y="16377"/>
                </a:cubicBezTo>
                <a:cubicBezTo>
                  <a:pt x="16705" y="14528"/>
                  <a:pt x="15014" y="12708"/>
                  <a:pt x="13308" y="10873"/>
                </a:cubicBezTo>
                <a:cubicBezTo>
                  <a:pt x="13494" y="10665"/>
                  <a:pt x="13612" y="10530"/>
                  <a:pt x="13734" y="10397"/>
                </a:cubicBezTo>
                <a:cubicBezTo>
                  <a:pt x="15805" y="8137"/>
                  <a:pt x="18039" y="6000"/>
                  <a:pt x="20413" y="3968"/>
                </a:cubicBezTo>
                <a:cubicBezTo>
                  <a:pt x="20703" y="3719"/>
                  <a:pt x="20983" y="3471"/>
                  <a:pt x="21190" y="3153"/>
                </a:cubicBezTo>
                <a:cubicBezTo>
                  <a:pt x="21585" y="2544"/>
                  <a:pt x="21600" y="2565"/>
                  <a:pt x="21129" y="2026"/>
                </a:cubicBezTo>
                <a:cubicBezTo>
                  <a:pt x="20955" y="1827"/>
                  <a:pt x="20762" y="1776"/>
                  <a:pt x="20487" y="1772"/>
                </a:cubicBezTo>
                <a:cubicBezTo>
                  <a:pt x="19961" y="1764"/>
                  <a:pt x="19720" y="1486"/>
                  <a:pt x="19806" y="1064"/>
                </a:cubicBezTo>
                <a:cubicBezTo>
                  <a:pt x="19825" y="971"/>
                  <a:pt x="19804" y="847"/>
                  <a:pt x="19743" y="773"/>
                </a:cubicBezTo>
                <a:cubicBezTo>
                  <a:pt x="19597" y="599"/>
                  <a:pt x="19434" y="429"/>
                  <a:pt x="19245" y="289"/>
                </a:cubicBezTo>
                <a:cubicBezTo>
                  <a:pt x="18978" y="92"/>
                  <a:pt x="18816" y="-4"/>
                  <a:pt x="18655" y="0"/>
                </a:cubicBez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pic>
        <p:nvPicPr>
          <p:cNvPr id="561" name="Dunce_cap_from_LOC_3c04163u.png" descr="Dunce_cap_from_LOC_3c04163u.png"/>
          <p:cNvPicPr>
            <a:picLocks noChangeAspect="1"/>
          </p:cNvPicPr>
          <p:nvPr/>
        </p:nvPicPr>
        <p:blipFill>
          <a:blip r:embed="rId5">
            <a:extLst/>
          </a:blip>
          <a:stretch>
            <a:fillRect/>
          </a:stretch>
        </p:blipFill>
        <p:spPr>
          <a:xfrm>
            <a:off x="10703454" y="5709397"/>
            <a:ext cx="3973905" cy="529854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558"/>
                                        </p:tgtEl>
                                        <p:attrNameLst>
                                          <p:attrName>style.visibility</p:attrName>
                                        </p:attrNameLst>
                                      </p:cBhvr>
                                      <p:to>
                                        <p:strVal val="visible"/>
                                      </p:to>
                                    </p:set>
                                    <p:animEffect filter="fade" transition="in">
                                      <p:cBhvr>
                                        <p:cTn id="7" dur="500"/>
                                        <p:tgtEl>
                                          <p:spTgt spid="558"/>
                                        </p:tgtEl>
                                      </p:cBhvr>
                                    </p:animEffect>
                                  </p:childTnLst>
                                </p:cTn>
                              </p:par>
                            </p:childTnLst>
                          </p:cTn>
                        </p:par>
                        <p:par>
                          <p:cTn id="8" fill="hold">
                            <p:stCondLst>
                              <p:cond delay="500"/>
                            </p:stCondLst>
                            <p:childTnLst>
                              <p:par>
                                <p:cTn id="9" presetClass="entr" nodeType="afterEffect" presetID="10" grpId="2" fill="hold">
                                  <p:stCondLst>
                                    <p:cond delay="0"/>
                                  </p:stCondLst>
                                  <p:iterate type="el" backwards="0">
                                    <p:tmAbs val="0"/>
                                  </p:iterate>
                                  <p:childTnLst>
                                    <p:set>
                                      <p:cBhvr>
                                        <p:cTn id="10" fill="hold"/>
                                        <p:tgtEl>
                                          <p:spTgt spid="555"/>
                                        </p:tgtEl>
                                        <p:attrNameLst>
                                          <p:attrName>style.visibility</p:attrName>
                                        </p:attrNameLst>
                                      </p:cBhvr>
                                      <p:to>
                                        <p:strVal val="visible"/>
                                      </p:to>
                                    </p:set>
                                    <p:animEffect filter="fade" transition="in">
                                      <p:cBhvr>
                                        <p:cTn id="11" dur="500"/>
                                        <p:tgtEl>
                                          <p:spTgt spid="555"/>
                                        </p:tgtEl>
                                      </p:cBhvr>
                                    </p:animEffect>
                                  </p:childTnLst>
                                </p:cTn>
                              </p:par>
                            </p:childTnLst>
                          </p:cTn>
                        </p:par>
                      </p:childTnLst>
                    </p:cTn>
                  </p:par>
                  <p:par>
                    <p:cTn id="12" fill="hold">
                      <p:stCondLst>
                        <p:cond delay="indefinite"/>
                      </p:stCondLst>
                      <p:childTnLst>
                        <p:par>
                          <p:cTn id="13" fill="hold">
                            <p:stCondLst>
                              <p:cond delay="0"/>
                            </p:stCondLst>
                            <p:childTnLst>
                              <p:par>
                                <p:cTn id="14" presetClass="entr" nodeType="clickEffect" presetID="10" grpId="3" fill="hold">
                                  <p:stCondLst>
                                    <p:cond delay="0"/>
                                  </p:stCondLst>
                                  <p:iterate type="el" backwards="0">
                                    <p:tmAbs val="0"/>
                                  </p:iterate>
                                  <p:childTnLst>
                                    <p:set>
                                      <p:cBhvr>
                                        <p:cTn id="15" fill="hold"/>
                                        <p:tgtEl>
                                          <p:spTgt spid="559"/>
                                        </p:tgtEl>
                                        <p:attrNameLst>
                                          <p:attrName>style.visibility</p:attrName>
                                        </p:attrNameLst>
                                      </p:cBhvr>
                                      <p:to>
                                        <p:strVal val="visible"/>
                                      </p:to>
                                    </p:set>
                                    <p:animEffect filter="fade" transition="in">
                                      <p:cBhvr>
                                        <p:cTn id="16" dur="500"/>
                                        <p:tgtEl>
                                          <p:spTgt spid="559"/>
                                        </p:tgtEl>
                                      </p:cBhvr>
                                    </p:animEffect>
                                  </p:childTnLst>
                                </p:cTn>
                              </p:par>
                            </p:childTnLst>
                          </p:cTn>
                        </p:par>
                      </p:childTnLst>
                    </p:cTn>
                  </p:par>
                  <p:par>
                    <p:cTn id="17" fill="hold">
                      <p:stCondLst>
                        <p:cond delay="indefinite"/>
                      </p:stCondLst>
                      <p:childTnLst>
                        <p:par>
                          <p:cTn id="18" fill="hold">
                            <p:stCondLst>
                              <p:cond delay="0"/>
                            </p:stCondLst>
                            <p:childTnLst>
                              <p:par>
                                <p:cTn id="19" presetClass="entr" nodeType="clickEffect" presetSubtype="16" presetID="23" grpId="4" fill="hold">
                                  <p:stCondLst>
                                    <p:cond delay="0"/>
                                  </p:stCondLst>
                                  <p:iterate type="el" backwards="0">
                                    <p:tmAbs val="0"/>
                                  </p:iterate>
                                  <p:childTnLst>
                                    <p:set>
                                      <p:cBhvr>
                                        <p:cTn id="20" fill="hold"/>
                                        <p:tgtEl>
                                          <p:spTgt spid="560"/>
                                        </p:tgtEl>
                                        <p:attrNameLst>
                                          <p:attrName>style.visibility</p:attrName>
                                        </p:attrNameLst>
                                      </p:cBhvr>
                                      <p:to>
                                        <p:strVal val="visible"/>
                                      </p:to>
                                    </p:set>
                                    <p:anim calcmode="lin" valueType="num">
                                      <p:cBhvr>
                                        <p:cTn id="21" dur="500" fill="hold"/>
                                        <p:tgtEl>
                                          <p:spTgt spid="560"/>
                                        </p:tgtEl>
                                        <p:attrNameLst>
                                          <p:attrName>ppt_w</p:attrName>
                                        </p:attrNameLst>
                                      </p:cBhvr>
                                      <p:tavLst>
                                        <p:tav tm="0">
                                          <p:val>
                                            <p:fltVal val="0"/>
                                          </p:val>
                                        </p:tav>
                                        <p:tav tm="100000">
                                          <p:val>
                                            <p:strVal val="#ppt_w"/>
                                          </p:val>
                                        </p:tav>
                                      </p:tavLst>
                                    </p:anim>
                                    <p:anim calcmode="lin" valueType="num">
                                      <p:cBhvr>
                                        <p:cTn id="22" dur="500" fill="hold"/>
                                        <p:tgtEl>
                                          <p:spTgt spid="560"/>
                                        </p:tgtEl>
                                        <p:attrNameLst>
                                          <p:attrName>ppt_h</p:attrName>
                                        </p:attrNameLst>
                                      </p:cBhvr>
                                      <p:tavLst>
                                        <p:tav tm="0">
                                          <p:val>
                                            <p:fltVal val="0"/>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Class="path" nodeType="clickEffect" presetSubtype="0" presetID="-1" grpId="5" accel="50000" decel="50000" fill="hold">
                                  <p:stCondLst>
                                    <p:cond delay="0"/>
                                  </p:stCondLst>
                                  <p:childTnLst>
                                    <p:animMotion path="M 0.000000 0.000000 L -0.013874 0.316710" origin="layout" pathEditMode="relative">
                                      <p:cBhvr>
                                        <p:cTn id="26" dur="500" fill="hold"/>
                                        <p:tgtEl>
                                          <p:spTgt spid="543"/>
                                        </p:tgtEl>
                                        <p:attrNameLst>
                                          <p:attrName>ppt_x</p:attrName>
                                          <p:attrName>ppt_y</p:attrName>
                                        </p:attrNameLst>
                                      </p:cBhvr>
                                    </p:animMotion>
                                  </p:childTnLst>
                                </p:cTn>
                              </p:par>
                            </p:childTnLst>
                          </p:cTn>
                        </p:par>
                        <p:par>
                          <p:cTn id="27" fill="hold">
                            <p:stCondLst>
                              <p:cond delay="0"/>
                            </p:stCondLst>
                            <p:childTnLst>
                              <p:par>
                                <p:cTn id="28" presetClass="path" nodeType="afterEffect" presetSubtype="0" presetID="-1" grpId="6" accel="50000" decel="50000" fill="hold">
                                  <p:stCondLst>
                                    <p:cond delay="0"/>
                                  </p:stCondLst>
                                  <p:childTnLst>
                                    <p:animMotion path="M 0.000000 0.000000 L -0.041591 0.249684" origin="layout" pathEditMode="relative">
                                      <p:cBhvr>
                                        <p:cTn id="29" dur="500" fill="hold"/>
                                        <p:tgtEl>
                                          <p:spTgt spid="544"/>
                                        </p:tgtEl>
                                        <p:attrNameLst>
                                          <p:attrName>ppt_x</p:attrName>
                                          <p:attrName>ppt_y</p:attrName>
                                        </p:attrNameLst>
                                      </p:cBhvr>
                                    </p:animMotion>
                                  </p:childTnLst>
                                </p:cTn>
                              </p:par>
                            </p:childTnLst>
                          </p:cTn>
                        </p:par>
                        <p:par>
                          <p:cTn id="30" fill="hold">
                            <p:stCondLst>
                              <p:cond delay="0"/>
                            </p:stCondLst>
                            <p:childTnLst>
                              <p:par>
                                <p:cTn id="31" presetClass="path" nodeType="afterEffect" presetSubtype="0" presetID="-1" grpId="7" accel="50000" decel="50000" fill="hold">
                                  <p:stCondLst>
                                    <p:cond delay="0"/>
                                  </p:stCondLst>
                                  <p:childTnLst>
                                    <p:animMotion path="M 0.000000 0.000000 L -0.098828 0.163996" origin="layout" pathEditMode="relative">
                                      <p:cBhvr>
                                        <p:cTn id="32" dur="500" fill="hold"/>
                                        <p:tgtEl>
                                          <p:spTgt spid="545"/>
                                        </p:tgtEl>
                                        <p:attrNameLst>
                                          <p:attrName>ppt_x</p:attrName>
                                          <p:attrName>ppt_y</p:attrName>
                                        </p:attrNameLst>
                                      </p:cBhvr>
                                    </p:animMotion>
                                  </p:childTnLst>
                                </p:cTn>
                              </p:par>
                            </p:childTnLst>
                          </p:cTn>
                        </p:par>
                      </p:childTnLst>
                    </p:cTn>
                  </p:par>
                  <p:par>
                    <p:cTn id="33" fill="hold">
                      <p:stCondLst>
                        <p:cond delay="indefinite"/>
                      </p:stCondLst>
                      <p:childTnLst>
                        <p:par>
                          <p:cTn id="34" fill="hold">
                            <p:stCondLst>
                              <p:cond delay="0"/>
                            </p:stCondLst>
                            <p:childTnLst>
                              <p:par>
                                <p:cTn id="35" presetClass="entr" nodeType="clickEffect" presetSubtype="16" presetID="23" grpId="8" fill="hold">
                                  <p:stCondLst>
                                    <p:cond delay="0"/>
                                  </p:stCondLst>
                                  <p:iterate type="el" backwards="0">
                                    <p:tmAbs val="0"/>
                                  </p:iterate>
                                  <p:childTnLst>
                                    <p:set>
                                      <p:cBhvr>
                                        <p:cTn id="36" fill="hold"/>
                                        <p:tgtEl>
                                          <p:spTgt spid="561"/>
                                        </p:tgtEl>
                                        <p:attrNameLst>
                                          <p:attrName>style.visibility</p:attrName>
                                        </p:attrNameLst>
                                      </p:cBhvr>
                                      <p:to>
                                        <p:strVal val="visible"/>
                                      </p:to>
                                    </p:set>
                                    <p:anim calcmode="lin" valueType="num">
                                      <p:cBhvr>
                                        <p:cTn id="37" dur="500" fill="hold"/>
                                        <p:tgtEl>
                                          <p:spTgt spid="561"/>
                                        </p:tgtEl>
                                        <p:attrNameLst>
                                          <p:attrName>ppt_w</p:attrName>
                                        </p:attrNameLst>
                                      </p:cBhvr>
                                      <p:tavLst>
                                        <p:tav tm="0">
                                          <p:val>
                                            <p:fltVal val="0"/>
                                          </p:val>
                                        </p:tav>
                                        <p:tav tm="100000">
                                          <p:val>
                                            <p:strVal val="#ppt_w"/>
                                          </p:val>
                                        </p:tav>
                                      </p:tavLst>
                                    </p:anim>
                                    <p:anim calcmode="lin" valueType="num">
                                      <p:cBhvr>
                                        <p:cTn id="38" dur="500" fill="hold"/>
                                        <p:tgtEl>
                                          <p:spTgt spid="56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559" grpId="3"/>
      <p:bldP build="whole" bldLvl="1" animBg="1" rev="0" advAuto="0" spid="555" grpId="2"/>
      <p:bldP build="whole" bldLvl="1" animBg="1" rev="0" advAuto="0" spid="561" grpId="8"/>
      <p:bldP build="whole" bldLvl="1" animBg="1" rev="0" advAuto="0" spid="558" grpId="1"/>
      <p:bldP build="whole" bldLvl="1" animBg="1" rev="0" advAuto="0" spid="560" grpId="4"/>
    </p:bldLst>
  </p:timing>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7" name="Documents"/>
          <p:cNvSpPr/>
          <p:nvPr/>
        </p:nvSpPr>
        <p:spPr>
          <a:xfrm>
            <a:off x="10224817" y="9932875"/>
            <a:ext cx="4723374" cy="3583338"/>
          </a:xfrm>
          <a:prstGeom prst="roundRect">
            <a:avLst>
              <a:gd name="adj" fmla="val 15000"/>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Documents</a:t>
            </a:r>
          </a:p>
        </p:txBody>
      </p:sp>
      <p:grpSp>
        <p:nvGrpSpPr>
          <p:cNvPr id="576" name="Group"/>
          <p:cNvGrpSpPr/>
          <p:nvPr/>
        </p:nvGrpSpPr>
        <p:grpSpPr>
          <a:xfrm>
            <a:off x="278069" y="7856222"/>
            <a:ext cx="8951657" cy="1377159"/>
            <a:chOff x="0" y="0"/>
            <a:chExt cx="8951655" cy="1377157"/>
          </a:xfrm>
        </p:grpSpPr>
        <p:grpSp>
          <p:nvGrpSpPr>
            <p:cNvPr id="572" name="Group"/>
            <p:cNvGrpSpPr/>
            <p:nvPr/>
          </p:nvGrpSpPr>
          <p:grpSpPr>
            <a:xfrm>
              <a:off x="0" y="52613"/>
              <a:ext cx="8951656" cy="1270001"/>
              <a:chOff x="0" y="0"/>
              <a:chExt cx="8951655" cy="1270000"/>
            </a:xfrm>
          </p:grpSpPr>
          <p:sp>
            <p:nvSpPr>
              <p:cNvPr id="568"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69"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70"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571"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573"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74"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75"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585" name="Group"/>
          <p:cNvGrpSpPr/>
          <p:nvPr/>
        </p:nvGrpSpPr>
        <p:grpSpPr>
          <a:xfrm>
            <a:off x="15218779" y="7856222"/>
            <a:ext cx="8951657" cy="1377159"/>
            <a:chOff x="0" y="0"/>
            <a:chExt cx="8951655" cy="1377157"/>
          </a:xfrm>
        </p:grpSpPr>
        <p:grpSp>
          <p:nvGrpSpPr>
            <p:cNvPr id="581" name="Group"/>
            <p:cNvGrpSpPr/>
            <p:nvPr/>
          </p:nvGrpSpPr>
          <p:grpSpPr>
            <a:xfrm>
              <a:off x="0" y="52613"/>
              <a:ext cx="8951656" cy="1270001"/>
              <a:chOff x="0" y="0"/>
              <a:chExt cx="8951655" cy="1270000"/>
            </a:xfrm>
          </p:grpSpPr>
          <p:sp>
            <p:nvSpPr>
              <p:cNvPr id="577"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78"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79"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580"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582"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83"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84"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586" name="LLM Terminology"/>
          <p:cNvSpPr txBox="1"/>
          <p:nvPr>
            <p:ph type="title"/>
          </p:nvPr>
        </p:nvSpPr>
        <p:spPr>
          <a:prstGeom prst="rect">
            <a:avLst/>
          </a:prstGeom>
        </p:spPr>
        <p:txBody>
          <a:bodyPr/>
          <a:lstStyle/>
          <a:p>
            <a:pPr/>
            <a:r>
              <a:t>LLM Terminology</a:t>
            </a:r>
          </a:p>
        </p:txBody>
      </p:sp>
      <p:pic>
        <p:nvPicPr>
          <p:cNvPr id="587"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588" name="Text Document"/>
          <p:cNvSpPr/>
          <p:nvPr/>
        </p:nvSpPr>
        <p:spPr>
          <a:xfrm>
            <a:off x="10888775" y="10262726"/>
            <a:ext cx="1088774" cy="14099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solidFill>
            <a:schemeClr val="accent1"/>
          </a:solidFill>
          <a:ln w="12700">
            <a:miter lim="400000"/>
          </a:ln>
        </p:spPr>
        <p:txBody>
          <a:bodyPr lIns="71437" tIns="71437" rIns="71437" bIns="71437" anchor="ctr"/>
          <a:lstStyle/>
          <a:p>
            <a:pPr>
              <a:defRPr sz="5000"/>
            </a:pPr>
          </a:p>
        </p:txBody>
      </p:sp>
      <p:sp>
        <p:nvSpPr>
          <p:cNvPr id="589" name="Layout Document"/>
          <p:cNvSpPr/>
          <p:nvPr/>
        </p:nvSpPr>
        <p:spPr>
          <a:xfrm>
            <a:off x="11842066" y="11280454"/>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4"/>
                  <a:pt x="0" y="164"/>
                </a:cubicBezTo>
                <a:lnTo>
                  <a:pt x="0" y="21438"/>
                </a:lnTo>
                <a:cubicBezTo>
                  <a:pt x="0" y="21528"/>
                  <a:pt x="96" y="21600"/>
                  <a:pt x="213" y="21600"/>
                </a:cubicBezTo>
                <a:lnTo>
                  <a:pt x="21387" y="21600"/>
                </a:lnTo>
                <a:cubicBezTo>
                  <a:pt x="21504" y="21600"/>
                  <a:pt x="21600" y="21528"/>
                  <a:pt x="21600" y="21438"/>
                </a:cubicBezTo>
                <a:lnTo>
                  <a:pt x="21600" y="5897"/>
                </a:lnTo>
                <a:cubicBezTo>
                  <a:pt x="21600" y="5865"/>
                  <a:pt x="21567" y="5839"/>
                  <a:pt x="21525" y="5839"/>
                </a:cubicBezTo>
                <a:lnTo>
                  <a:pt x="14257" y="5839"/>
                </a:lnTo>
                <a:cubicBezTo>
                  <a:pt x="14140" y="5839"/>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2"/>
                  <a:pt x="15185" y="5122"/>
                </a:cubicBezTo>
                <a:lnTo>
                  <a:pt x="21419" y="5122"/>
                </a:lnTo>
                <a:cubicBezTo>
                  <a:pt x="21486" y="5122"/>
                  <a:pt x="21519" y="5059"/>
                  <a:pt x="21472" y="5023"/>
                </a:cubicBezTo>
                <a:lnTo>
                  <a:pt x="15100" y="99"/>
                </a:lnTo>
                <a:cubicBezTo>
                  <a:pt x="15077" y="81"/>
                  <a:pt x="15044" y="77"/>
                  <a:pt x="15018" y="86"/>
                </a:cubicBezTo>
                <a:close/>
                <a:moveTo>
                  <a:pt x="4056" y="7813"/>
                </a:moveTo>
                <a:lnTo>
                  <a:pt x="9151" y="7813"/>
                </a:lnTo>
                <a:cubicBezTo>
                  <a:pt x="9263" y="7813"/>
                  <a:pt x="9352" y="7882"/>
                  <a:pt x="9352" y="7968"/>
                </a:cubicBezTo>
                <a:lnTo>
                  <a:pt x="9352" y="11418"/>
                </a:lnTo>
                <a:cubicBezTo>
                  <a:pt x="9352" y="11504"/>
                  <a:pt x="9263" y="11573"/>
                  <a:pt x="9151" y="11573"/>
                </a:cubicBezTo>
                <a:lnTo>
                  <a:pt x="4056" y="11573"/>
                </a:lnTo>
                <a:cubicBezTo>
                  <a:pt x="3945" y="11573"/>
                  <a:pt x="3853" y="11504"/>
                  <a:pt x="3853" y="11418"/>
                </a:cubicBezTo>
                <a:lnTo>
                  <a:pt x="3853" y="7968"/>
                </a:lnTo>
                <a:cubicBezTo>
                  <a:pt x="3853" y="7882"/>
                  <a:pt x="3945" y="7813"/>
                  <a:pt x="4056" y="7813"/>
                </a:cubicBezTo>
                <a:close/>
                <a:moveTo>
                  <a:pt x="11327" y="7813"/>
                </a:moveTo>
                <a:lnTo>
                  <a:pt x="17677" y="7813"/>
                </a:lnTo>
                <a:cubicBezTo>
                  <a:pt x="17715" y="7813"/>
                  <a:pt x="17747" y="7838"/>
                  <a:pt x="17747" y="7868"/>
                </a:cubicBezTo>
                <a:lnTo>
                  <a:pt x="17747" y="8836"/>
                </a:lnTo>
                <a:cubicBezTo>
                  <a:pt x="17747" y="8866"/>
                  <a:pt x="17715" y="8889"/>
                  <a:pt x="17677" y="8889"/>
                </a:cubicBezTo>
                <a:lnTo>
                  <a:pt x="11329" y="8889"/>
                </a:lnTo>
                <a:cubicBezTo>
                  <a:pt x="11291" y="8889"/>
                  <a:pt x="11259" y="8866"/>
                  <a:pt x="11259" y="8836"/>
                </a:cubicBezTo>
                <a:lnTo>
                  <a:pt x="11259" y="7866"/>
                </a:lnTo>
                <a:cubicBezTo>
                  <a:pt x="11259" y="7837"/>
                  <a:pt x="11291" y="7813"/>
                  <a:pt x="11327" y="7813"/>
                </a:cubicBezTo>
                <a:close/>
                <a:moveTo>
                  <a:pt x="4859" y="8530"/>
                </a:moveTo>
                <a:cubicBezTo>
                  <a:pt x="4817" y="8530"/>
                  <a:pt x="4781" y="8558"/>
                  <a:pt x="4781" y="8590"/>
                </a:cubicBezTo>
                <a:lnTo>
                  <a:pt x="4781" y="10798"/>
                </a:lnTo>
                <a:cubicBezTo>
                  <a:pt x="4781" y="10830"/>
                  <a:pt x="4816" y="10855"/>
                  <a:pt x="4859" y="10856"/>
                </a:cubicBezTo>
                <a:lnTo>
                  <a:pt x="8349" y="10856"/>
                </a:lnTo>
                <a:cubicBezTo>
                  <a:pt x="8391" y="10856"/>
                  <a:pt x="8424" y="10830"/>
                  <a:pt x="8424" y="10798"/>
                </a:cubicBezTo>
                <a:lnTo>
                  <a:pt x="8424" y="8590"/>
                </a:lnTo>
                <a:cubicBezTo>
                  <a:pt x="8424" y="8558"/>
                  <a:pt x="8391" y="8530"/>
                  <a:pt x="8349" y="8530"/>
                </a:cubicBezTo>
                <a:lnTo>
                  <a:pt x="4859" y="8530"/>
                </a:lnTo>
                <a:close/>
                <a:moveTo>
                  <a:pt x="11329" y="10498"/>
                </a:moveTo>
                <a:lnTo>
                  <a:pt x="17677" y="10498"/>
                </a:lnTo>
                <a:cubicBezTo>
                  <a:pt x="17715" y="10498"/>
                  <a:pt x="17747" y="10522"/>
                  <a:pt x="17747" y="10552"/>
                </a:cubicBezTo>
                <a:lnTo>
                  <a:pt x="17747" y="11519"/>
                </a:lnTo>
                <a:cubicBezTo>
                  <a:pt x="17747" y="11548"/>
                  <a:pt x="17715" y="11573"/>
                  <a:pt x="17677" y="11573"/>
                </a:cubicBezTo>
                <a:lnTo>
                  <a:pt x="11329" y="11573"/>
                </a:lnTo>
                <a:cubicBezTo>
                  <a:pt x="11291" y="11573"/>
                  <a:pt x="11259" y="11548"/>
                  <a:pt x="11259" y="11519"/>
                </a:cubicBezTo>
                <a:lnTo>
                  <a:pt x="11259" y="10552"/>
                </a:lnTo>
                <a:cubicBezTo>
                  <a:pt x="11259" y="10522"/>
                  <a:pt x="11291" y="10498"/>
                  <a:pt x="11329" y="10498"/>
                </a:cubicBezTo>
                <a:close/>
                <a:moveTo>
                  <a:pt x="3923" y="13182"/>
                </a:moveTo>
                <a:lnTo>
                  <a:pt x="17677" y="13182"/>
                </a:lnTo>
                <a:cubicBezTo>
                  <a:pt x="17715" y="13182"/>
                  <a:pt x="17747" y="13207"/>
                  <a:pt x="17747" y="13236"/>
                </a:cubicBezTo>
                <a:lnTo>
                  <a:pt x="17747" y="14205"/>
                </a:lnTo>
                <a:cubicBezTo>
                  <a:pt x="17747" y="14234"/>
                  <a:pt x="17715" y="14257"/>
                  <a:pt x="17677" y="14257"/>
                </a:cubicBezTo>
                <a:lnTo>
                  <a:pt x="3923" y="14257"/>
                </a:lnTo>
                <a:cubicBezTo>
                  <a:pt x="3885" y="14257"/>
                  <a:pt x="3853" y="14234"/>
                  <a:pt x="3853" y="14205"/>
                </a:cubicBezTo>
                <a:lnTo>
                  <a:pt x="3853" y="13236"/>
                </a:lnTo>
                <a:cubicBezTo>
                  <a:pt x="3853" y="13207"/>
                  <a:pt x="3885" y="13182"/>
                  <a:pt x="3923" y="13182"/>
                </a:cubicBezTo>
                <a:close/>
                <a:moveTo>
                  <a:pt x="3923" y="15866"/>
                </a:moveTo>
                <a:lnTo>
                  <a:pt x="17677" y="15866"/>
                </a:lnTo>
                <a:cubicBezTo>
                  <a:pt x="17715" y="15866"/>
                  <a:pt x="17747" y="15891"/>
                  <a:pt x="17747" y="15920"/>
                </a:cubicBezTo>
                <a:lnTo>
                  <a:pt x="17747" y="16889"/>
                </a:lnTo>
                <a:cubicBezTo>
                  <a:pt x="17747" y="16918"/>
                  <a:pt x="17715" y="16941"/>
                  <a:pt x="17677" y="16941"/>
                </a:cubicBezTo>
                <a:lnTo>
                  <a:pt x="3923" y="16941"/>
                </a:lnTo>
                <a:cubicBezTo>
                  <a:pt x="3885" y="16941"/>
                  <a:pt x="3853" y="16918"/>
                  <a:pt x="3853" y="16889"/>
                </a:cubicBezTo>
                <a:lnTo>
                  <a:pt x="3853" y="15920"/>
                </a:lnTo>
                <a:cubicBezTo>
                  <a:pt x="3853" y="15891"/>
                  <a:pt x="3885" y="15866"/>
                  <a:pt x="3923" y="15866"/>
                </a:cubicBezTo>
                <a:close/>
              </a:path>
            </a:pathLst>
          </a:custGeom>
          <a:solidFill>
            <a:schemeClr val="accent1"/>
          </a:solidFill>
          <a:ln w="12700">
            <a:miter lim="400000"/>
          </a:ln>
        </p:spPr>
        <p:txBody>
          <a:bodyPr lIns="71437" tIns="71437" rIns="71437" bIns="71437" anchor="ctr"/>
          <a:lstStyle/>
          <a:p>
            <a:pPr>
              <a:defRPr sz="5000"/>
            </a:pPr>
          </a:p>
        </p:txBody>
      </p:sp>
      <p:sp>
        <p:nvSpPr>
          <p:cNvPr id="590" name="Chart Document"/>
          <p:cNvSpPr/>
          <p:nvPr/>
        </p:nvSpPr>
        <p:spPr>
          <a:xfrm>
            <a:off x="12795356" y="10638315"/>
            <a:ext cx="1088774" cy="1409947"/>
          </a:xfrm>
          <a:custGeom>
            <a:avLst/>
            <a:gdLst/>
            <a:ahLst/>
            <a:cxnLst>
              <a:cxn ang="0">
                <a:pos x="wd2" y="hd2"/>
              </a:cxn>
              <a:cxn ang="5400000">
                <a:pos x="wd2" y="hd2"/>
              </a:cxn>
              <a:cxn ang="10800000">
                <a:pos x="wd2" y="hd2"/>
              </a:cxn>
              <a:cxn ang="16200000">
                <a:pos x="wd2" y="hd2"/>
              </a:cxn>
            </a:cxnLst>
            <a:rect l="0" t="0" r="r" b="b"/>
            <a:pathLst>
              <a:path w="21599" h="21600" fill="norm" stroke="1" extrusionOk="0">
                <a:moveTo>
                  <a:pt x="213" y="0"/>
                </a:moveTo>
                <a:cubicBezTo>
                  <a:pt x="96" y="0"/>
                  <a:pt x="0" y="72"/>
                  <a:pt x="0" y="162"/>
                </a:cubicBezTo>
                <a:lnTo>
                  <a:pt x="0" y="21438"/>
                </a:lnTo>
                <a:cubicBezTo>
                  <a:pt x="0" y="21528"/>
                  <a:pt x="96" y="21600"/>
                  <a:pt x="213" y="21600"/>
                </a:cubicBezTo>
                <a:lnTo>
                  <a:pt x="21387" y="21600"/>
                </a:lnTo>
                <a:cubicBezTo>
                  <a:pt x="21503" y="21600"/>
                  <a:pt x="21599" y="21528"/>
                  <a:pt x="21599" y="21438"/>
                </a:cubicBezTo>
                <a:lnTo>
                  <a:pt x="21599" y="5895"/>
                </a:lnTo>
                <a:cubicBezTo>
                  <a:pt x="21600" y="5863"/>
                  <a:pt x="21565" y="5837"/>
                  <a:pt x="21524" y="5837"/>
                </a:cubicBezTo>
                <a:lnTo>
                  <a:pt x="14256" y="5837"/>
                </a:lnTo>
                <a:cubicBezTo>
                  <a:pt x="14139" y="5837"/>
                  <a:pt x="14043" y="5765"/>
                  <a:pt x="14043" y="5674"/>
                </a:cubicBezTo>
                <a:lnTo>
                  <a:pt x="14043" y="58"/>
                </a:lnTo>
                <a:cubicBezTo>
                  <a:pt x="14043" y="26"/>
                  <a:pt x="14009" y="0"/>
                  <a:pt x="13968" y="0"/>
                </a:cubicBezTo>
                <a:lnTo>
                  <a:pt x="213" y="0"/>
                </a:lnTo>
                <a:close/>
                <a:moveTo>
                  <a:pt x="15017" y="86"/>
                </a:moveTo>
                <a:cubicBezTo>
                  <a:pt x="14991" y="94"/>
                  <a:pt x="14972" y="114"/>
                  <a:pt x="14972" y="140"/>
                </a:cubicBezTo>
                <a:lnTo>
                  <a:pt x="14972" y="4958"/>
                </a:lnTo>
                <a:cubicBezTo>
                  <a:pt x="14972" y="5048"/>
                  <a:pt x="15067" y="5120"/>
                  <a:pt x="15184" y="5120"/>
                </a:cubicBezTo>
                <a:lnTo>
                  <a:pt x="21418" y="5120"/>
                </a:lnTo>
                <a:cubicBezTo>
                  <a:pt x="21485" y="5120"/>
                  <a:pt x="21518" y="5058"/>
                  <a:pt x="21471" y="5021"/>
                </a:cubicBezTo>
                <a:lnTo>
                  <a:pt x="15100" y="99"/>
                </a:lnTo>
                <a:cubicBezTo>
                  <a:pt x="15076" y="81"/>
                  <a:pt x="15044" y="78"/>
                  <a:pt x="15017" y="86"/>
                </a:cubicBezTo>
                <a:close/>
                <a:moveTo>
                  <a:pt x="9656" y="7345"/>
                </a:moveTo>
                <a:lnTo>
                  <a:pt x="11938" y="7345"/>
                </a:lnTo>
                <a:cubicBezTo>
                  <a:pt x="11983" y="7345"/>
                  <a:pt x="12018" y="7374"/>
                  <a:pt x="12018" y="7408"/>
                </a:cubicBezTo>
                <a:lnTo>
                  <a:pt x="12018" y="15086"/>
                </a:lnTo>
                <a:cubicBezTo>
                  <a:pt x="12018" y="15120"/>
                  <a:pt x="11983" y="15149"/>
                  <a:pt x="11938" y="15149"/>
                </a:cubicBezTo>
                <a:lnTo>
                  <a:pt x="9656" y="15149"/>
                </a:lnTo>
                <a:cubicBezTo>
                  <a:pt x="9611" y="15149"/>
                  <a:pt x="9574" y="15120"/>
                  <a:pt x="9574" y="15086"/>
                </a:cubicBezTo>
                <a:lnTo>
                  <a:pt x="9574" y="7408"/>
                </a:lnTo>
                <a:cubicBezTo>
                  <a:pt x="9574" y="7374"/>
                  <a:pt x="9611" y="7345"/>
                  <a:pt x="9656" y="7345"/>
                </a:cubicBezTo>
                <a:close/>
                <a:moveTo>
                  <a:pt x="13164" y="9590"/>
                </a:moveTo>
                <a:lnTo>
                  <a:pt x="15445" y="9590"/>
                </a:lnTo>
                <a:cubicBezTo>
                  <a:pt x="15490" y="9590"/>
                  <a:pt x="15527" y="9617"/>
                  <a:pt x="15527" y="9652"/>
                </a:cubicBezTo>
                <a:lnTo>
                  <a:pt x="15527" y="15088"/>
                </a:lnTo>
                <a:cubicBezTo>
                  <a:pt x="15527" y="15122"/>
                  <a:pt x="15490" y="15149"/>
                  <a:pt x="15445" y="15149"/>
                </a:cubicBezTo>
                <a:lnTo>
                  <a:pt x="13164" y="15149"/>
                </a:lnTo>
                <a:cubicBezTo>
                  <a:pt x="13119" y="15149"/>
                  <a:pt x="13084" y="15122"/>
                  <a:pt x="13084" y="15088"/>
                </a:cubicBezTo>
                <a:lnTo>
                  <a:pt x="13084" y="9652"/>
                </a:lnTo>
                <a:cubicBezTo>
                  <a:pt x="13084" y="9617"/>
                  <a:pt x="13119" y="9590"/>
                  <a:pt x="13164" y="9590"/>
                </a:cubicBezTo>
                <a:close/>
                <a:moveTo>
                  <a:pt x="6147" y="11440"/>
                </a:moveTo>
                <a:lnTo>
                  <a:pt x="8428" y="11440"/>
                </a:lnTo>
                <a:cubicBezTo>
                  <a:pt x="8473" y="11440"/>
                  <a:pt x="8511" y="11467"/>
                  <a:pt x="8511" y="11502"/>
                </a:cubicBezTo>
                <a:lnTo>
                  <a:pt x="8511" y="15086"/>
                </a:lnTo>
                <a:cubicBezTo>
                  <a:pt x="8511" y="15120"/>
                  <a:pt x="8473" y="15149"/>
                  <a:pt x="8428" y="15149"/>
                </a:cubicBezTo>
                <a:lnTo>
                  <a:pt x="6147" y="15149"/>
                </a:lnTo>
                <a:cubicBezTo>
                  <a:pt x="6102" y="15149"/>
                  <a:pt x="6067" y="15120"/>
                  <a:pt x="6067" y="15086"/>
                </a:cubicBezTo>
                <a:lnTo>
                  <a:pt x="6067" y="11502"/>
                </a:lnTo>
                <a:cubicBezTo>
                  <a:pt x="6067" y="11467"/>
                  <a:pt x="6102" y="11440"/>
                  <a:pt x="6147" y="11440"/>
                </a:cubicBezTo>
                <a:close/>
                <a:moveTo>
                  <a:pt x="3933" y="15866"/>
                </a:moveTo>
                <a:lnTo>
                  <a:pt x="17662" y="15866"/>
                </a:lnTo>
                <a:cubicBezTo>
                  <a:pt x="17707" y="15866"/>
                  <a:pt x="17742" y="15895"/>
                  <a:pt x="17742" y="15929"/>
                </a:cubicBezTo>
                <a:lnTo>
                  <a:pt x="17746" y="16878"/>
                </a:lnTo>
                <a:cubicBezTo>
                  <a:pt x="17746" y="16913"/>
                  <a:pt x="17709" y="16941"/>
                  <a:pt x="17664" y="16941"/>
                </a:cubicBezTo>
                <a:lnTo>
                  <a:pt x="3935" y="16941"/>
                </a:lnTo>
                <a:cubicBezTo>
                  <a:pt x="3890" y="16941"/>
                  <a:pt x="3853" y="16912"/>
                  <a:pt x="3853" y="16878"/>
                </a:cubicBezTo>
                <a:lnTo>
                  <a:pt x="3850" y="15929"/>
                </a:lnTo>
                <a:cubicBezTo>
                  <a:pt x="3850" y="15895"/>
                  <a:pt x="3888" y="15866"/>
                  <a:pt x="3933" y="15866"/>
                </a:cubicBezTo>
                <a:close/>
              </a:path>
            </a:pathLst>
          </a:custGeom>
          <a:solidFill>
            <a:schemeClr val="accent1"/>
          </a:solidFill>
          <a:ln w="12700">
            <a:miter lim="400000"/>
          </a:ln>
        </p:spPr>
        <p:txBody>
          <a:bodyPr lIns="71437" tIns="71437" rIns="71437" bIns="71437" anchor="ctr"/>
          <a:lstStyle/>
          <a:p>
            <a:pPr>
              <a:defRPr sz="5000"/>
            </a:pPr>
          </a:p>
        </p:txBody>
      </p:sp>
      <p:sp>
        <p:nvSpPr>
          <p:cNvPr id="591" name="Retrieval-Augmented Generation (RAG)"/>
          <p:cNvSpPr txBox="1"/>
          <p:nvPr/>
        </p:nvSpPr>
        <p:spPr>
          <a:xfrm>
            <a:off x="6006147" y="3709091"/>
            <a:ext cx="1237170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Retrieval-Augmented Generation (RAG)</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567"/>
                                        </p:tgtEl>
                                        <p:attrNameLst>
                                          <p:attrName>style.visibility</p:attrName>
                                        </p:attrNameLst>
                                      </p:cBhvr>
                                      <p:to>
                                        <p:strVal val="visible"/>
                                      </p:to>
                                    </p:set>
                                    <p:animEffect filter="fade" transition="in">
                                      <p:cBhvr>
                                        <p:cTn id="7" dur="500"/>
                                        <p:tgtEl>
                                          <p:spTgt spid="567"/>
                                        </p:tgtEl>
                                      </p:cBhvr>
                                    </p:animEffect>
                                  </p:childTnLst>
                                </p:cTn>
                              </p:par>
                            </p:childTnLst>
                          </p:cTn>
                        </p:par>
                        <p:par>
                          <p:cTn id="8" fill="hold">
                            <p:stCondLst>
                              <p:cond delay="500"/>
                            </p:stCondLst>
                            <p:childTnLst>
                              <p:par>
                                <p:cTn id="9" presetClass="entr" nodeType="afterEffect" presetID="10" grpId="2" fill="hold">
                                  <p:stCondLst>
                                    <p:cond delay="0"/>
                                  </p:stCondLst>
                                  <p:iterate type="el" backwards="0">
                                    <p:tmAbs val="0"/>
                                  </p:iterate>
                                  <p:childTnLst>
                                    <p:set>
                                      <p:cBhvr>
                                        <p:cTn id="10" fill="hold"/>
                                        <p:tgtEl>
                                          <p:spTgt spid="588"/>
                                        </p:tgtEl>
                                        <p:attrNameLst>
                                          <p:attrName>style.visibility</p:attrName>
                                        </p:attrNameLst>
                                      </p:cBhvr>
                                      <p:to>
                                        <p:strVal val="visible"/>
                                      </p:to>
                                    </p:set>
                                    <p:animEffect filter="fade" transition="in">
                                      <p:cBhvr>
                                        <p:cTn id="11" dur="500"/>
                                        <p:tgtEl>
                                          <p:spTgt spid="588"/>
                                        </p:tgtEl>
                                      </p:cBhvr>
                                    </p:animEffect>
                                  </p:childTnLst>
                                </p:cTn>
                              </p:par>
                            </p:childTnLst>
                          </p:cTn>
                        </p:par>
                        <p:par>
                          <p:cTn id="12" fill="hold">
                            <p:stCondLst>
                              <p:cond delay="1000"/>
                            </p:stCondLst>
                            <p:childTnLst>
                              <p:par>
                                <p:cTn id="13" presetClass="entr" nodeType="afterEffect" presetID="10" grpId="3" fill="hold">
                                  <p:stCondLst>
                                    <p:cond delay="0"/>
                                  </p:stCondLst>
                                  <p:iterate type="el" backwards="0">
                                    <p:tmAbs val="0"/>
                                  </p:iterate>
                                  <p:childTnLst>
                                    <p:set>
                                      <p:cBhvr>
                                        <p:cTn id="14" fill="hold"/>
                                        <p:tgtEl>
                                          <p:spTgt spid="589"/>
                                        </p:tgtEl>
                                        <p:attrNameLst>
                                          <p:attrName>style.visibility</p:attrName>
                                        </p:attrNameLst>
                                      </p:cBhvr>
                                      <p:to>
                                        <p:strVal val="visible"/>
                                      </p:to>
                                    </p:set>
                                    <p:animEffect filter="fade" transition="in">
                                      <p:cBhvr>
                                        <p:cTn id="15" dur="500"/>
                                        <p:tgtEl>
                                          <p:spTgt spid="589"/>
                                        </p:tgtEl>
                                      </p:cBhvr>
                                    </p:animEffect>
                                  </p:childTnLst>
                                </p:cTn>
                              </p:par>
                            </p:childTnLst>
                          </p:cTn>
                        </p:par>
                        <p:par>
                          <p:cTn id="16" fill="hold">
                            <p:stCondLst>
                              <p:cond delay="1500"/>
                            </p:stCondLst>
                            <p:childTnLst>
                              <p:par>
                                <p:cTn id="17" presetClass="entr" nodeType="afterEffect" presetID="10" grpId="4" fill="hold">
                                  <p:stCondLst>
                                    <p:cond delay="0"/>
                                  </p:stCondLst>
                                  <p:iterate type="el" backwards="0">
                                    <p:tmAbs val="0"/>
                                  </p:iterate>
                                  <p:childTnLst>
                                    <p:set>
                                      <p:cBhvr>
                                        <p:cTn id="18" fill="hold"/>
                                        <p:tgtEl>
                                          <p:spTgt spid="590"/>
                                        </p:tgtEl>
                                        <p:attrNameLst>
                                          <p:attrName>style.visibility</p:attrName>
                                        </p:attrNameLst>
                                      </p:cBhvr>
                                      <p:to>
                                        <p:strVal val="visible"/>
                                      </p:to>
                                    </p:set>
                                    <p:animEffect filter="fade" transition="in">
                                      <p:cBhvr>
                                        <p:cTn id="19" dur="500"/>
                                        <p:tgtEl>
                                          <p:spTgt spid="590"/>
                                        </p:tgtEl>
                                      </p:cBhvr>
                                    </p:animEffect>
                                  </p:childTnLst>
                                </p:cTn>
                              </p:par>
                            </p:childTnLst>
                          </p:cTn>
                        </p:par>
                      </p:childTnLst>
                    </p:cTn>
                  </p:par>
                  <p:par>
                    <p:cTn id="20" fill="hold">
                      <p:stCondLst>
                        <p:cond delay="indefinite"/>
                      </p:stCondLst>
                      <p:childTnLst>
                        <p:par>
                          <p:cTn id="21" fill="hold">
                            <p:stCondLst>
                              <p:cond delay="0"/>
                            </p:stCondLst>
                            <p:childTnLst>
                              <p:par>
                                <p:cTn id="22" presetClass="entr" nodeType="clickEffect" presetID="10" grpId="5" fill="hold">
                                  <p:stCondLst>
                                    <p:cond delay="0"/>
                                  </p:stCondLst>
                                  <p:iterate type="el" backwards="0">
                                    <p:tmAbs val="0"/>
                                  </p:iterate>
                                  <p:childTnLst>
                                    <p:set>
                                      <p:cBhvr>
                                        <p:cTn id="23" fill="hold"/>
                                        <p:tgtEl>
                                          <p:spTgt spid="591"/>
                                        </p:tgtEl>
                                        <p:attrNameLst>
                                          <p:attrName>style.visibility</p:attrName>
                                        </p:attrNameLst>
                                      </p:cBhvr>
                                      <p:to>
                                        <p:strVal val="visible"/>
                                      </p:to>
                                    </p:set>
                                    <p:animEffect filter="fade" transition="in">
                                      <p:cBhvr>
                                        <p:cTn id="24" dur="250"/>
                                        <p:tgtEl>
                                          <p:spTgt spid="5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590" grpId="4"/>
      <p:bldP build="whole" bldLvl="1" animBg="1" rev="0" advAuto="0" spid="588" grpId="2"/>
      <p:bldP build="whole" bldLvl="1" animBg="1" rev="0" advAuto="0" spid="589" grpId="3"/>
      <p:bldP build="whole" bldLvl="1" animBg="1" rev="0" advAuto="0" spid="591" grpId="5"/>
      <p:bldP build="whole" bldLvl="1" animBg="1" rev="0" advAuto="0" spid="567" grpId="1"/>
    </p:bldLst>
  </p:timing>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603" name="Group"/>
          <p:cNvGrpSpPr/>
          <p:nvPr/>
        </p:nvGrpSpPr>
        <p:grpSpPr>
          <a:xfrm>
            <a:off x="278069" y="7856222"/>
            <a:ext cx="8951657" cy="1377159"/>
            <a:chOff x="0" y="0"/>
            <a:chExt cx="8951655" cy="1377157"/>
          </a:xfrm>
        </p:grpSpPr>
        <p:grpSp>
          <p:nvGrpSpPr>
            <p:cNvPr id="599" name="Group"/>
            <p:cNvGrpSpPr/>
            <p:nvPr/>
          </p:nvGrpSpPr>
          <p:grpSpPr>
            <a:xfrm>
              <a:off x="0" y="52613"/>
              <a:ext cx="8951656" cy="1270001"/>
              <a:chOff x="0" y="0"/>
              <a:chExt cx="8951655" cy="1270000"/>
            </a:xfrm>
          </p:grpSpPr>
          <p:sp>
            <p:nvSpPr>
              <p:cNvPr id="595"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96"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97"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598"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600"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601"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602"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612" name="Group"/>
          <p:cNvGrpSpPr/>
          <p:nvPr/>
        </p:nvGrpSpPr>
        <p:grpSpPr>
          <a:xfrm>
            <a:off x="15218779" y="7856222"/>
            <a:ext cx="8951657" cy="1377159"/>
            <a:chOff x="0" y="0"/>
            <a:chExt cx="8951655" cy="1377157"/>
          </a:xfrm>
        </p:grpSpPr>
        <p:grpSp>
          <p:nvGrpSpPr>
            <p:cNvPr id="608" name="Group"/>
            <p:cNvGrpSpPr/>
            <p:nvPr/>
          </p:nvGrpSpPr>
          <p:grpSpPr>
            <a:xfrm>
              <a:off x="0" y="52613"/>
              <a:ext cx="8951656" cy="1270001"/>
              <a:chOff x="0" y="0"/>
              <a:chExt cx="8951655" cy="1270000"/>
            </a:xfrm>
          </p:grpSpPr>
          <p:sp>
            <p:nvSpPr>
              <p:cNvPr id="604"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605"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606"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607"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609"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610"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611"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613" name="LLM Terminology"/>
          <p:cNvSpPr txBox="1"/>
          <p:nvPr>
            <p:ph type="title"/>
          </p:nvPr>
        </p:nvSpPr>
        <p:spPr>
          <a:prstGeom prst="rect">
            <a:avLst/>
          </a:prstGeom>
        </p:spPr>
        <p:txBody>
          <a:bodyPr/>
          <a:lstStyle/>
          <a:p>
            <a:pPr/>
            <a:r>
              <a:t>LLM Terminology</a:t>
            </a:r>
          </a:p>
        </p:txBody>
      </p:sp>
      <p:pic>
        <p:nvPicPr>
          <p:cNvPr id="614"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615" name="Temperature"/>
          <p:cNvSpPr txBox="1"/>
          <p:nvPr/>
        </p:nvSpPr>
        <p:spPr>
          <a:xfrm>
            <a:off x="10122534" y="3607913"/>
            <a:ext cx="413893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Temperature</a:t>
            </a:r>
          </a:p>
        </p:txBody>
      </p:sp>
      <p:sp>
        <p:nvSpPr>
          <p:cNvPr id="616" name="Low Temp (0.0 - 0.3) = more predictable"/>
          <p:cNvSpPr txBox="1"/>
          <p:nvPr/>
        </p:nvSpPr>
        <p:spPr>
          <a:xfrm>
            <a:off x="2691069" y="10133921"/>
            <a:ext cx="1227455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Low Temp (0.0 - 0.3) = more predictable</a:t>
            </a:r>
          </a:p>
        </p:txBody>
      </p:sp>
      <p:sp>
        <p:nvSpPr>
          <p:cNvPr id="617" name="Medium Temp (0.4 - 0.7) = balances consistency with variety"/>
          <p:cNvSpPr txBox="1"/>
          <p:nvPr/>
        </p:nvSpPr>
        <p:spPr>
          <a:xfrm>
            <a:off x="2691760" y="11048880"/>
            <a:ext cx="1864741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Medium Temp (0.4 - 0.7) = balances consistency with variety</a:t>
            </a:r>
          </a:p>
        </p:txBody>
      </p:sp>
      <p:sp>
        <p:nvSpPr>
          <p:cNvPr id="618" name="High Temp (0.8 - 1.0+) = more “creative”, diverse, unpredictable"/>
          <p:cNvSpPr txBox="1"/>
          <p:nvPr/>
        </p:nvSpPr>
        <p:spPr>
          <a:xfrm>
            <a:off x="2695188" y="11963838"/>
            <a:ext cx="1948370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High Temp (0.8 - 1.0+) = more “creative”, diverse, unpredictable</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615"/>
                                        </p:tgtEl>
                                        <p:attrNameLst>
                                          <p:attrName>style.visibility</p:attrName>
                                        </p:attrNameLst>
                                      </p:cBhvr>
                                      <p:to>
                                        <p:strVal val="visible"/>
                                      </p:to>
                                    </p:set>
                                    <p:animEffect filter="fade" transition="in">
                                      <p:cBhvr>
                                        <p:cTn id="7" dur="250"/>
                                        <p:tgtEl>
                                          <p:spTgt spid="615"/>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616"/>
                                        </p:tgtEl>
                                        <p:attrNameLst>
                                          <p:attrName>style.visibility</p:attrName>
                                        </p:attrNameLst>
                                      </p:cBhvr>
                                      <p:to>
                                        <p:strVal val="visible"/>
                                      </p:to>
                                    </p:set>
                                    <p:animEffect filter="fade" transition="in">
                                      <p:cBhvr>
                                        <p:cTn id="11" dur="250"/>
                                        <p:tgtEl>
                                          <p:spTgt spid="616"/>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617"/>
                                        </p:tgtEl>
                                        <p:attrNameLst>
                                          <p:attrName>style.visibility</p:attrName>
                                        </p:attrNameLst>
                                      </p:cBhvr>
                                      <p:to>
                                        <p:strVal val="visible"/>
                                      </p:to>
                                    </p:set>
                                    <p:animEffect filter="fade" transition="in">
                                      <p:cBhvr>
                                        <p:cTn id="15" dur="250"/>
                                        <p:tgtEl>
                                          <p:spTgt spid="617"/>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618"/>
                                        </p:tgtEl>
                                        <p:attrNameLst>
                                          <p:attrName>style.visibility</p:attrName>
                                        </p:attrNameLst>
                                      </p:cBhvr>
                                      <p:to>
                                        <p:strVal val="visible"/>
                                      </p:to>
                                    </p:set>
                                    <p:animEffect filter="fade" transition="in">
                                      <p:cBhvr>
                                        <p:cTn id="19" dur="250"/>
                                        <p:tgtEl>
                                          <p:spTgt spid="6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616" grpId="2"/>
      <p:bldP build="whole" bldLvl="1" animBg="1" rev="0" advAuto="0" spid="615" grpId="1"/>
      <p:bldP build="whole" bldLvl="1" animBg="1" rev="0" advAuto="0" spid="618" grpId="4"/>
      <p:bldP build="whole" bldLvl="1" animBg="1" rev="0" advAuto="0" spid="617" grpId="3"/>
    </p:bldLst>
  </p:timing>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2" name="All LLMs"/>
          <p:cNvSpPr txBox="1"/>
          <p:nvPr>
            <p:ph type="title"/>
          </p:nvPr>
        </p:nvSpPr>
        <p:spPr>
          <a:prstGeom prst="rect">
            <a:avLst/>
          </a:prstGeom>
        </p:spPr>
        <p:txBody>
          <a:bodyPr/>
          <a:lstStyle/>
          <a:p>
            <a:pPr/>
            <a:r>
              <a:t>All LLMs</a:t>
            </a:r>
          </a:p>
        </p:txBody>
      </p:sp>
      <p:pic>
        <p:nvPicPr>
          <p:cNvPr id="623" name="AI_logo_by_United_Blasters.png" descr="AI_logo_by_United_Blasters.png"/>
          <p:cNvPicPr>
            <a:picLocks noChangeAspect="1"/>
          </p:cNvPicPr>
          <p:nvPr/>
        </p:nvPicPr>
        <p:blipFill>
          <a:blip r:embed="rId3">
            <a:extLst/>
          </a:blip>
          <a:stretch>
            <a:fillRect/>
          </a:stretch>
        </p:blipFill>
        <p:spPr>
          <a:xfrm>
            <a:off x="8256560" y="4925676"/>
            <a:ext cx="7870880" cy="7870880"/>
          </a:xfrm>
          <a:prstGeom prst="rect">
            <a:avLst/>
          </a:prstGeom>
          <a:ln w="12700">
            <a:miter lim="400000"/>
          </a:ln>
        </p:spPr>
      </p:pic>
      <p:sp>
        <p:nvSpPr>
          <p:cNvPr id="624" name="Model"/>
          <p:cNvSpPr txBox="1"/>
          <p:nvPr/>
        </p:nvSpPr>
        <p:spPr>
          <a:xfrm>
            <a:off x="3763215" y="4645641"/>
            <a:ext cx="2016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Model</a:t>
            </a:r>
          </a:p>
        </p:txBody>
      </p:sp>
      <p:sp>
        <p:nvSpPr>
          <p:cNvPr id="625" name="Parameter"/>
          <p:cNvSpPr txBox="1"/>
          <p:nvPr/>
        </p:nvSpPr>
        <p:spPr>
          <a:xfrm>
            <a:off x="1247967" y="6071987"/>
            <a:ext cx="340614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Parameter</a:t>
            </a:r>
          </a:p>
        </p:txBody>
      </p:sp>
      <p:sp>
        <p:nvSpPr>
          <p:cNvPr id="626" name="Weight"/>
          <p:cNvSpPr txBox="1"/>
          <p:nvPr/>
        </p:nvSpPr>
        <p:spPr>
          <a:xfrm>
            <a:off x="682621" y="7675574"/>
            <a:ext cx="224345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Weight</a:t>
            </a:r>
          </a:p>
        </p:txBody>
      </p:sp>
      <p:sp>
        <p:nvSpPr>
          <p:cNvPr id="627" name="Context Window"/>
          <p:cNvSpPr txBox="1"/>
          <p:nvPr/>
        </p:nvSpPr>
        <p:spPr>
          <a:xfrm>
            <a:off x="16173690" y="3722596"/>
            <a:ext cx="513778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Context Window</a:t>
            </a:r>
          </a:p>
        </p:txBody>
      </p:sp>
      <p:sp>
        <p:nvSpPr>
          <p:cNvPr id="628" name="Temperature"/>
          <p:cNvSpPr txBox="1"/>
          <p:nvPr/>
        </p:nvSpPr>
        <p:spPr>
          <a:xfrm>
            <a:off x="18799112" y="5220811"/>
            <a:ext cx="413893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Temperature</a:t>
            </a:r>
          </a:p>
        </p:txBody>
      </p:sp>
      <p:sp>
        <p:nvSpPr>
          <p:cNvPr id="629" name="Prefill"/>
          <p:cNvSpPr txBox="1"/>
          <p:nvPr/>
        </p:nvSpPr>
        <p:spPr>
          <a:xfrm>
            <a:off x="6682414" y="895155"/>
            <a:ext cx="198056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Prefill</a:t>
            </a:r>
          </a:p>
        </p:txBody>
      </p:sp>
      <p:sp>
        <p:nvSpPr>
          <p:cNvPr id="630" name="Decode"/>
          <p:cNvSpPr txBox="1"/>
          <p:nvPr/>
        </p:nvSpPr>
        <p:spPr>
          <a:xfrm>
            <a:off x="5086211" y="2478087"/>
            <a:ext cx="233997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Decode</a:t>
            </a:r>
          </a:p>
        </p:txBody>
      </p:sp>
      <p:sp>
        <p:nvSpPr>
          <p:cNvPr id="631" name="RAG"/>
          <p:cNvSpPr txBox="1"/>
          <p:nvPr/>
        </p:nvSpPr>
        <p:spPr>
          <a:xfrm>
            <a:off x="16916565" y="6418262"/>
            <a:ext cx="15455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RAG</a:t>
            </a:r>
          </a:p>
        </p:txBody>
      </p:sp>
      <p:sp>
        <p:nvSpPr>
          <p:cNvPr id="632" name="Token"/>
          <p:cNvSpPr txBox="1"/>
          <p:nvPr/>
        </p:nvSpPr>
        <p:spPr>
          <a:xfrm>
            <a:off x="1511954" y="9165024"/>
            <a:ext cx="202057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Token</a:t>
            </a:r>
          </a:p>
        </p:txBody>
      </p:sp>
      <p:sp>
        <p:nvSpPr>
          <p:cNvPr id="633" name="Training…"/>
          <p:cNvSpPr txBox="1"/>
          <p:nvPr/>
        </p:nvSpPr>
        <p:spPr>
          <a:xfrm>
            <a:off x="4404265" y="7487413"/>
            <a:ext cx="2787651"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Training</a:t>
            </a:r>
          </a:p>
          <a:p>
            <a:pPr>
              <a:defRPr sz="5000"/>
            </a:pPr>
            <a:r>
              <a:t>a model</a:t>
            </a:r>
          </a:p>
        </p:txBody>
      </p:sp>
      <p:sp>
        <p:nvSpPr>
          <p:cNvPr id="634" name="TTFT"/>
          <p:cNvSpPr txBox="1"/>
          <p:nvPr/>
        </p:nvSpPr>
        <p:spPr>
          <a:xfrm>
            <a:off x="16619582" y="9929335"/>
            <a:ext cx="1762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TTFT</a:t>
            </a:r>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8" name="Rounded Rectangle"/>
          <p:cNvSpPr/>
          <p:nvPr/>
        </p:nvSpPr>
        <p:spPr>
          <a:xfrm>
            <a:off x="619569" y="4159507"/>
            <a:ext cx="5519725" cy="7217255"/>
          </a:xfrm>
          <a:prstGeom prst="roundRect">
            <a:avLst>
              <a:gd name="adj" fmla="val 12278"/>
            </a:avLst>
          </a:prstGeom>
          <a:solidFill>
            <a:srgbClr val="FFFFFF"/>
          </a:solid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pic>
        <p:nvPicPr>
          <p:cNvPr id="639" name="Frankenstein's_monster_(Boris_Karloff).jpg" descr="Frankenstein's_monster_(Boris_Karloff).jpg"/>
          <p:cNvPicPr>
            <a:picLocks noChangeAspect="1"/>
          </p:cNvPicPr>
          <p:nvPr/>
        </p:nvPicPr>
        <p:blipFill>
          <a:blip r:embed="rId3">
            <a:extLst/>
          </a:blip>
          <a:stretch>
            <a:fillRect/>
          </a:stretch>
        </p:blipFill>
        <p:spPr>
          <a:xfrm>
            <a:off x="16339639" y="3410551"/>
            <a:ext cx="6941901" cy="8715167"/>
          </a:xfrm>
          <a:prstGeom prst="rect">
            <a:avLst/>
          </a:prstGeom>
          <a:ln w="12700">
            <a:miter lim="400000"/>
          </a:ln>
        </p:spPr>
      </p:pic>
      <p:sp>
        <p:nvSpPr>
          <p:cNvPr id="640" name="Inference libraries/engines"/>
          <p:cNvSpPr txBox="1"/>
          <p:nvPr>
            <p:ph type="title"/>
          </p:nvPr>
        </p:nvSpPr>
        <p:spPr>
          <a:prstGeom prst="rect">
            <a:avLst/>
          </a:prstGeom>
        </p:spPr>
        <p:txBody>
          <a:bodyPr/>
          <a:lstStyle/>
          <a:p>
            <a:pPr/>
            <a:r>
              <a:t>Inference libraries/engines</a:t>
            </a:r>
          </a:p>
        </p:txBody>
      </p:sp>
      <p:pic>
        <p:nvPicPr>
          <p:cNvPr id="641"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9886950" y="4458973"/>
            <a:ext cx="4610101" cy="3889368"/>
          </a:xfrm>
          <a:prstGeom prst="rect">
            <a:avLst/>
          </a:prstGeom>
          <a:ln w="12700">
            <a:miter lim="400000"/>
          </a:ln>
        </p:spPr>
      </p:pic>
      <p:sp>
        <p:nvSpPr>
          <p:cNvPr id="642" name="LLM"/>
          <p:cNvSpPr/>
          <p:nvPr/>
        </p:nvSpPr>
        <p:spPr>
          <a:xfrm>
            <a:off x="9830313" y="9646203"/>
            <a:ext cx="4723374" cy="3583338"/>
          </a:xfrm>
          <a:prstGeom prst="roundRect">
            <a:avLst>
              <a:gd name="adj" fmla="val 15000"/>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LLM</a:t>
            </a:r>
          </a:p>
        </p:txBody>
      </p:sp>
      <p:sp>
        <p:nvSpPr>
          <p:cNvPr id="643" name="Text Document"/>
          <p:cNvSpPr/>
          <p:nvPr/>
        </p:nvSpPr>
        <p:spPr>
          <a:xfrm>
            <a:off x="10022105" y="9976053"/>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solidFill>
            <a:schemeClr val="accent1"/>
          </a:solidFill>
          <a:ln w="12700">
            <a:miter lim="400000"/>
          </a:ln>
        </p:spPr>
        <p:txBody>
          <a:bodyPr lIns="71437" tIns="71437" rIns="71437" bIns="71437" anchor="ctr"/>
          <a:lstStyle/>
          <a:p>
            <a:pPr>
              <a:defRPr sz="5000"/>
            </a:pPr>
          </a:p>
        </p:txBody>
      </p:sp>
      <p:sp>
        <p:nvSpPr>
          <p:cNvPr id="644" name="Text Document"/>
          <p:cNvSpPr/>
          <p:nvPr/>
        </p:nvSpPr>
        <p:spPr>
          <a:xfrm>
            <a:off x="10461072" y="11508600"/>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solidFill>
            <a:schemeClr val="accent1"/>
          </a:solidFill>
          <a:ln w="12700">
            <a:miter lim="400000"/>
          </a:ln>
        </p:spPr>
        <p:txBody>
          <a:bodyPr lIns="71437" tIns="71437" rIns="71437" bIns="71437" anchor="ctr"/>
          <a:lstStyle/>
          <a:p>
            <a:pPr>
              <a:defRPr sz="5000"/>
            </a:pPr>
          </a:p>
        </p:txBody>
      </p:sp>
      <p:sp>
        <p:nvSpPr>
          <p:cNvPr id="645" name="Text Document"/>
          <p:cNvSpPr/>
          <p:nvPr/>
        </p:nvSpPr>
        <p:spPr>
          <a:xfrm>
            <a:off x="12282811" y="1173436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solidFill>
            <a:schemeClr val="accent1"/>
          </a:solidFill>
          <a:ln w="12700">
            <a:miter lim="400000"/>
          </a:ln>
        </p:spPr>
        <p:txBody>
          <a:bodyPr lIns="71437" tIns="71437" rIns="71437" bIns="71437" anchor="ctr"/>
          <a:lstStyle/>
          <a:p>
            <a:pPr>
              <a:defRPr sz="5000"/>
            </a:pPr>
          </a:p>
        </p:txBody>
      </p:sp>
      <p:sp>
        <p:nvSpPr>
          <p:cNvPr id="646" name="Text Document"/>
          <p:cNvSpPr/>
          <p:nvPr/>
        </p:nvSpPr>
        <p:spPr>
          <a:xfrm>
            <a:off x="11671493" y="9646203"/>
            <a:ext cx="1088774"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solidFill>
            <a:schemeClr val="accent1"/>
          </a:solidFill>
          <a:ln w="12700">
            <a:miter lim="400000"/>
          </a:ln>
        </p:spPr>
        <p:txBody>
          <a:bodyPr lIns="71437" tIns="71437" rIns="71437" bIns="71437" anchor="ctr"/>
          <a:lstStyle/>
          <a:p>
            <a:pPr>
              <a:defRPr sz="5000"/>
            </a:pPr>
          </a:p>
        </p:txBody>
      </p:sp>
      <p:sp>
        <p:nvSpPr>
          <p:cNvPr id="647" name="Text Document"/>
          <p:cNvSpPr/>
          <p:nvPr/>
        </p:nvSpPr>
        <p:spPr>
          <a:xfrm>
            <a:off x="13320883" y="10395637"/>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solidFill>
            <a:schemeClr val="accent1"/>
          </a:solidFill>
          <a:ln w="12700">
            <a:miter lim="400000"/>
          </a:ln>
        </p:spPr>
        <p:txBody>
          <a:bodyPr lIns="71437" tIns="71437" rIns="71437" bIns="71437" anchor="ctr"/>
          <a:lstStyle/>
          <a:p>
            <a:pPr>
              <a:defRPr sz="5000"/>
            </a:pPr>
          </a:p>
        </p:txBody>
      </p:sp>
      <p:pic>
        <p:nvPicPr>
          <p:cNvPr id="648" name="Llama.cpp-logo.svg" descr="Llama.cpp-logo.svg"/>
          <p:cNvPicPr>
            <a:picLocks noChangeAspect="1"/>
          </p:cNvPicPr>
          <p:nvPr/>
        </p:nvPicPr>
        <p:blipFill>
          <a:blip r:embed="rId5">
            <a:extLst/>
          </a:blip>
          <a:stretch>
            <a:fillRect/>
          </a:stretch>
        </p:blipFill>
        <p:spPr>
          <a:xfrm>
            <a:off x="1074381" y="5335840"/>
            <a:ext cx="4610101" cy="1536701"/>
          </a:xfrm>
          <a:prstGeom prst="rect">
            <a:avLst/>
          </a:prstGeom>
          <a:ln w="12700">
            <a:miter lim="400000"/>
          </a:ln>
        </p:spPr>
      </p:pic>
      <p:pic>
        <p:nvPicPr>
          <p:cNvPr id="649" name="omlx.svg" descr="omlx.svg"/>
          <p:cNvPicPr>
            <a:picLocks noChangeAspect="1"/>
          </p:cNvPicPr>
          <p:nvPr/>
        </p:nvPicPr>
        <p:blipFill>
          <a:blip r:embed="rId6">
            <a:extLst/>
          </a:blip>
          <a:stretch>
            <a:fillRect/>
          </a:stretch>
        </p:blipFill>
        <p:spPr>
          <a:xfrm>
            <a:off x="2363431" y="7883668"/>
            <a:ext cx="2032001" cy="2032001"/>
          </a:xfrm>
          <a:prstGeom prst="rect">
            <a:avLst/>
          </a:prstGeom>
          <a:ln w="12700">
            <a:miter lim="400000"/>
          </a:ln>
        </p:spPr>
      </p:pic>
      <p:sp>
        <p:nvSpPr>
          <p:cNvPr id="650" name="oMLX"/>
          <p:cNvSpPr txBox="1"/>
          <p:nvPr/>
        </p:nvSpPr>
        <p:spPr>
          <a:xfrm>
            <a:off x="2376766" y="9941823"/>
            <a:ext cx="2005331" cy="8794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oMLX</a:t>
            </a:r>
          </a:p>
        </p:txBody>
      </p:sp>
      <p:sp>
        <p:nvSpPr>
          <p:cNvPr id="651" name="GGUF"/>
          <p:cNvSpPr txBox="1"/>
          <p:nvPr/>
        </p:nvSpPr>
        <p:spPr>
          <a:xfrm>
            <a:off x="6835121" y="5664453"/>
            <a:ext cx="1901191" cy="879476"/>
          </a:xfrm>
          <a:prstGeom prst="rect">
            <a:avLst/>
          </a:prstGeom>
          <a:blipFill>
            <a:blip r:embed="rId7"/>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u="sng">
                <a:hlinkClick r:id="rId8" invalidUrl="" action="" tgtFrame="" tooltip="" history="1" highlightClick="0" endSnd="0"/>
              </a:defRPr>
            </a:lvl1pPr>
          </a:lstStyle>
          <a:p>
            <a:pPr>
              <a:defRPr u="none"/>
            </a:pPr>
            <a:r>
              <a:rPr u="sng">
                <a:hlinkClick r:id="rId8" invalidUrl="" action="" tgtFrame="" tooltip="" history="1" highlightClick="0" endSnd="0"/>
              </a:rPr>
              <a:t>GGUF</a:t>
            </a:r>
          </a:p>
        </p:txBody>
      </p:sp>
      <p:sp>
        <p:nvSpPr>
          <p:cNvPr id="652" name="MLX"/>
          <p:cNvSpPr txBox="1"/>
          <p:nvPr/>
        </p:nvSpPr>
        <p:spPr>
          <a:xfrm>
            <a:off x="6817372" y="9047271"/>
            <a:ext cx="1658621" cy="879476"/>
          </a:xfrm>
          <a:prstGeom prst="rect">
            <a:avLst/>
          </a:prstGeom>
          <a:blipFill>
            <a:blip r:embed="rId7"/>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u="sng">
                <a:hlinkClick r:id="rId9" invalidUrl="" action="" tgtFrame="" tooltip="" history="1" highlightClick="0" endSnd="0"/>
              </a:defRPr>
            </a:lvl1pPr>
          </a:lstStyle>
          <a:p>
            <a:pPr>
              <a:defRPr u="none"/>
            </a:pPr>
            <a:r>
              <a:rPr u="sng">
                <a:hlinkClick r:id="rId9" invalidUrl="" action="" tgtFrame="" tooltip="" history="1" highlightClick="0" endSnd="0"/>
              </a:rPr>
              <a:t>MLX</a:t>
            </a:r>
          </a:p>
        </p:txBody>
      </p:sp>
      <p:sp>
        <p:nvSpPr>
          <p:cNvPr id="653" name="the “OG”"/>
          <p:cNvSpPr txBox="1"/>
          <p:nvPr/>
        </p:nvSpPr>
        <p:spPr>
          <a:xfrm>
            <a:off x="2477871" y="6915170"/>
            <a:ext cx="1803121" cy="6127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3200">
                <a:solidFill>
                  <a:srgbClr val="000000"/>
                </a:solidFill>
              </a:defRPr>
            </a:lvl1pPr>
          </a:lstStyle>
          <a:p>
            <a:pPr/>
            <a:r>
              <a:t>the “OG”</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16" presetID="23" grpId="1" fill="hold">
                                  <p:stCondLst>
                                    <p:cond delay="0"/>
                                  </p:stCondLst>
                                  <p:iterate type="el" backwards="0">
                                    <p:tmAbs val="0"/>
                                  </p:iterate>
                                  <p:childTnLst>
                                    <p:set>
                                      <p:cBhvr>
                                        <p:cTn id="6" fill="hold"/>
                                        <p:tgtEl>
                                          <p:spTgt spid="641"/>
                                        </p:tgtEl>
                                        <p:attrNameLst>
                                          <p:attrName>style.visibility</p:attrName>
                                        </p:attrNameLst>
                                      </p:cBhvr>
                                      <p:to>
                                        <p:strVal val="visible"/>
                                      </p:to>
                                    </p:set>
                                    <p:anim calcmode="lin" valueType="num">
                                      <p:cBhvr>
                                        <p:cTn id="7" dur="500" fill="hold"/>
                                        <p:tgtEl>
                                          <p:spTgt spid="641"/>
                                        </p:tgtEl>
                                        <p:attrNameLst>
                                          <p:attrName>ppt_w</p:attrName>
                                        </p:attrNameLst>
                                      </p:cBhvr>
                                      <p:tavLst>
                                        <p:tav tm="0">
                                          <p:val>
                                            <p:fltVal val="0"/>
                                          </p:val>
                                        </p:tav>
                                        <p:tav tm="100000">
                                          <p:val>
                                            <p:strVal val="#ppt_w"/>
                                          </p:val>
                                        </p:tav>
                                      </p:tavLst>
                                    </p:anim>
                                    <p:anim calcmode="lin" valueType="num">
                                      <p:cBhvr>
                                        <p:cTn id="8" dur="500" fill="hold"/>
                                        <p:tgtEl>
                                          <p:spTgt spid="641"/>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ID="10" grpId="2" fill="hold">
                                  <p:stCondLst>
                                    <p:cond delay="0"/>
                                  </p:stCondLst>
                                  <p:iterate type="el" backwards="0">
                                    <p:tmAbs val="0"/>
                                  </p:iterate>
                                  <p:childTnLst>
                                    <p:set>
                                      <p:cBhvr>
                                        <p:cTn id="12" fill="hold"/>
                                        <p:tgtEl>
                                          <p:spTgt spid="639"/>
                                        </p:tgtEl>
                                        <p:attrNameLst>
                                          <p:attrName>style.visibility</p:attrName>
                                        </p:attrNameLst>
                                      </p:cBhvr>
                                      <p:to>
                                        <p:strVal val="visible"/>
                                      </p:to>
                                    </p:set>
                                    <p:animEffect filter="fade" transition="in">
                                      <p:cBhvr>
                                        <p:cTn id="13" dur="500"/>
                                        <p:tgtEl>
                                          <p:spTgt spid="639"/>
                                        </p:tgtEl>
                                      </p:cBhvr>
                                    </p:animEffect>
                                  </p:childTnLst>
                                </p:cTn>
                              </p:par>
                            </p:childTnLst>
                          </p:cTn>
                        </p:par>
                      </p:childTnLst>
                    </p:cTn>
                  </p:par>
                  <p:par>
                    <p:cTn id="14" fill="hold">
                      <p:stCondLst>
                        <p:cond delay="indefinite"/>
                      </p:stCondLst>
                      <p:childTnLst>
                        <p:par>
                          <p:cTn id="15" fill="hold">
                            <p:stCondLst>
                              <p:cond delay="0"/>
                            </p:stCondLst>
                            <p:childTnLst>
                              <p:par>
                                <p:cTn id="16" presetClass="path" nodeType="clickEffect" presetSubtype="0" presetID="-1" grpId="3" accel="50000" decel="50000" fill="hold">
                                  <p:stCondLst>
                                    <p:cond delay="0"/>
                                  </p:stCondLst>
                                  <p:childTnLst>
                                    <p:animMotion path="M 0.000000 0.000000 L 0.306751 -0.087291" origin="layout" pathEditMode="relative">
                                      <p:cBhvr>
                                        <p:cTn id="17" dur="500" fill="hold"/>
                                        <p:tgtEl>
                                          <p:spTgt spid="641"/>
                                        </p:tgtEl>
                                        <p:attrNameLst>
                                          <p:attrName>ppt_x</p:attrName>
                                          <p:attrName>ppt_y</p:attrName>
                                        </p:attrNameLst>
                                      </p:cBhvr>
                                    </p:animMotion>
                                  </p:childTnLst>
                                </p:cTn>
                              </p:par>
                            </p:childTnLst>
                          </p:cTn>
                        </p:par>
                        <p:par>
                          <p:cTn id="18" fill="hold">
                            <p:stCondLst>
                              <p:cond delay="0"/>
                            </p:stCondLst>
                            <p:childTnLst>
                              <p:par>
                                <p:cTn id="19" presetClass="emph" nodeType="withEffect" presetSubtype="0" presetID="6" grpId="4" accel="50000" decel="50000" fill="hold">
                                  <p:stCondLst>
                                    <p:cond delay="0"/>
                                  </p:stCondLst>
                                  <p:childTnLst>
                                    <p:animScale>
                                      <p:cBhvr>
                                        <p:cTn id="20" dur="500" fill="hold"/>
                                        <p:tgtEl>
                                          <p:spTgt spid="641"/>
                                        </p:tgtEl>
                                      </p:cBhvr>
                                      <p:by x="64052" y="64052"/>
                                    </p:animScale>
                                  </p:childTnLst>
                                </p:cTn>
                              </p:par>
                            </p:childTnLst>
                          </p:cTn>
                        </p:par>
                      </p:childTnLst>
                    </p:cTn>
                  </p:par>
                  <p:par>
                    <p:cTn id="21" fill="hold">
                      <p:stCondLst>
                        <p:cond delay="indefinite"/>
                      </p:stCondLst>
                      <p:childTnLst>
                        <p:par>
                          <p:cTn id="22" fill="hold">
                            <p:stCondLst>
                              <p:cond delay="0"/>
                            </p:stCondLst>
                            <p:childTnLst>
                              <p:par>
                                <p:cTn id="23" presetClass="entr" nodeType="clickEffect" presetID="10" grpId="5" fill="hold">
                                  <p:stCondLst>
                                    <p:cond delay="0"/>
                                  </p:stCondLst>
                                  <p:iterate type="el" backwards="0">
                                    <p:tmAbs val="0"/>
                                  </p:iterate>
                                  <p:childTnLst>
                                    <p:set>
                                      <p:cBhvr>
                                        <p:cTn id="24" fill="hold"/>
                                        <p:tgtEl>
                                          <p:spTgt spid="638"/>
                                        </p:tgtEl>
                                        <p:attrNameLst>
                                          <p:attrName>style.visibility</p:attrName>
                                        </p:attrNameLst>
                                      </p:cBhvr>
                                      <p:to>
                                        <p:strVal val="visible"/>
                                      </p:to>
                                    </p:set>
                                    <p:animEffect filter="fade" transition="in">
                                      <p:cBhvr>
                                        <p:cTn id="25" dur="500"/>
                                        <p:tgtEl>
                                          <p:spTgt spid="638"/>
                                        </p:tgtEl>
                                      </p:cBhvr>
                                    </p:animEffect>
                                  </p:childTnLst>
                                </p:cTn>
                              </p:par>
                            </p:childTnLst>
                          </p:cTn>
                        </p:par>
                        <p:par>
                          <p:cTn id="26" fill="hold">
                            <p:stCondLst>
                              <p:cond delay="500"/>
                            </p:stCondLst>
                            <p:childTnLst>
                              <p:par>
                                <p:cTn id="27" presetClass="entr" nodeType="afterEffect" presetID="10" grpId="6" fill="hold">
                                  <p:stCondLst>
                                    <p:cond delay="0"/>
                                  </p:stCondLst>
                                  <p:iterate type="el" backwards="0">
                                    <p:tmAbs val="0"/>
                                  </p:iterate>
                                  <p:childTnLst>
                                    <p:set>
                                      <p:cBhvr>
                                        <p:cTn id="28" fill="hold"/>
                                        <p:tgtEl>
                                          <p:spTgt spid="648"/>
                                        </p:tgtEl>
                                        <p:attrNameLst>
                                          <p:attrName>style.visibility</p:attrName>
                                        </p:attrNameLst>
                                      </p:cBhvr>
                                      <p:to>
                                        <p:strVal val="visible"/>
                                      </p:to>
                                    </p:set>
                                    <p:animEffect filter="fade" transition="in">
                                      <p:cBhvr>
                                        <p:cTn id="29" dur="500"/>
                                        <p:tgtEl>
                                          <p:spTgt spid="648"/>
                                        </p:tgtEl>
                                      </p:cBhvr>
                                    </p:animEffect>
                                  </p:childTnLst>
                                </p:cTn>
                              </p:par>
                            </p:childTnLst>
                          </p:cTn>
                        </p:par>
                        <p:par>
                          <p:cTn id="30" fill="hold">
                            <p:stCondLst>
                              <p:cond delay="1000"/>
                            </p:stCondLst>
                            <p:childTnLst>
                              <p:par>
                                <p:cTn id="31" presetClass="entr" nodeType="afterEffect" presetID="10" grpId="7" fill="hold">
                                  <p:stCondLst>
                                    <p:cond delay="0"/>
                                  </p:stCondLst>
                                  <p:iterate type="el" backwards="0">
                                    <p:tmAbs val="0"/>
                                  </p:iterate>
                                  <p:childTnLst>
                                    <p:set>
                                      <p:cBhvr>
                                        <p:cTn id="32" fill="hold"/>
                                        <p:tgtEl>
                                          <p:spTgt spid="653"/>
                                        </p:tgtEl>
                                        <p:attrNameLst>
                                          <p:attrName>style.visibility</p:attrName>
                                        </p:attrNameLst>
                                      </p:cBhvr>
                                      <p:to>
                                        <p:strVal val="visible"/>
                                      </p:to>
                                    </p:set>
                                    <p:animEffect filter="fade" transition="in">
                                      <p:cBhvr>
                                        <p:cTn id="33" dur="500"/>
                                        <p:tgtEl>
                                          <p:spTgt spid="653"/>
                                        </p:tgtEl>
                                      </p:cBhvr>
                                    </p:animEffect>
                                  </p:childTnLst>
                                </p:cTn>
                              </p:par>
                            </p:childTnLst>
                          </p:cTn>
                        </p:par>
                        <p:par>
                          <p:cTn id="34" fill="hold">
                            <p:stCondLst>
                              <p:cond delay="1500"/>
                            </p:stCondLst>
                            <p:childTnLst>
                              <p:par>
                                <p:cTn id="35" presetClass="entr" nodeType="afterEffect" presetID="10" grpId="8" fill="hold">
                                  <p:stCondLst>
                                    <p:cond delay="0"/>
                                  </p:stCondLst>
                                  <p:iterate type="el" backwards="0">
                                    <p:tmAbs val="0"/>
                                  </p:iterate>
                                  <p:childTnLst>
                                    <p:set>
                                      <p:cBhvr>
                                        <p:cTn id="36" fill="hold"/>
                                        <p:tgtEl>
                                          <p:spTgt spid="649"/>
                                        </p:tgtEl>
                                        <p:attrNameLst>
                                          <p:attrName>style.visibility</p:attrName>
                                        </p:attrNameLst>
                                      </p:cBhvr>
                                      <p:to>
                                        <p:strVal val="visible"/>
                                      </p:to>
                                    </p:set>
                                    <p:animEffect filter="fade" transition="in">
                                      <p:cBhvr>
                                        <p:cTn id="37" dur="500"/>
                                        <p:tgtEl>
                                          <p:spTgt spid="649"/>
                                        </p:tgtEl>
                                      </p:cBhvr>
                                    </p:animEffect>
                                  </p:childTnLst>
                                </p:cTn>
                              </p:par>
                            </p:childTnLst>
                          </p:cTn>
                        </p:par>
                        <p:par>
                          <p:cTn id="38" fill="hold">
                            <p:stCondLst>
                              <p:cond delay="2000"/>
                            </p:stCondLst>
                            <p:childTnLst>
                              <p:par>
                                <p:cTn id="39" presetClass="entr" nodeType="afterEffect" presetID="10" grpId="9" fill="hold">
                                  <p:stCondLst>
                                    <p:cond delay="0"/>
                                  </p:stCondLst>
                                  <p:iterate type="el" backwards="0">
                                    <p:tmAbs val="0"/>
                                  </p:iterate>
                                  <p:childTnLst>
                                    <p:set>
                                      <p:cBhvr>
                                        <p:cTn id="40" fill="hold"/>
                                        <p:tgtEl>
                                          <p:spTgt spid="650"/>
                                        </p:tgtEl>
                                        <p:attrNameLst>
                                          <p:attrName>style.visibility</p:attrName>
                                        </p:attrNameLst>
                                      </p:cBhvr>
                                      <p:to>
                                        <p:strVal val="visible"/>
                                      </p:to>
                                    </p:set>
                                    <p:animEffect filter="fade" transition="in">
                                      <p:cBhvr>
                                        <p:cTn id="41" dur="500"/>
                                        <p:tgtEl>
                                          <p:spTgt spid="650"/>
                                        </p:tgtEl>
                                      </p:cBhvr>
                                    </p:animEffect>
                                  </p:childTnLst>
                                </p:cTn>
                              </p:par>
                            </p:childTnLst>
                          </p:cTn>
                        </p:par>
                      </p:childTnLst>
                    </p:cTn>
                  </p:par>
                  <p:par>
                    <p:cTn id="42" fill="hold">
                      <p:stCondLst>
                        <p:cond delay="indefinite"/>
                      </p:stCondLst>
                      <p:childTnLst>
                        <p:par>
                          <p:cTn id="43" fill="hold">
                            <p:stCondLst>
                              <p:cond delay="0"/>
                            </p:stCondLst>
                            <p:childTnLst>
                              <p:par>
                                <p:cTn id="44" presetClass="entr" nodeType="clickEffect" presetSubtype="16" presetID="23" grpId="10" fill="hold">
                                  <p:stCondLst>
                                    <p:cond delay="0"/>
                                  </p:stCondLst>
                                  <p:iterate type="el" backwards="0">
                                    <p:tmAbs val="0"/>
                                  </p:iterate>
                                  <p:childTnLst>
                                    <p:set>
                                      <p:cBhvr>
                                        <p:cTn id="45" fill="hold"/>
                                        <p:tgtEl>
                                          <p:spTgt spid="651"/>
                                        </p:tgtEl>
                                        <p:attrNameLst>
                                          <p:attrName>style.visibility</p:attrName>
                                        </p:attrNameLst>
                                      </p:cBhvr>
                                      <p:to>
                                        <p:strVal val="visible"/>
                                      </p:to>
                                    </p:set>
                                    <p:anim calcmode="lin" valueType="num">
                                      <p:cBhvr>
                                        <p:cTn id="46" dur="250" fill="hold"/>
                                        <p:tgtEl>
                                          <p:spTgt spid="651"/>
                                        </p:tgtEl>
                                        <p:attrNameLst>
                                          <p:attrName>ppt_w</p:attrName>
                                        </p:attrNameLst>
                                      </p:cBhvr>
                                      <p:tavLst>
                                        <p:tav tm="0">
                                          <p:val>
                                            <p:fltVal val="0"/>
                                          </p:val>
                                        </p:tav>
                                        <p:tav tm="100000">
                                          <p:val>
                                            <p:strVal val="#ppt_w"/>
                                          </p:val>
                                        </p:tav>
                                      </p:tavLst>
                                    </p:anim>
                                    <p:anim calcmode="lin" valueType="num">
                                      <p:cBhvr>
                                        <p:cTn id="47" dur="250" fill="hold"/>
                                        <p:tgtEl>
                                          <p:spTgt spid="651"/>
                                        </p:tgtEl>
                                        <p:attrNameLst>
                                          <p:attrName>ppt_h</p:attrName>
                                        </p:attrNameLst>
                                      </p:cBhvr>
                                      <p:tavLst>
                                        <p:tav tm="0">
                                          <p:val>
                                            <p:fltVal val="0"/>
                                          </p:val>
                                        </p:tav>
                                        <p:tav tm="100000">
                                          <p:val>
                                            <p:strVal val="#ppt_h"/>
                                          </p:val>
                                        </p:tav>
                                      </p:tavLst>
                                    </p:anim>
                                  </p:childTnLst>
                                </p:cTn>
                              </p:par>
                            </p:childTnLst>
                          </p:cTn>
                        </p:par>
                        <p:par>
                          <p:cTn id="48" fill="hold">
                            <p:stCondLst>
                              <p:cond delay="250"/>
                            </p:stCondLst>
                            <p:childTnLst>
                              <p:par>
                                <p:cTn id="49" presetClass="entr" nodeType="afterEffect" presetSubtype="16" presetID="23" grpId="11" fill="hold">
                                  <p:stCondLst>
                                    <p:cond delay="0"/>
                                  </p:stCondLst>
                                  <p:iterate type="el" backwards="0">
                                    <p:tmAbs val="0"/>
                                  </p:iterate>
                                  <p:childTnLst>
                                    <p:set>
                                      <p:cBhvr>
                                        <p:cTn id="50" fill="hold"/>
                                        <p:tgtEl>
                                          <p:spTgt spid="652"/>
                                        </p:tgtEl>
                                        <p:attrNameLst>
                                          <p:attrName>style.visibility</p:attrName>
                                        </p:attrNameLst>
                                      </p:cBhvr>
                                      <p:to>
                                        <p:strVal val="visible"/>
                                      </p:to>
                                    </p:set>
                                    <p:anim calcmode="lin" valueType="num">
                                      <p:cBhvr>
                                        <p:cTn id="51" dur="250" fill="hold"/>
                                        <p:tgtEl>
                                          <p:spTgt spid="652"/>
                                        </p:tgtEl>
                                        <p:attrNameLst>
                                          <p:attrName>ppt_w</p:attrName>
                                        </p:attrNameLst>
                                      </p:cBhvr>
                                      <p:tavLst>
                                        <p:tav tm="0">
                                          <p:val>
                                            <p:fltVal val="0"/>
                                          </p:val>
                                        </p:tav>
                                        <p:tav tm="100000">
                                          <p:val>
                                            <p:strVal val="#ppt_w"/>
                                          </p:val>
                                        </p:tav>
                                      </p:tavLst>
                                    </p:anim>
                                    <p:anim calcmode="lin" valueType="num">
                                      <p:cBhvr>
                                        <p:cTn id="52" dur="250" fill="hold"/>
                                        <p:tgtEl>
                                          <p:spTgt spid="6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650" grpId="9"/>
      <p:bldP build="whole" bldLvl="1" animBg="1" rev="0" advAuto="0" spid="652" grpId="11"/>
      <p:bldP build="whole" bldLvl="1" animBg="1" rev="0" advAuto="0" spid="638" grpId="5"/>
      <p:bldP build="whole" bldLvl="1" animBg="1" rev="0" advAuto="0" spid="639" grpId="2"/>
      <p:bldP build="whole" bldLvl="1" animBg="1" rev="0" advAuto="0" spid="641" grpId="1"/>
      <p:bldP build="whole" bldLvl="1" animBg="1" rev="0" advAuto="0" spid="641" grpId="4"/>
      <p:bldP build="whole" bldLvl="1" animBg="1" rev="0" advAuto="0" spid="649" grpId="8"/>
      <p:bldP build="whole" bldLvl="1" animBg="1" rev="0" advAuto="0" spid="651" grpId="10"/>
      <p:bldP build="whole" bldLvl="1" animBg="1" rev="0" advAuto="0" spid="653" grpId="7"/>
      <p:bldP build="whole" bldLvl="1" animBg="1" rev="0" advAuto="0" spid="648" grpId="6"/>
    </p:bldLst>
  </p:timing>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57" name="FrankensteinLobbyCardKarloffandClive.png" descr="FrankensteinLobbyCardKarloffandClive.png"/>
          <p:cNvPicPr>
            <a:picLocks noChangeAspect="1"/>
          </p:cNvPicPr>
          <p:nvPr/>
        </p:nvPicPr>
        <p:blipFill>
          <a:blip r:embed="rId3">
            <a:extLst/>
          </a:blip>
          <a:stretch>
            <a:fillRect/>
          </a:stretch>
        </p:blipFill>
        <p:spPr>
          <a:xfrm>
            <a:off x="1163657" y="5515765"/>
            <a:ext cx="12409034" cy="6954057"/>
          </a:xfrm>
          <a:prstGeom prst="rect">
            <a:avLst/>
          </a:prstGeom>
          <a:ln w="12700">
            <a:miter lim="400000"/>
          </a:ln>
        </p:spPr>
      </p:pic>
      <p:pic>
        <p:nvPicPr>
          <p:cNvPr id="658" name="Frankenstein's_monster_(Boris_Karloff).jpg" descr="Frankenstein's_monster_(Boris_Karloff).jpg"/>
          <p:cNvPicPr>
            <a:picLocks noChangeAspect="1"/>
          </p:cNvPicPr>
          <p:nvPr/>
        </p:nvPicPr>
        <p:blipFill>
          <a:blip r:embed="rId4">
            <a:extLst/>
          </a:blip>
          <a:stretch>
            <a:fillRect/>
          </a:stretch>
        </p:blipFill>
        <p:spPr>
          <a:xfrm>
            <a:off x="16339639" y="3410551"/>
            <a:ext cx="6941901" cy="8715167"/>
          </a:xfrm>
          <a:prstGeom prst="rect">
            <a:avLst/>
          </a:prstGeom>
          <a:ln w="12700">
            <a:miter lim="400000"/>
          </a:ln>
        </p:spPr>
      </p:pic>
      <p:sp>
        <p:nvSpPr>
          <p:cNvPr id="659" name="“Harness”"/>
          <p:cNvSpPr txBox="1"/>
          <p:nvPr>
            <p:ph type="title"/>
          </p:nvPr>
        </p:nvSpPr>
        <p:spPr>
          <a:prstGeom prst="rect">
            <a:avLst/>
          </a:prstGeom>
        </p:spPr>
        <p:txBody>
          <a:bodyPr/>
          <a:lstStyle/>
          <a:p>
            <a:pPr/>
            <a:r>
              <a:t>“Harness”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657"/>
                                        </p:tgtEl>
                                        <p:attrNameLst>
                                          <p:attrName>style.visibility</p:attrName>
                                        </p:attrNameLst>
                                      </p:cBhvr>
                                      <p:to>
                                        <p:strVal val="visible"/>
                                      </p:to>
                                    </p:set>
                                    <p:animEffect filter="fade" transition="in">
                                      <p:cBhvr>
                                        <p:cTn id="7" dur="500"/>
                                        <p:tgtEl>
                                          <p:spTgt spid="657"/>
                                        </p:tgtEl>
                                      </p:cBhvr>
                                    </p:animEffect>
                                  </p:childTnLst>
                                </p:cTn>
                              </p:par>
                            </p:childTnLst>
                          </p:cTn>
                        </p:par>
                        <p:par>
                          <p:cTn id="8" fill="hold">
                            <p:stCondLst>
                              <p:cond delay="0"/>
                            </p:stCondLst>
                            <p:childTnLst>
                              <p:par>
                                <p:cTn id="9" presetClass="path" nodeType="afterEffect" presetSubtype="0" presetID="-1" grpId="2" accel="50000" decel="50000" fill="hold">
                                  <p:stCondLst>
                                    <p:cond delay="0"/>
                                  </p:stCondLst>
                                  <p:childTnLst>
                                    <p:animMotion path="M 0.000000 0.000000 L -0.508915 -0.088904" origin="layout" pathEditMode="relative">
                                      <p:cBhvr>
                                        <p:cTn id="10" dur="500" fill="hold"/>
                                        <p:tgtEl>
                                          <p:spTgt spid="658"/>
                                        </p:tgtEl>
                                        <p:attrNameLst>
                                          <p:attrName>ppt_x</p:attrName>
                                          <p:attrName>ppt_y</p:attrName>
                                        </p:attrNameLst>
                                      </p:cBhvr>
                                    </p:animMotion>
                                  </p:childTnLst>
                                </p:cTn>
                              </p:par>
                            </p:childTnLst>
                          </p:cTn>
                        </p:par>
                        <p:par>
                          <p:cTn id="11" fill="hold">
                            <p:stCondLst>
                              <p:cond delay="0"/>
                            </p:stCondLst>
                            <p:childTnLst>
                              <p:par>
                                <p:cTn id="12" presetClass="emph" nodeType="withEffect" presetSubtype="0" presetID="6" grpId="3" accel="50000" decel="50000" fill="hold">
                                  <p:stCondLst>
                                    <p:cond delay="0"/>
                                  </p:stCondLst>
                                  <p:childTnLst>
                                    <p:animScale>
                                      <p:cBhvr>
                                        <p:cTn id="13" dur="500" fill="hold"/>
                                        <p:tgtEl>
                                          <p:spTgt spid="658"/>
                                        </p:tgtEl>
                                      </p:cBhvr>
                                      <p:by x="20397" y="20397"/>
                                    </p:animScale>
                                  </p:childTnLst>
                                </p:cTn>
                              </p:par>
                            </p:childTnLst>
                          </p:cTn>
                        </p:par>
                        <p:par>
                          <p:cTn id="14" fill="hold">
                            <p:stCondLst>
                              <p:cond delay="500"/>
                            </p:stCondLst>
                            <p:childTnLst>
                              <p:par>
                                <p:cTn id="15" presetClass="exit" nodeType="afterEffect" presetID="10" grpId="4" fill="hold">
                                  <p:stCondLst>
                                    <p:cond delay="0"/>
                                  </p:stCondLst>
                                  <p:iterate type="el" backwards="0">
                                    <p:tmAbs val="0"/>
                                  </p:iterate>
                                  <p:childTnLst>
                                    <p:animEffect filter="fade" transition="out">
                                      <p:cBhvr>
                                        <p:cTn id="16" dur="500" fill="hold"/>
                                        <p:tgtEl>
                                          <p:spTgt spid="658"/>
                                        </p:tgtEl>
                                      </p:cBhvr>
                                    </p:animEffect>
                                    <p:set>
                                      <p:cBhvr>
                                        <p:cTn id="17" fill="hold">
                                          <p:stCondLst>
                                            <p:cond delay="499"/>
                                          </p:stCondLst>
                                        </p:cTn>
                                        <p:tgtEl>
                                          <p:spTgt spid="658"/>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658" grpId="4"/>
      <p:bldP build="whole" bldLvl="1" animBg="1" rev="0" advAuto="0" spid="657" grpId="1"/>
      <p:bldP build="whole" bldLvl="1" animBg="1" rev="0" advAuto="0" spid="658" grpId="3"/>
    </p:bldLst>
  </p:timing>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63" name="FrankensteinLobbyCardKarloffandClive.png" descr="FrankensteinLobbyCardKarloffandClive.png"/>
          <p:cNvPicPr>
            <a:picLocks noChangeAspect="1"/>
          </p:cNvPicPr>
          <p:nvPr/>
        </p:nvPicPr>
        <p:blipFill>
          <a:blip r:embed="rId3">
            <a:extLst/>
          </a:blip>
          <a:stretch>
            <a:fillRect/>
          </a:stretch>
        </p:blipFill>
        <p:spPr>
          <a:xfrm>
            <a:off x="1163657" y="5515765"/>
            <a:ext cx="12409034" cy="6954057"/>
          </a:xfrm>
          <a:prstGeom prst="rect">
            <a:avLst/>
          </a:prstGeom>
          <a:ln w="12700">
            <a:miter lim="400000"/>
          </a:ln>
        </p:spPr>
      </p:pic>
      <p:sp>
        <p:nvSpPr>
          <p:cNvPr id="664" name="“Harness”…"/>
          <p:cNvSpPr txBox="1"/>
          <p:nvPr>
            <p:ph type="title"/>
          </p:nvPr>
        </p:nvSpPr>
        <p:spPr>
          <a:prstGeom prst="rect">
            <a:avLst/>
          </a:prstGeom>
        </p:spPr>
        <p:txBody>
          <a:bodyPr/>
          <a:lstStyle/>
          <a:p>
            <a:pPr/>
            <a:r>
              <a:t>“Harness”</a:t>
            </a:r>
          </a:p>
          <a:p>
            <a:pPr/>
            <a:r>
              <a:t>Web-based</a:t>
            </a:r>
          </a:p>
        </p:txBody>
      </p:sp>
      <p:grpSp>
        <p:nvGrpSpPr>
          <p:cNvPr id="667" name="Group"/>
          <p:cNvGrpSpPr/>
          <p:nvPr/>
        </p:nvGrpSpPr>
        <p:grpSpPr>
          <a:xfrm>
            <a:off x="14091718" y="3516017"/>
            <a:ext cx="5981944" cy="1378117"/>
            <a:chOff x="0" y="0"/>
            <a:chExt cx="5981943" cy="1378115"/>
          </a:xfrm>
        </p:grpSpPr>
        <p:sp>
          <p:nvSpPr>
            <p:cNvPr id="665" name="Rounded Rectangle"/>
            <p:cNvSpPr/>
            <p:nvPr/>
          </p:nvSpPr>
          <p:spPr>
            <a:xfrm>
              <a:off x="0" y="0"/>
              <a:ext cx="5981944" cy="1378116"/>
            </a:xfrm>
            <a:prstGeom prst="roundRect">
              <a:avLst>
                <a:gd name="adj" fmla="val 12322"/>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66" name="Claude_AI_logo.svg" descr="Claude_AI_logo.svg"/>
            <p:cNvPicPr>
              <a:picLocks noChangeAspect="1"/>
            </p:cNvPicPr>
            <p:nvPr/>
          </p:nvPicPr>
          <p:blipFill>
            <a:blip r:embed="rId4">
              <a:extLst/>
            </a:blip>
            <a:stretch>
              <a:fillRect/>
            </a:stretch>
          </p:blipFill>
          <p:spPr>
            <a:xfrm>
              <a:off x="258466" y="102247"/>
              <a:ext cx="5465011" cy="1173621"/>
            </a:xfrm>
            <a:prstGeom prst="rect">
              <a:avLst/>
            </a:prstGeom>
            <a:ln w="12700" cap="flat">
              <a:noFill/>
              <a:miter lim="400000"/>
            </a:ln>
            <a:effectLst/>
          </p:spPr>
        </p:pic>
      </p:grpSp>
      <p:grpSp>
        <p:nvGrpSpPr>
          <p:cNvPr id="670" name="Group"/>
          <p:cNvGrpSpPr/>
          <p:nvPr/>
        </p:nvGrpSpPr>
        <p:grpSpPr>
          <a:xfrm>
            <a:off x="16684328" y="-786009"/>
            <a:ext cx="5956824" cy="5748990"/>
            <a:chOff x="0" y="0"/>
            <a:chExt cx="5956822" cy="5748989"/>
          </a:xfrm>
        </p:grpSpPr>
        <p:sp>
          <p:nvSpPr>
            <p:cNvPr id="668" name="Rounded Rectangle"/>
            <p:cNvSpPr/>
            <p:nvPr/>
          </p:nvSpPr>
          <p:spPr>
            <a:xfrm>
              <a:off x="0" y="2212466"/>
              <a:ext cx="5956823" cy="1324059"/>
            </a:xfrm>
            <a:prstGeom prst="roundRect">
              <a:avLst>
                <a:gd name="adj" fmla="val 14388"/>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69" name="Chatgpt-logo-1672775463-logotic-brand.svg" descr="Chatgpt-logo-1672775463-logotic-brand.svg"/>
            <p:cNvPicPr>
              <a:picLocks noChangeAspect="1"/>
            </p:cNvPicPr>
            <p:nvPr/>
          </p:nvPicPr>
          <p:blipFill>
            <a:blip r:embed="rId5">
              <a:extLst/>
            </a:blip>
            <a:stretch>
              <a:fillRect/>
            </a:stretch>
          </p:blipFill>
          <p:spPr>
            <a:xfrm>
              <a:off x="103916" y="0"/>
              <a:ext cx="5748990" cy="5748990"/>
            </a:xfrm>
            <a:prstGeom prst="rect">
              <a:avLst/>
            </a:prstGeom>
            <a:ln w="12700" cap="flat">
              <a:noFill/>
              <a:miter lim="400000"/>
            </a:ln>
            <a:effectLst/>
          </p:spPr>
        </p:pic>
      </p:grpSp>
      <p:grpSp>
        <p:nvGrpSpPr>
          <p:cNvPr id="674" name="Group"/>
          <p:cNvGrpSpPr/>
          <p:nvPr/>
        </p:nvGrpSpPr>
        <p:grpSpPr>
          <a:xfrm>
            <a:off x="13948908" y="7290556"/>
            <a:ext cx="5981945" cy="1378117"/>
            <a:chOff x="0" y="0"/>
            <a:chExt cx="5981943" cy="1378115"/>
          </a:xfrm>
        </p:grpSpPr>
        <p:sp>
          <p:nvSpPr>
            <p:cNvPr id="671" name="Rounded Rectangle"/>
            <p:cNvSpPr/>
            <p:nvPr/>
          </p:nvSpPr>
          <p:spPr>
            <a:xfrm>
              <a:off x="0" y="0"/>
              <a:ext cx="5981944" cy="1378116"/>
            </a:xfrm>
            <a:prstGeom prst="roundRect">
              <a:avLst>
                <a:gd name="adj" fmla="val 12322"/>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72" name="perplexity.svg" descr="perplexity.svg"/>
            <p:cNvPicPr>
              <a:picLocks noChangeAspect="1"/>
            </p:cNvPicPr>
            <p:nvPr/>
          </p:nvPicPr>
          <p:blipFill>
            <a:blip r:embed="rId6">
              <a:extLst/>
            </a:blip>
            <a:stretch>
              <a:fillRect/>
            </a:stretch>
          </p:blipFill>
          <p:spPr>
            <a:xfrm>
              <a:off x="292455" y="136584"/>
              <a:ext cx="1104947" cy="1104947"/>
            </a:xfrm>
            <a:prstGeom prst="rect">
              <a:avLst/>
            </a:prstGeom>
            <a:ln w="12700" cap="flat">
              <a:noFill/>
              <a:miter lim="400000"/>
            </a:ln>
            <a:effectLst/>
          </p:spPr>
        </p:pic>
        <p:sp>
          <p:nvSpPr>
            <p:cNvPr id="673" name="Perplexity"/>
            <p:cNvSpPr txBox="1"/>
            <p:nvPr/>
          </p:nvSpPr>
          <p:spPr>
            <a:xfrm>
              <a:off x="1618038" y="179470"/>
              <a:ext cx="3941294"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Perplexity</a:t>
              </a:r>
            </a:p>
          </p:txBody>
        </p:sp>
      </p:grpSp>
      <p:grpSp>
        <p:nvGrpSpPr>
          <p:cNvPr id="678" name="Group"/>
          <p:cNvGrpSpPr/>
          <p:nvPr/>
        </p:nvGrpSpPr>
        <p:grpSpPr>
          <a:xfrm>
            <a:off x="16992956" y="5403287"/>
            <a:ext cx="6924696" cy="1378117"/>
            <a:chOff x="0" y="0"/>
            <a:chExt cx="6924695" cy="1378115"/>
          </a:xfrm>
        </p:grpSpPr>
        <p:sp>
          <p:nvSpPr>
            <p:cNvPr id="675" name="Rounded Rectangle"/>
            <p:cNvSpPr/>
            <p:nvPr/>
          </p:nvSpPr>
          <p:spPr>
            <a:xfrm>
              <a:off x="0" y="0"/>
              <a:ext cx="6924696" cy="1378116"/>
            </a:xfrm>
            <a:prstGeom prst="roundRect">
              <a:avLst>
                <a:gd name="adj" fmla="val 12322"/>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sp>
          <p:nvSpPr>
            <p:cNvPr id="676" name="Google Gemini"/>
            <p:cNvSpPr txBox="1"/>
            <p:nvPr/>
          </p:nvSpPr>
          <p:spPr>
            <a:xfrm>
              <a:off x="1506346" y="179470"/>
              <a:ext cx="5277639"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Google Gemini</a:t>
              </a:r>
            </a:p>
          </p:txBody>
        </p:sp>
        <p:pic>
          <p:nvPicPr>
            <p:cNvPr id="677" name="gemini-color.png" descr="gemini-color.png"/>
            <p:cNvPicPr>
              <a:picLocks noChangeAspect="1"/>
            </p:cNvPicPr>
            <p:nvPr/>
          </p:nvPicPr>
          <p:blipFill>
            <a:blip r:embed="rId7">
              <a:extLst/>
            </a:blip>
            <a:stretch>
              <a:fillRect/>
            </a:stretch>
          </p:blipFill>
          <p:spPr>
            <a:xfrm>
              <a:off x="235041" y="86828"/>
              <a:ext cx="1204459" cy="1204459"/>
            </a:xfrm>
            <a:prstGeom prst="rect">
              <a:avLst/>
            </a:prstGeom>
            <a:ln w="12700" cap="flat">
              <a:noFill/>
              <a:miter lim="400000"/>
            </a:ln>
            <a:effectLst/>
          </p:spPr>
        </p:pic>
      </p:grpSp>
      <p:grpSp>
        <p:nvGrpSpPr>
          <p:cNvPr id="681" name="Group"/>
          <p:cNvGrpSpPr/>
          <p:nvPr/>
        </p:nvGrpSpPr>
        <p:grpSpPr>
          <a:xfrm>
            <a:off x="15029141" y="11213072"/>
            <a:ext cx="5857556" cy="893076"/>
            <a:chOff x="0" y="0"/>
            <a:chExt cx="5857555" cy="893075"/>
          </a:xfrm>
        </p:grpSpPr>
        <p:sp>
          <p:nvSpPr>
            <p:cNvPr id="679" name="Rounded Rectangle"/>
            <p:cNvSpPr/>
            <p:nvPr/>
          </p:nvSpPr>
          <p:spPr>
            <a:xfrm>
              <a:off x="0" y="0"/>
              <a:ext cx="5857556" cy="893076"/>
            </a:xfrm>
            <a:prstGeom prst="roundRect">
              <a:avLst>
                <a:gd name="adj" fmla="val 21331"/>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80" name="LiteLLM.svg" descr="LiteLLM.svg"/>
            <p:cNvPicPr>
              <a:picLocks noChangeAspect="1"/>
            </p:cNvPicPr>
            <p:nvPr/>
          </p:nvPicPr>
          <p:blipFill>
            <a:blip r:embed="rId8">
              <a:extLst/>
            </a:blip>
            <a:stretch>
              <a:fillRect/>
            </a:stretch>
          </p:blipFill>
          <p:spPr>
            <a:xfrm>
              <a:off x="919444" y="65128"/>
              <a:ext cx="4018667" cy="762820"/>
            </a:xfrm>
            <a:prstGeom prst="rect">
              <a:avLst/>
            </a:prstGeom>
            <a:ln w="12700" cap="flat">
              <a:noFill/>
              <a:miter lim="400000"/>
            </a:ln>
            <a:effectLst/>
          </p:spPr>
        </p:pic>
      </p:grpSp>
      <p:grpSp>
        <p:nvGrpSpPr>
          <p:cNvPr id="685" name="Group"/>
          <p:cNvGrpSpPr/>
          <p:nvPr/>
        </p:nvGrpSpPr>
        <p:grpSpPr>
          <a:xfrm>
            <a:off x="18048479" y="9177825"/>
            <a:ext cx="5857556" cy="1131013"/>
            <a:chOff x="0" y="0"/>
            <a:chExt cx="5857555" cy="1131011"/>
          </a:xfrm>
        </p:grpSpPr>
        <p:sp>
          <p:nvSpPr>
            <p:cNvPr id="682" name="Rounded Rectangle"/>
            <p:cNvSpPr/>
            <p:nvPr/>
          </p:nvSpPr>
          <p:spPr>
            <a:xfrm>
              <a:off x="0" y="0"/>
              <a:ext cx="5857556" cy="1131012"/>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83" name="Open WebUI.jpeg" descr="Open WebUI.jpeg"/>
            <p:cNvPicPr>
              <a:picLocks noChangeAspect="1"/>
            </p:cNvPicPr>
            <p:nvPr/>
          </p:nvPicPr>
          <p:blipFill>
            <a:blip r:embed="rId9">
              <a:extLst/>
            </a:blip>
            <a:stretch>
              <a:fillRect/>
            </a:stretch>
          </p:blipFill>
          <p:spPr>
            <a:xfrm>
              <a:off x="205523" y="118967"/>
              <a:ext cx="893077" cy="893077"/>
            </a:xfrm>
            <a:prstGeom prst="rect">
              <a:avLst/>
            </a:prstGeom>
            <a:ln w="12700" cap="flat">
              <a:noFill/>
              <a:miter lim="400000"/>
            </a:ln>
            <a:effectLst/>
          </p:spPr>
        </p:pic>
        <p:sp>
          <p:nvSpPr>
            <p:cNvPr id="684" name="Open WebUI"/>
            <p:cNvSpPr txBox="1"/>
            <p:nvPr/>
          </p:nvSpPr>
          <p:spPr>
            <a:xfrm>
              <a:off x="1186561" y="55918"/>
              <a:ext cx="4556481"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Open WebUI</a:t>
              </a:r>
            </a:p>
          </p:txBody>
        </p:sp>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670"/>
                                        </p:tgtEl>
                                        <p:attrNameLst>
                                          <p:attrName>style.visibility</p:attrName>
                                        </p:attrNameLst>
                                      </p:cBhvr>
                                      <p:to>
                                        <p:strVal val="visible"/>
                                      </p:to>
                                    </p:set>
                                    <p:animEffect filter="fade" transition="in">
                                      <p:cBhvr>
                                        <p:cTn id="7" dur="250"/>
                                        <p:tgtEl>
                                          <p:spTgt spid="670"/>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667"/>
                                        </p:tgtEl>
                                        <p:attrNameLst>
                                          <p:attrName>style.visibility</p:attrName>
                                        </p:attrNameLst>
                                      </p:cBhvr>
                                      <p:to>
                                        <p:strVal val="visible"/>
                                      </p:to>
                                    </p:set>
                                    <p:animEffect filter="fade" transition="in">
                                      <p:cBhvr>
                                        <p:cTn id="11" dur="250"/>
                                        <p:tgtEl>
                                          <p:spTgt spid="667"/>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678"/>
                                        </p:tgtEl>
                                        <p:attrNameLst>
                                          <p:attrName>style.visibility</p:attrName>
                                        </p:attrNameLst>
                                      </p:cBhvr>
                                      <p:to>
                                        <p:strVal val="visible"/>
                                      </p:to>
                                    </p:set>
                                    <p:animEffect filter="fade" transition="in">
                                      <p:cBhvr>
                                        <p:cTn id="15" dur="250"/>
                                        <p:tgtEl>
                                          <p:spTgt spid="678"/>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674"/>
                                        </p:tgtEl>
                                        <p:attrNameLst>
                                          <p:attrName>style.visibility</p:attrName>
                                        </p:attrNameLst>
                                      </p:cBhvr>
                                      <p:to>
                                        <p:strVal val="visible"/>
                                      </p:to>
                                    </p:set>
                                    <p:animEffect filter="fade" transition="in">
                                      <p:cBhvr>
                                        <p:cTn id="19" dur="250"/>
                                        <p:tgtEl>
                                          <p:spTgt spid="674"/>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685"/>
                                        </p:tgtEl>
                                        <p:attrNameLst>
                                          <p:attrName>style.visibility</p:attrName>
                                        </p:attrNameLst>
                                      </p:cBhvr>
                                      <p:to>
                                        <p:strVal val="visible"/>
                                      </p:to>
                                    </p:set>
                                    <p:animEffect filter="fade" transition="in">
                                      <p:cBhvr>
                                        <p:cTn id="23" dur="250"/>
                                        <p:tgtEl>
                                          <p:spTgt spid="685"/>
                                        </p:tgtEl>
                                      </p:cBhvr>
                                    </p:animEffect>
                                  </p:childTnLst>
                                </p:cTn>
                              </p:par>
                            </p:childTnLst>
                          </p:cTn>
                        </p:par>
                        <p:par>
                          <p:cTn id="24" fill="hold">
                            <p:stCondLst>
                              <p:cond delay="1250"/>
                            </p:stCondLst>
                            <p:childTnLst>
                              <p:par>
                                <p:cTn id="25" presetClass="entr" nodeType="afterEffect" presetID="10" grpId="6" fill="hold">
                                  <p:stCondLst>
                                    <p:cond delay="0"/>
                                  </p:stCondLst>
                                  <p:iterate type="el" backwards="0">
                                    <p:tmAbs val="0"/>
                                  </p:iterate>
                                  <p:childTnLst>
                                    <p:set>
                                      <p:cBhvr>
                                        <p:cTn id="26" fill="hold"/>
                                        <p:tgtEl>
                                          <p:spTgt spid="681"/>
                                        </p:tgtEl>
                                        <p:attrNameLst>
                                          <p:attrName>style.visibility</p:attrName>
                                        </p:attrNameLst>
                                      </p:cBhvr>
                                      <p:to>
                                        <p:strVal val="visible"/>
                                      </p:to>
                                    </p:set>
                                    <p:animEffect filter="fade" transition="in">
                                      <p:cBhvr>
                                        <p:cTn id="27" dur="250"/>
                                        <p:tgtEl>
                                          <p:spTgt spid="6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670" grpId="1"/>
      <p:bldP build="whole" bldLvl="1" animBg="1" rev="0" advAuto="0" spid="685" grpId="5"/>
      <p:bldP build="whole" bldLvl="1" animBg="1" rev="0" advAuto="0" spid="678" grpId="3"/>
      <p:bldP build="whole" bldLvl="1" animBg="1" rev="0" advAuto="0" spid="674" grpId="4"/>
      <p:bldP build="whole" bldLvl="1" animBg="1" rev="0" advAuto="0" spid="681" grpId="6"/>
      <p:bldP build="whole" bldLvl="1" animBg="1" rev="0" advAuto="0" spid="667" grpId="2"/>
    </p:bldLst>
  </p:timing>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89" name="FrankensteinLobbyCardKarloffandClive.png" descr="FrankensteinLobbyCardKarloffandClive.png"/>
          <p:cNvPicPr>
            <a:picLocks noChangeAspect="1"/>
          </p:cNvPicPr>
          <p:nvPr/>
        </p:nvPicPr>
        <p:blipFill>
          <a:blip r:embed="rId3">
            <a:extLst/>
          </a:blip>
          <a:stretch>
            <a:fillRect/>
          </a:stretch>
        </p:blipFill>
        <p:spPr>
          <a:xfrm>
            <a:off x="1163657" y="5515765"/>
            <a:ext cx="12409034" cy="6954057"/>
          </a:xfrm>
          <a:prstGeom prst="rect">
            <a:avLst/>
          </a:prstGeom>
          <a:ln w="12700">
            <a:miter lim="400000"/>
          </a:ln>
        </p:spPr>
      </p:pic>
      <p:sp>
        <p:nvSpPr>
          <p:cNvPr id="690" name="“Harness”…"/>
          <p:cNvSpPr txBox="1"/>
          <p:nvPr>
            <p:ph type="title"/>
          </p:nvPr>
        </p:nvSpPr>
        <p:spPr>
          <a:prstGeom prst="rect">
            <a:avLst/>
          </a:prstGeom>
        </p:spPr>
        <p:txBody>
          <a:bodyPr/>
          <a:lstStyle/>
          <a:p>
            <a:pPr/>
            <a:r>
              <a:t>“Harness”</a:t>
            </a:r>
          </a:p>
          <a:p>
            <a:pPr/>
            <a:r>
              <a:t>IDEs</a:t>
            </a:r>
          </a:p>
        </p:txBody>
      </p:sp>
      <p:grpSp>
        <p:nvGrpSpPr>
          <p:cNvPr id="693" name="Group"/>
          <p:cNvGrpSpPr/>
          <p:nvPr/>
        </p:nvGrpSpPr>
        <p:grpSpPr>
          <a:xfrm>
            <a:off x="17553210" y="1564929"/>
            <a:ext cx="5981945" cy="1378117"/>
            <a:chOff x="0" y="0"/>
            <a:chExt cx="5981943" cy="1378115"/>
          </a:xfrm>
        </p:grpSpPr>
        <p:sp>
          <p:nvSpPr>
            <p:cNvPr id="691" name="Rounded Rectangle"/>
            <p:cNvSpPr/>
            <p:nvPr/>
          </p:nvSpPr>
          <p:spPr>
            <a:xfrm>
              <a:off x="0" y="0"/>
              <a:ext cx="5981944" cy="1378116"/>
            </a:xfrm>
            <a:prstGeom prst="roundRect">
              <a:avLst>
                <a:gd name="adj" fmla="val 17115"/>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92" name="Cursor_logo.svg" descr="Cursor_logo.svg"/>
            <p:cNvPicPr>
              <a:picLocks noChangeAspect="1"/>
            </p:cNvPicPr>
            <p:nvPr/>
          </p:nvPicPr>
          <p:blipFill>
            <a:blip r:embed="rId4">
              <a:extLst/>
            </a:blip>
            <a:stretch>
              <a:fillRect/>
            </a:stretch>
          </p:blipFill>
          <p:spPr>
            <a:xfrm>
              <a:off x="381241" y="54057"/>
              <a:ext cx="5219461" cy="1270001"/>
            </a:xfrm>
            <a:prstGeom prst="rect">
              <a:avLst/>
            </a:prstGeom>
            <a:ln w="12700" cap="flat">
              <a:noFill/>
              <a:miter lim="400000"/>
            </a:ln>
            <a:effectLst/>
          </p:spPr>
        </p:pic>
      </p:grpSp>
      <p:grpSp>
        <p:nvGrpSpPr>
          <p:cNvPr id="696" name="Group"/>
          <p:cNvGrpSpPr/>
          <p:nvPr/>
        </p:nvGrpSpPr>
        <p:grpSpPr>
          <a:xfrm>
            <a:off x="13886019" y="3648045"/>
            <a:ext cx="4439326" cy="1378117"/>
            <a:chOff x="0" y="0"/>
            <a:chExt cx="4439325" cy="1378115"/>
          </a:xfrm>
        </p:grpSpPr>
        <p:sp>
          <p:nvSpPr>
            <p:cNvPr id="694" name="Rounded Rectangle"/>
            <p:cNvSpPr/>
            <p:nvPr/>
          </p:nvSpPr>
          <p:spPr>
            <a:xfrm>
              <a:off x="0" y="0"/>
              <a:ext cx="4439326" cy="1378116"/>
            </a:xfrm>
            <a:prstGeom prst="roundRect">
              <a:avLst>
                <a:gd name="adj" fmla="val 17115"/>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95" name="Cline_logo.svg" descr="Cline_logo.svg"/>
            <p:cNvPicPr>
              <a:picLocks noChangeAspect="1"/>
            </p:cNvPicPr>
            <p:nvPr/>
          </p:nvPicPr>
          <p:blipFill>
            <a:blip r:embed="rId5">
              <a:extLst/>
            </a:blip>
            <a:stretch>
              <a:fillRect/>
            </a:stretch>
          </p:blipFill>
          <p:spPr>
            <a:xfrm>
              <a:off x="203234" y="100600"/>
              <a:ext cx="4032857" cy="1176916"/>
            </a:xfrm>
            <a:prstGeom prst="rect">
              <a:avLst/>
            </a:prstGeom>
            <a:ln w="12700" cap="flat">
              <a:noFill/>
              <a:miter lim="400000"/>
            </a:ln>
            <a:effectLst/>
          </p:spPr>
        </p:pic>
      </p:grpSp>
      <p:grpSp>
        <p:nvGrpSpPr>
          <p:cNvPr id="699" name="Group"/>
          <p:cNvGrpSpPr/>
          <p:nvPr/>
        </p:nvGrpSpPr>
        <p:grpSpPr>
          <a:xfrm>
            <a:off x="16820193" y="5513097"/>
            <a:ext cx="5981945" cy="1378117"/>
            <a:chOff x="0" y="0"/>
            <a:chExt cx="5981943" cy="1378115"/>
          </a:xfrm>
        </p:grpSpPr>
        <p:sp>
          <p:nvSpPr>
            <p:cNvPr id="697" name="Rounded Rectangle"/>
            <p:cNvSpPr/>
            <p:nvPr/>
          </p:nvSpPr>
          <p:spPr>
            <a:xfrm>
              <a:off x="0" y="0"/>
              <a:ext cx="5981944" cy="1378116"/>
            </a:xfrm>
            <a:prstGeom prst="roundRect">
              <a:avLst>
                <a:gd name="adj" fmla="val 17115"/>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98" name="GitHub_Copilot_logo.svg" descr="GitHub_Copilot_logo.svg"/>
            <p:cNvPicPr>
              <a:picLocks noChangeAspect="1"/>
            </p:cNvPicPr>
            <p:nvPr/>
          </p:nvPicPr>
          <p:blipFill>
            <a:blip r:embed="rId6">
              <a:extLst/>
            </a:blip>
            <a:stretch>
              <a:fillRect/>
            </a:stretch>
          </p:blipFill>
          <p:spPr>
            <a:xfrm>
              <a:off x="211434" y="340800"/>
              <a:ext cx="5559076" cy="696516"/>
            </a:xfrm>
            <a:prstGeom prst="rect">
              <a:avLst/>
            </a:prstGeom>
            <a:ln w="12700" cap="flat">
              <a:noFill/>
              <a:miter lim="400000"/>
            </a:ln>
            <a:effectLst/>
          </p:spPr>
        </p:pic>
      </p:grpSp>
      <p:grpSp>
        <p:nvGrpSpPr>
          <p:cNvPr id="703" name="Group"/>
          <p:cNvGrpSpPr/>
          <p:nvPr/>
        </p:nvGrpSpPr>
        <p:grpSpPr>
          <a:xfrm>
            <a:off x="13970334" y="7607699"/>
            <a:ext cx="8369980" cy="1378117"/>
            <a:chOff x="0" y="0"/>
            <a:chExt cx="8369979" cy="1378115"/>
          </a:xfrm>
        </p:grpSpPr>
        <p:sp>
          <p:nvSpPr>
            <p:cNvPr id="700" name="Rounded Rectangle"/>
            <p:cNvSpPr/>
            <p:nvPr/>
          </p:nvSpPr>
          <p:spPr>
            <a:xfrm>
              <a:off x="0" y="0"/>
              <a:ext cx="8369980" cy="1378116"/>
            </a:xfrm>
            <a:prstGeom prst="roundRect">
              <a:avLst>
                <a:gd name="adj" fmla="val 17115"/>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01" name="Visual_Studio_Code_1.35_icon.svg" descr="Visual_Studio_Code_1.35_icon.svg"/>
            <p:cNvPicPr>
              <a:picLocks noChangeAspect="1"/>
            </p:cNvPicPr>
            <p:nvPr/>
          </p:nvPicPr>
          <p:blipFill>
            <a:blip r:embed="rId7">
              <a:extLst/>
            </a:blip>
            <a:stretch>
              <a:fillRect/>
            </a:stretch>
          </p:blipFill>
          <p:spPr>
            <a:xfrm>
              <a:off x="126994" y="54057"/>
              <a:ext cx="1270001" cy="1270001"/>
            </a:xfrm>
            <a:prstGeom prst="rect">
              <a:avLst/>
            </a:prstGeom>
            <a:ln w="12700" cap="flat">
              <a:noFill/>
              <a:miter lim="400000"/>
            </a:ln>
            <a:effectLst/>
          </p:spPr>
        </p:pic>
        <p:sp>
          <p:nvSpPr>
            <p:cNvPr id="702" name="Visual Studio Code"/>
            <p:cNvSpPr txBox="1"/>
            <p:nvPr/>
          </p:nvSpPr>
          <p:spPr>
            <a:xfrm>
              <a:off x="1444505" y="179470"/>
              <a:ext cx="6806719"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Visual Studio Code</a:t>
              </a:r>
            </a:p>
          </p:txBody>
        </p:sp>
      </p:grpSp>
      <p:grpSp>
        <p:nvGrpSpPr>
          <p:cNvPr id="706" name="Group"/>
          <p:cNvGrpSpPr/>
          <p:nvPr/>
        </p:nvGrpSpPr>
        <p:grpSpPr>
          <a:xfrm>
            <a:off x="17074243" y="9461265"/>
            <a:ext cx="6418177" cy="1946219"/>
            <a:chOff x="0" y="0"/>
            <a:chExt cx="6418176" cy="1946217"/>
          </a:xfrm>
        </p:grpSpPr>
        <p:sp>
          <p:nvSpPr>
            <p:cNvPr id="704" name="Rounded Rectangle"/>
            <p:cNvSpPr/>
            <p:nvPr/>
          </p:nvSpPr>
          <p:spPr>
            <a:xfrm>
              <a:off x="218116" y="284050"/>
              <a:ext cx="5981945" cy="1378117"/>
            </a:xfrm>
            <a:prstGeom prst="roundRect">
              <a:avLst>
                <a:gd name="adj" fmla="val 17115"/>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05" name="continue-logo-black.svg" descr="continue-logo-black.svg"/>
            <p:cNvPicPr>
              <a:picLocks noChangeAspect="1"/>
            </p:cNvPicPr>
            <p:nvPr/>
          </p:nvPicPr>
          <p:blipFill>
            <a:blip r:embed="rId8">
              <a:extLst/>
            </a:blip>
            <a:stretch>
              <a:fillRect/>
            </a:stretch>
          </p:blipFill>
          <p:spPr>
            <a:xfrm>
              <a:off x="0" y="0"/>
              <a:ext cx="6418177" cy="1946218"/>
            </a:xfrm>
            <a:prstGeom prst="rect">
              <a:avLst/>
            </a:prstGeom>
            <a:ln w="12700" cap="flat">
              <a:noFill/>
              <a:miter lim="400000"/>
            </a:ln>
            <a:effectLst/>
          </p:spPr>
        </p:pic>
      </p:grpSp>
      <p:grpSp>
        <p:nvGrpSpPr>
          <p:cNvPr id="710" name="Group"/>
          <p:cNvGrpSpPr/>
          <p:nvPr/>
        </p:nvGrpSpPr>
        <p:grpSpPr>
          <a:xfrm>
            <a:off x="14505813" y="11882933"/>
            <a:ext cx="3199736" cy="1378117"/>
            <a:chOff x="0" y="0"/>
            <a:chExt cx="3199734" cy="1378115"/>
          </a:xfrm>
        </p:grpSpPr>
        <p:sp>
          <p:nvSpPr>
            <p:cNvPr id="707" name="Rounded Rectangle"/>
            <p:cNvSpPr/>
            <p:nvPr/>
          </p:nvSpPr>
          <p:spPr>
            <a:xfrm>
              <a:off x="0" y="0"/>
              <a:ext cx="3199735" cy="1378116"/>
            </a:xfrm>
            <a:prstGeom prst="roundRect">
              <a:avLst>
                <a:gd name="adj" fmla="val 17115"/>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08" name="Zed_Editor_Logo.png" descr="Zed_Editor_Logo.png"/>
            <p:cNvPicPr>
              <a:picLocks noChangeAspect="1"/>
            </p:cNvPicPr>
            <p:nvPr/>
          </p:nvPicPr>
          <p:blipFill>
            <a:blip r:embed="rId9">
              <a:extLst/>
            </a:blip>
            <a:stretch>
              <a:fillRect/>
            </a:stretch>
          </p:blipFill>
          <p:spPr>
            <a:xfrm>
              <a:off x="156176" y="104096"/>
              <a:ext cx="1169924" cy="1169924"/>
            </a:xfrm>
            <a:prstGeom prst="rect">
              <a:avLst/>
            </a:prstGeom>
            <a:ln w="12700" cap="flat">
              <a:noFill/>
              <a:miter lim="400000"/>
            </a:ln>
            <a:effectLst/>
          </p:spPr>
        </p:pic>
        <p:sp>
          <p:nvSpPr>
            <p:cNvPr id="709" name="Zed"/>
            <p:cNvSpPr txBox="1"/>
            <p:nvPr/>
          </p:nvSpPr>
          <p:spPr>
            <a:xfrm>
              <a:off x="1476370" y="179470"/>
              <a:ext cx="1449960"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Zed</a:t>
              </a:r>
            </a:p>
          </p:txBody>
        </p:sp>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693"/>
                                        </p:tgtEl>
                                        <p:attrNameLst>
                                          <p:attrName>style.visibility</p:attrName>
                                        </p:attrNameLst>
                                      </p:cBhvr>
                                      <p:to>
                                        <p:strVal val="visible"/>
                                      </p:to>
                                    </p:set>
                                    <p:animEffect filter="fade" transition="in">
                                      <p:cBhvr>
                                        <p:cTn id="7" dur="250"/>
                                        <p:tgtEl>
                                          <p:spTgt spid="693"/>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696"/>
                                        </p:tgtEl>
                                        <p:attrNameLst>
                                          <p:attrName>style.visibility</p:attrName>
                                        </p:attrNameLst>
                                      </p:cBhvr>
                                      <p:to>
                                        <p:strVal val="visible"/>
                                      </p:to>
                                    </p:set>
                                    <p:animEffect filter="fade" transition="in">
                                      <p:cBhvr>
                                        <p:cTn id="11" dur="250"/>
                                        <p:tgtEl>
                                          <p:spTgt spid="696"/>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699"/>
                                        </p:tgtEl>
                                        <p:attrNameLst>
                                          <p:attrName>style.visibility</p:attrName>
                                        </p:attrNameLst>
                                      </p:cBhvr>
                                      <p:to>
                                        <p:strVal val="visible"/>
                                      </p:to>
                                    </p:set>
                                    <p:animEffect filter="fade" transition="in">
                                      <p:cBhvr>
                                        <p:cTn id="15" dur="250"/>
                                        <p:tgtEl>
                                          <p:spTgt spid="699"/>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703"/>
                                        </p:tgtEl>
                                        <p:attrNameLst>
                                          <p:attrName>style.visibility</p:attrName>
                                        </p:attrNameLst>
                                      </p:cBhvr>
                                      <p:to>
                                        <p:strVal val="visible"/>
                                      </p:to>
                                    </p:set>
                                    <p:animEffect filter="fade" transition="in">
                                      <p:cBhvr>
                                        <p:cTn id="19" dur="250"/>
                                        <p:tgtEl>
                                          <p:spTgt spid="703"/>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706"/>
                                        </p:tgtEl>
                                        <p:attrNameLst>
                                          <p:attrName>style.visibility</p:attrName>
                                        </p:attrNameLst>
                                      </p:cBhvr>
                                      <p:to>
                                        <p:strVal val="visible"/>
                                      </p:to>
                                    </p:set>
                                    <p:animEffect filter="fade" transition="in">
                                      <p:cBhvr>
                                        <p:cTn id="23" dur="250"/>
                                        <p:tgtEl>
                                          <p:spTgt spid="706"/>
                                        </p:tgtEl>
                                      </p:cBhvr>
                                    </p:animEffect>
                                  </p:childTnLst>
                                </p:cTn>
                              </p:par>
                            </p:childTnLst>
                          </p:cTn>
                        </p:par>
                        <p:par>
                          <p:cTn id="24" fill="hold">
                            <p:stCondLst>
                              <p:cond delay="1250"/>
                            </p:stCondLst>
                            <p:childTnLst>
                              <p:par>
                                <p:cTn id="25" presetClass="entr" nodeType="afterEffect" presetID="10" grpId="6" fill="hold">
                                  <p:stCondLst>
                                    <p:cond delay="0"/>
                                  </p:stCondLst>
                                  <p:iterate type="el" backwards="0">
                                    <p:tmAbs val="0"/>
                                  </p:iterate>
                                  <p:childTnLst>
                                    <p:set>
                                      <p:cBhvr>
                                        <p:cTn id="26" fill="hold"/>
                                        <p:tgtEl>
                                          <p:spTgt spid="710"/>
                                        </p:tgtEl>
                                        <p:attrNameLst>
                                          <p:attrName>style.visibility</p:attrName>
                                        </p:attrNameLst>
                                      </p:cBhvr>
                                      <p:to>
                                        <p:strVal val="visible"/>
                                      </p:to>
                                    </p:set>
                                    <p:animEffect filter="fade" transition="in">
                                      <p:cBhvr>
                                        <p:cTn id="27" dur="250"/>
                                        <p:tgtEl>
                                          <p:spTgt spid="71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699" grpId="3"/>
      <p:bldP build="whole" bldLvl="1" animBg="1" rev="0" advAuto="0" spid="710" grpId="6"/>
      <p:bldP build="whole" bldLvl="1" animBg="1" rev="0" advAuto="0" spid="696" grpId="2"/>
      <p:bldP build="whole" bldLvl="1" animBg="1" rev="0" advAuto="0" spid="693" grpId="1"/>
      <p:bldP build="whole" bldLvl="1" animBg="1" rev="0" advAuto="0" spid="703" grpId="4"/>
      <p:bldP build="whole" bldLvl="1" animBg="1" rev="0" advAuto="0" spid="706" grpId="5"/>
    </p:bldLst>
  </p:timing>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716" name="Group"/>
          <p:cNvGrpSpPr/>
          <p:nvPr/>
        </p:nvGrpSpPr>
        <p:grpSpPr>
          <a:xfrm>
            <a:off x="13703867" y="3864895"/>
            <a:ext cx="5981945" cy="1378117"/>
            <a:chOff x="0" y="0"/>
            <a:chExt cx="5981943" cy="1378115"/>
          </a:xfrm>
        </p:grpSpPr>
        <p:sp>
          <p:nvSpPr>
            <p:cNvPr id="714" name="Rounded Rectangle"/>
            <p:cNvSpPr/>
            <p:nvPr/>
          </p:nvSpPr>
          <p:spPr>
            <a:xfrm>
              <a:off x="0" y="0"/>
              <a:ext cx="5981944" cy="1378116"/>
            </a:xfrm>
            <a:prstGeom prst="roundRect">
              <a:avLst>
                <a:gd name="adj" fmla="val 12322"/>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15" name="Claude_AI_logo.svg" descr="Claude_AI_logo.svg"/>
            <p:cNvPicPr>
              <a:picLocks noChangeAspect="1"/>
            </p:cNvPicPr>
            <p:nvPr/>
          </p:nvPicPr>
          <p:blipFill>
            <a:blip r:embed="rId3">
              <a:extLst/>
            </a:blip>
            <a:stretch>
              <a:fillRect/>
            </a:stretch>
          </p:blipFill>
          <p:spPr>
            <a:xfrm>
              <a:off x="258466" y="102247"/>
              <a:ext cx="5465011" cy="1173621"/>
            </a:xfrm>
            <a:prstGeom prst="rect">
              <a:avLst/>
            </a:prstGeom>
            <a:ln w="12700" cap="flat">
              <a:noFill/>
              <a:miter lim="400000"/>
            </a:ln>
            <a:effectLst/>
          </p:spPr>
        </p:pic>
      </p:grpSp>
      <p:pic>
        <p:nvPicPr>
          <p:cNvPr id="717" name="FrankensteinLobbyCardKarloffandClive.png" descr="FrankensteinLobbyCardKarloffandClive.png"/>
          <p:cNvPicPr>
            <a:picLocks noChangeAspect="1"/>
          </p:cNvPicPr>
          <p:nvPr/>
        </p:nvPicPr>
        <p:blipFill>
          <a:blip r:embed="rId4">
            <a:extLst/>
          </a:blip>
          <a:stretch>
            <a:fillRect/>
          </a:stretch>
        </p:blipFill>
        <p:spPr>
          <a:xfrm>
            <a:off x="1163657" y="5515765"/>
            <a:ext cx="12409034" cy="6954057"/>
          </a:xfrm>
          <a:prstGeom prst="rect">
            <a:avLst/>
          </a:prstGeom>
          <a:ln w="12700">
            <a:miter lim="400000"/>
          </a:ln>
        </p:spPr>
      </p:pic>
      <p:sp>
        <p:nvSpPr>
          <p:cNvPr id="718" name="“Harness”…"/>
          <p:cNvSpPr txBox="1"/>
          <p:nvPr>
            <p:ph type="title"/>
          </p:nvPr>
        </p:nvSpPr>
        <p:spPr>
          <a:prstGeom prst="rect">
            <a:avLst/>
          </a:prstGeom>
        </p:spPr>
        <p:txBody>
          <a:bodyPr/>
          <a:lstStyle/>
          <a:p>
            <a:pPr/>
            <a:r>
              <a:t>“Harness”</a:t>
            </a:r>
          </a:p>
          <a:p>
            <a:pPr/>
            <a:r>
              <a:t>CLI / Desktop</a:t>
            </a:r>
          </a:p>
        </p:txBody>
      </p:sp>
      <p:grpSp>
        <p:nvGrpSpPr>
          <p:cNvPr id="722" name="Group"/>
          <p:cNvGrpSpPr/>
          <p:nvPr/>
        </p:nvGrpSpPr>
        <p:grpSpPr>
          <a:xfrm>
            <a:off x="13716427" y="5441357"/>
            <a:ext cx="5956824" cy="1773105"/>
            <a:chOff x="0" y="0"/>
            <a:chExt cx="5956822" cy="1773104"/>
          </a:xfrm>
        </p:grpSpPr>
        <p:sp>
          <p:nvSpPr>
            <p:cNvPr id="719" name="Rounded Rectangle"/>
            <p:cNvSpPr/>
            <p:nvPr/>
          </p:nvSpPr>
          <p:spPr>
            <a:xfrm>
              <a:off x="0" y="0"/>
              <a:ext cx="5956823" cy="1773105"/>
            </a:xfrm>
            <a:prstGeom prst="roundRect">
              <a:avLst>
                <a:gd name="adj" fmla="val 1500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20" name="Ollama-logo.svg" descr="Ollama-logo.svg"/>
            <p:cNvPicPr>
              <a:picLocks noChangeAspect="1"/>
            </p:cNvPicPr>
            <p:nvPr/>
          </p:nvPicPr>
          <p:blipFill>
            <a:blip r:embed="rId5">
              <a:extLst/>
            </a:blip>
            <a:stretch>
              <a:fillRect/>
            </a:stretch>
          </p:blipFill>
          <p:spPr>
            <a:xfrm>
              <a:off x="708345" y="192565"/>
              <a:ext cx="943823" cy="1387974"/>
            </a:xfrm>
            <a:prstGeom prst="rect">
              <a:avLst/>
            </a:prstGeom>
            <a:ln w="12700" cap="flat">
              <a:noFill/>
              <a:miter lim="400000"/>
            </a:ln>
            <a:effectLst/>
          </p:spPr>
        </p:pic>
        <p:sp>
          <p:nvSpPr>
            <p:cNvPr id="721" name="Ollama"/>
            <p:cNvSpPr txBox="1"/>
            <p:nvPr/>
          </p:nvSpPr>
          <p:spPr>
            <a:xfrm>
              <a:off x="1949065" y="210556"/>
              <a:ext cx="3522699" cy="1351993"/>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noAutofit/>
            </a:bodyPr>
            <a:lstStyle>
              <a:lvl1pPr>
                <a:defRPr b="1" sz="6400">
                  <a:solidFill>
                    <a:srgbClr val="000000"/>
                  </a:solidFill>
                </a:defRPr>
              </a:lvl1pPr>
            </a:lstStyle>
            <a:p>
              <a:pPr/>
              <a:r>
                <a:t>Ollama</a:t>
              </a:r>
            </a:p>
          </p:txBody>
        </p:sp>
      </p:grpSp>
      <p:pic>
        <p:nvPicPr>
          <p:cNvPr id="723" name="Crush.gif" descr="Crush.gif"/>
          <p:cNvPicPr>
            <a:picLocks noChangeAspect="0"/>
          </p:cNvPicPr>
          <p:nvPr/>
        </p:nvPicPr>
        <p:blipFill>
          <a:blip r:embed="rId6">
            <a:extLst/>
          </a:blip>
          <a:stretch>
            <a:fillRect/>
          </a:stretch>
        </p:blipFill>
        <p:spPr>
          <a:xfrm>
            <a:off x="13750663" y="9494709"/>
            <a:ext cx="4018667" cy="2371014"/>
          </a:xfrm>
          <a:prstGeom prst="rect">
            <a:avLst/>
          </a:prstGeom>
          <a:ln w="12700">
            <a:miter lim="400000"/>
          </a:ln>
        </p:spPr>
      </p:pic>
      <p:grpSp>
        <p:nvGrpSpPr>
          <p:cNvPr id="726" name="Group"/>
          <p:cNvGrpSpPr/>
          <p:nvPr/>
        </p:nvGrpSpPr>
        <p:grpSpPr>
          <a:xfrm>
            <a:off x="13703867" y="7412807"/>
            <a:ext cx="5981945" cy="1378117"/>
            <a:chOff x="0" y="0"/>
            <a:chExt cx="5981943" cy="1378115"/>
          </a:xfrm>
        </p:grpSpPr>
        <p:sp>
          <p:nvSpPr>
            <p:cNvPr id="724" name="Rounded Rectangle"/>
            <p:cNvSpPr/>
            <p:nvPr/>
          </p:nvSpPr>
          <p:spPr>
            <a:xfrm>
              <a:off x="0" y="0"/>
              <a:ext cx="5981944" cy="1378116"/>
            </a:xfrm>
            <a:prstGeom prst="roundRect">
              <a:avLst>
                <a:gd name="adj" fmla="val 15258"/>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25" name="OpenCode_logo.png" descr="OpenCode_logo.png"/>
            <p:cNvPicPr>
              <a:picLocks noChangeAspect="1"/>
            </p:cNvPicPr>
            <p:nvPr/>
          </p:nvPicPr>
          <p:blipFill>
            <a:blip r:embed="rId7">
              <a:extLst/>
            </a:blip>
            <a:stretch>
              <a:fillRect/>
            </a:stretch>
          </p:blipFill>
          <p:spPr>
            <a:xfrm>
              <a:off x="251648" y="169199"/>
              <a:ext cx="5552194" cy="996620"/>
            </a:xfrm>
            <a:prstGeom prst="rect">
              <a:avLst/>
            </a:prstGeom>
            <a:ln w="12700" cap="flat">
              <a:noFill/>
              <a:miter lim="400000"/>
            </a:ln>
            <a:effectLst/>
          </p:spPr>
        </p:pic>
      </p:grpSp>
      <p:grpSp>
        <p:nvGrpSpPr>
          <p:cNvPr id="729" name="Group"/>
          <p:cNvGrpSpPr/>
          <p:nvPr/>
        </p:nvGrpSpPr>
        <p:grpSpPr>
          <a:xfrm>
            <a:off x="16836096" y="-1667995"/>
            <a:ext cx="5956824" cy="5748990"/>
            <a:chOff x="0" y="0"/>
            <a:chExt cx="5956822" cy="5748989"/>
          </a:xfrm>
        </p:grpSpPr>
        <p:sp>
          <p:nvSpPr>
            <p:cNvPr id="727" name="Rounded Rectangle"/>
            <p:cNvSpPr/>
            <p:nvPr/>
          </p:nvSpPr>
          <p:spPr>
            <a:xfrm>
              <a:off x="0" y="2212466"/>
              <a:ext cx="5956823" cy="1324059"/>
            </a:xfrm>
            <a:prstGeom prst="roundRect">
              <a:avLst>
                <a:gd name="adj" fmla="val 14388"/>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28" name="Chatgpt-logo-1672775463-logotic-brand.svg" descr="Chatgpt-logo-1672775463-logotic-brand.svg"/>
            <p:cNvPicPr>
              <a:picLocks noChangeAspect="1"/>
            </p:cNvPicPr>
            <p:nvPr/>
          </p:nvPicPr>
          <p:blipFill>
            <a:blip r:embed="rId8">
              <a:extLst/>
            </a:blip>
            <a:stretch>
              <a:fillRect/>
            </a:stretch>
          </p:blipFill>
          <p:spPr>
            <a:xfrm>
              <a:off x="103916" y="0"/>
              <a:ext cx="5748990" cy="5748990"/>
            </a:xfrm>
            <a:prstGeom prst="rect">
              <a:avLst/>
            </a:prstGeom>
            <a:ln w="12700" cap="flat">
              <a:noFill/>
              <a:miter lim="400000"/>
            </a:ln>
            <a:effectLst/>
          </p:spPr>
        </p:pic>
      </p:grpSp>
      <p:grpSp>
        <p:nvGrpSpPr>
          <p:cNvPr id="732" name="Group"/>
          <p:cNvGrpSpPr/>
          <p:nvPr/>
        </p:nvGrpSpPr>
        <p:grpSpPr>
          <a:xfrm>
            <a:off x="18015556" y="2378219"/>
            <a:ext cx="5891282" cy="1131013"/>
            <a:chOff x="0" y="0"/>
            <a:chExt cx="5891281" cy="1131011"/>
          </a:xfrm>
        </p:grpSpPr>
        <p:sp>
          <p:nvSpPr>
            <p:cNvPr id="730" name="Rounded Rectangle"/>
            <p:cNvSpPr/>
            <p:nvPr/>
          </p:nvSpPr>
          <p:spPr>
            <a:xfrm>
              <a:off x="0" y="0"/>
              <a:ext cx="5891282" cy="1131012"/>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31" name="Google_Antigravity_Logo.svg" descr="Google_Antigravity_Logo.svg"/>
            <p:cNvPicPr>
              <a:picLocks noChangeAspect="1"/>
            </p:cNvPicPr>
            <p:nvPr/>
          </p:nvPicPr>
          <p:blipFill>
            <a:blip r:embed="rId9">
              <a:extLst/>
            </a:blip>
            <a:stretch>
              <a:fillRect/>
            </a:stretch>
          </p:blipFill>
          <p:spPr>
            <a:xfrm>
              <a:off x="206216" y="209254"/>
              <a:ext cx="5478850" cy="712503"/>
            </a:xfrm>
            <a:prstGeom prst="rect">
              <a:avLst/>
            </a:prstGeom>
            <a:ln w="12700" cap="flat">
              <a:noFill/>
              <a:miter lim="400000"/>
            </a:ln>
            <a:effectLst/>
          </p:spPr>
        </p:pic>
      </p:grpSp>
      <p:grpSp>
        <p:nvGrpSpPr>
          <p:cNvPr id="736" name="Group"/>
          <p:cNvGrpSpPr/>
          <p:nvPr/>
        </p:nvGrpSpPr>
        <p:grpSpPr>
          <a:xfrm>
            <a:off x="13985282" y="12262985"/>
            <a:ext cx="3785177" cy="1019176"/>
            <a:chOff x="0" y="0"/>
            <a:chExt cx="3785175" cy="1019175"/>
          </a:xfrm>
        </p:grpSpPr>
        <p:sp>
          <p:nvSpPr>
            <p:cNvPr id="733" name="Rounded Rectangle"/>
            <p:cNvSpPr/>
            <p:nvPr/>
          </p:nvSpPr>
          <p:spPr>
            <a:xfrm>
              <a:off x="0" y="13856"/>
              <a:ext cx="3785176" cy="991463"/>
            </a:xfrm>
            <a:prstGeom prst="roundRect">
              <a:avLst>
                <a:gd name="adj" fmla="val 19214"/>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sp>
          <p:nvSpPr>
            <p:cNvPr id="734" name="Llama"/>
            <p:cNvSpPr txBox="1"/>
            <p:nvPr/>
          </p:nvSpPr>
          <p:spPr>
            <a:xfrm>
              <a:off x="1245126" y="-1"/>
              <a:ext cx="2422171"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Llama</a:t>
              </a:r>
            </a:p>
          </p:txBody>
        </p:sp>
        <p:pic>
          <p:nvPicPr>
            <p:cNvPr id="735" name="Llama logo.svg" descr="Llama logo.svg"/>
            <p:cNvPicPr>
              <a:picLocks noChangeAspect="1"/>
            </p:cNvPicPr>
            <p:nvPr/>
          </p:nvPicPr>
          <p:blipFill>
            <a:blip r:embed="rId10">
              <a:extLst/>
            </a:blip>
            <a:stretch>
              <a:fillRect/>
            </a:stretch>
          </p:blipFill>
          <p:spPr>
            <a:xfrm>
              <a:off x="272839" y="63049"/>
              <a:ext cx="893076" cy="893077"/>
            </a:xfrm>
            <a:prstGeom prst="rect">
              <a:avLst/>
            </a:prstGeom>
            <a:ln w="12700" cap="flat">
              <a:noFill/>
              <a:miter lim="400000"/>
            </a:ln>
            <a:effectLst/>
          </p:spPr>
        </p:pic>
      </p:grpSp>
      <p:grpSp>
        <p:nvGrpSpPr>
          <p:cNvPr id="740" name="Group"/>
          <p:cNvGrpSpPr/>
          <p:nvPr/>
        </p:nvGrpSpPr>
        <p:grpSpPr>
          <a:xfrm>
            <a:off x="18993614" y="9271699"/>
            <a:ext cx="5112278" cy="1270001"/>
            <a:chOff x="0" y="0"/>
            <a:chExt cx="5112277" cy="1270000"/>
          </a:xfrm>
        </p:grpSpPr>
        <p:sp>
          <p:nvSpPr>
            <p:cNvPr id="737" name="Rounded Rectangle"/>
            <p:cNvSpPr/>
            <p:nvPr/>
          </p:nvSpPr>
          <p:spPr>
            <a:xfrm>
              <a:off x="0" y="0"/>
              <a:ext cx="5112278" cy="1270000"/>
            </a:xfrm>
            <a:prstGeom prst="roundRect">
              <a:avLst>
                <a:gd name="adj" fmla="val 1500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38" name="LM Studio.png" descr="LM Studio.png"/>
            <p:cNvPicPr>
              <a:picLocks noChangeAspect="1"/>
            </p:cNvPicPr>
            <p:nvPr/>
          </p:nvPicPr>
          <p:blipFill>
            <a:blip r:embed="rId11">
              <a:extLst/>
            </a:blip>
            <a:stretch>
              <a:fillRect/>
            </a:stretch>
          </p:blipFill>
          <p:spPr>
            <a:xfrm>
              <a:off x="142544" y="125412"/>
              <a:ext cx="1019176" cy="1019176"/>
            </a:xfrm>
            <a:prstGeom prst="rect">
              <a:avLst/>
            </a:prstGeom>
            <a:ln w="12700" cap="flat">
              <a:noFill/>
              <a:miter lim="400000"/>
            </a:ln>
            <a:effectLst/>
          </p:spPr>
        </p:pic>
        <p:sp>
          <p:nvSpPr>
            <p:cNvPr id="739" name="LM Studio"/>
            <p:cNvSpPr txBox="1"/>
            <p:nvPr/>
          </p:nvSpPr>
          <p:spPr>
            <a:xfrm>
              <a:off x="1148891" y="125412"/>
              <a:ext cx="3906444"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LM Studio</a:t>
              </a:r>
            </a:p>
          </p:txBody>
        </p:sp>
      </p:grpSp>
      <p:grpSp>
        <p:nvGrpSpPr>
          <p:cNvPr id="743" name="Group"/>
          <p:cNvGrpSpPr/>
          <p:nvPr/>
        </p:nvGrpSpPr>
        <p:grpSpPr>
          <a:xfrm>
            <a:off x="20721820" y="4974844"/>
            <a:ext cx="3064513" cy="1160755"/>
            <a:chOff x="0" y="0"/>
            <a:chExt cx="3064511" cy="1160753"/>
          </a:xfrm>
        </p:grpSpPr>
        <p:sp>
          <p:nvSpPr>
            <p:cNvPr id="741" name="Rounded Rectangle"/>
            <p:cNvSpPr/>
            <p:nvPr/>
          </p:nvSpPr>
          <p:spPr>
            <a:xfrm>
              <a:off x="0" y="29742"/>
              <a:ext cx="3064512" cy="1131012"/>
            </a:xfrm>
            <a:prstGeom prst="roundRect">
              <a:avLst>
                <a:gd name="adj" fmla="val 1500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42" name="goose-logo-black.png" descr="goose-logo-black.png"/>
            <p:cNvPicPr>
              <a:picLocks noChangeAspect="1"/>
            </p:cNvPicPr>
            <p:nvPr/>
          </p:nvPicPr>
          <p:blipFill>
            <a:blip r:embed="rId12">
              <a:extLst/>
            </a:blip>
            <a:stretch>
              <a:fillRect/>
            </a:stretch>
          </p:blipFill>
          <p:spPr>
            <a:xfrm>
              <a:off x="78513" y="0"/>
              <a:ext cx="2907485" cy="1131012"/>
            </a:xfrm>
            <a:prstGeom prst="rect">
              <a:avLst/>
            </a:prstGeom>
            <a:ln w="12700" cap="flat">
              <a:noFill/>
              <a:miter lim="400000"/>
            </a:ln>
            <a:effectLst/>
          </p:spPr>
        </p:pic>
      </p:grpSp>
      <p:grpSp>
        <p:nvGrpSpPr>
          <p:cNvPr id="747" name="Group"/>
          <p:cNvGrpSpPr/>
          <p:nvPr/>
        </p:nvGrpSpPr>
        <p:grpSpPr>
          <a:xfrm>
            <a:off x="19988375" y="7029448"/>
            <a:ext cx="4257663" cy="1044576"/>
            <a:chOff x="0" y="0"/>
            <a:chExt cx="4257661" cy="1044575"/>
          </a:xfrm>
        </p:grpSpPr>
        <p:sp>
          <p:nvSpPr>
            <p:cNvPr id="744" name="Rounded Rectangle"/>
            <p:cNvSpPr/>
            <p:nvPr/>
          </p:nvSpPr>
          <p:spPr>
            <a:xfrm>
              <a:off x="0" y="25400"/>
              <a:ext cx="4257662" cy="1019176"/>
            </a:xfrm>
            <a:prstGeom prst="roundRect">
              <a:avLst>
                <a:gd name="adj" fmla="val 1778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45" name="unsloth.png" descr="unsloth.png"/>
            <p:cNvPicPr>
              <a:picLocks noChangeAspect="1"/>
            </p:cNvPicPr>
            <p:nvPr/>
          </p:nvPicPr>
          <p:blipFill>
            <a:blip r:embed="rId13">
              <a:extLst/>
            </a:blip>
            <a:stretch>
              <a:fillRect/>
            </a:stretch>
          </p:blipFill>
          <p:spPr>
            <a:xfrm>
              <a:off x="168893" y="57225"/>
              <a:ext cx="970692" cy="955525"/>
            </a:xfrm>
            <a:prstGeom prst="rect">
              <a:avLst/>
            </a:prstGeom>
            <a:ln w="12700" cap="flat">
              <a:noFill/>
              <a:miter lim="400000"/>
            </a:ln>
            <a:effectLst/>
          </p:spPr>
        </p:pic>
        <p:sp>
          <p:nvSpPr>
            <p:cNvPr id="746" name="unsloth"/>
            <p:cNvSpPr txBox="1"/>
            <p:nvPr/>
          </p:nvSpPr>
          <p:spPr>
            <a:xfrm>
              <a:off x="1243481" y="-1"/>
              <a:ext cx="2887296"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56B58E"/>
                  </a:solidFill>
                </a:defRPr>
              </a:lvl1pPr>
            </a:lstStyle>
            <a:p>
              <a:pPr/>
              <a:r>
                <a:t>unsloth</a:t>
              </a:r>
            </a:p>
          </p:txBody>
        </p:sp>
      </p:grpSp>
      <p:grpSp>
        <p:nvGrpSpPr>
          <p:cNvPr id="751" name="Group"/>
          <p:cNvGrpSpPr/>
          <p:nvPr/>
        </p:nvGrpSpPr>
        <p:grpSpPr>
          <a:xfrm>
            <a:off x="17998768" y="11169322"/>
            <a:ext cx="5924857" cy="1270001"/>
            <a:chOff x="0" y="0"/>
            <a:chExt cx="5924856" cy="1270000"/>
          </a:xfrm>
        </p:grpSpPr>
        <p:sp>
          <p:nvSpPr>
            <p:cNvPr id="748" name="Rounded Rectangle"/>
            <p:cNvSpPr/>
            <p:nvPr/>
          </p:nvSpPr>
          <p:spPr>
            <a:xfrm>
              <a:off x="0" y="0"/>
              <a:ext cx="5924857" cy="1270000"/>
            </a:xfrm>
            <a:prstGeom prst="roundRect">
              <a:avLst>
                <a:gd name="adj" fmla="val 1500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sp>
          <p:nvSpPr>
            <p:cNvPr id="749" name="AnythingLLM"/>
            <p:cNvSpPr txBox="1"/>
            <p:nvPr/>
          </p:nvSpPr>
          <p:spPr>
            <a:xfrm>
              <a:off x="1193896" y="162445"/>
              <a:ext cx="4714178" cy="945110"/>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spAutoFit/>
            </a:bodyPr>
            <a:lstStyle>
              <a:lvl1pPr>
                <a:defRPr b="1">
                  <a:solidFill>
                    <a:srgbClr val="000000"/>
                  </a:solidFill>
                  <a:latin typeface="Arial"/>
                  <a:ea typeface="Arial"/>
                  <a:cs typeface="Arial"/>
                  <a:sym typeface="Arial"/>
                </a:defRPr>
              </a:lvl1pPr>
            </a:lstStyle>
            <a:p>
              <a:pPr/>
              <a:r>
                <a:t>AnythingLLM</a:t>
              </a:r>
            </a:p>
          </p:txBody>
        </p:sp>
        <p:pic>
          <p:nvPicPr>
            <p:cNvPr id="750" name="anythingllm.svg" descr="anythingllm.svg"/>
            <p:cNvPicPr>
              <a:picLocks noChangeAspect="1"/>
            </p:cNvPicPr>
            <p:nvPr/>
          </p:nvPicPr>
          <p:blipFill>
            <a:blip r:embed="rId14">
              <a:extLst/>
            </a:blip>
            <a:stretch>
              <a:fillRect/>
            </a:stretch>
          </p:blipFill>
          <p:spPr>
            <a:xfrm>
              <a:off x="184283" y="112712"/>
              <a:ext cx="1044576" cy="1044576"/>
            </a:xfrm>
            <a:prstGeom prst="rect">
              <a:avLst/>
            </a:prstGeom>
            <a:ln w="12700" cap="flat">
              <a:noFill/>
              <a:miter lim="400000"/>
            </a:ln>
            <a:effectLst/>
          </p:spPr>
        </p:pic>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722"/>
                                        </p:tgtEl>
                                        <p:attrNameLst>
                                          <p:attrName>style.visibility</p:attrName>
                                        </p:attrNameLst>
                                      </p:cBhvr>
                                      <p:to>
                                        <p:strVal val="visible"/>
                                      </p:to>
                                    </p:set>
                                    <p:animEffect filter="fade" transition="in">
                                      <p:cBhvr>
                                        <p:cTn id="7" dur="250"/>
                                        <p:tgtEl>
                                          <p:spTgt spid="722"/>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716"/>
                                        </p:tgtEl>
                                        <p:attrNameLst>
                                          <p:attrName>style.visibility</p:attrName>
                                        </p:attrNameLst>
                                      </p:cBhvr>
                                      <p:to>
                                        <p:strVal val="visible"/>
                                      </p:to>
                                    </p:set>
                                    <p:animEffect filter="fade" transition="in">
                                      <p:cBhvr>
                                        <p:cTn id="11" dur="250"/>
                                        <p:tgtEl>
                                          <p:spTgt spid="716"/>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726"/>
                                        </p:tgtEl>
                                        <p:attrNameLst>
                                          <p:attrName>style.visibility</p:attrName>
                                        </p:attrNameLst>
                                      </p:cBhvr>
                                      <p:to>
                                        <p:strVal val="visible"/>
                                      </p:to>
                                    </p:set>
                                    <p:animEffect filter="fade" transition="in">
                                      <p:cBhvr>
                                        <p:cTn id="15" dur="250"/>
                                        <p:tgtEl>
                                          <p:spTgt spid="726"/>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723"/>
                                        </p:tgtEl>
                                        <p:attrNameLst>
                                          <p:attrName>style.visibility</p:attrName>
                                        </p:attrNameLst>
                                      </p:cBhvr>
                                      <p:to>
                                        <p:strVal val="visible"/>
                                      </p:to>
                                    </p:set>
                                    <p:animEffect filter="fade" transition="in">
                                      <p:cBhvr>
                                        <p:cTn id="19" dur="250"/>
                                        <p:tgtEl>
                                          <p:spTgt spid="723"/>
                                        </p:tgtEl>
                                      </p:cBhvr>
                                    </p:animEffect>
                                  </p:childTnLst>
                                </p:cTn>
                              </p:par>
                            </p:childTnLst>
                          </p:cTn>
                        </p:par>
                      </p:childTnLst>
                    </p:cTn>
                  </p:par>
                  <p:par>
                    <p:cTn id="20" fill="hold">
                      <p:stCondLst>
                        <p:cond delay="indefinite"/>
                      </p:stCondLst>
                      <p:childTnLst>
                        <p:par>
                          <p:cTn id="21" fill="hold">
                            <p:stCondLst>
                              <p:cond delay="0"/>
                            </p:stCondLst>
                            <p:childTnLst>
                              <p:par>
                                <p:cTn id="22" presetClass="entr" nodeType="clickEffect" presetID="10" grpId="5" fill="hold">
                                  <p:stCondLst>
                                    <p:cond delay="0"/>
                                  </p:stCondLst>
                                  <p:iterate type="el" backwards="0">
                                    <p:tmAbs val="0"/>
                                  </p:iterate>
                                  <p:childTnLst>
                                    <p:set>
                                      <p:cBhvr>
                                        <p:cTn id="23" fill="hold"/>
                                        <p:tgtEl>
                                          <p:spTgt spid="729"/>
                                        </p:tgtEl>
                                        <p:attrNameLst>
                                          <p:attrName>style.visibility</p:attrName>
                                        </p:attrNameLst>
                                      </p:cBhvr>
                                      <p:to>
                                        <p:strVal val="visible"/>
                                      </p:to>
                                    </p:set>
                                    <p:animEffect filter="fade" transition="in">
                                      <p:cBhvr>
                                        <p:cTn id="24" dur="250"/>
                                        <p:tgtEl>
                                          <p:spTgt spid="729"/>
                                        </p:tgtEl>
                                      </p:cBhvr>
                                    </p:animEffect>
                                  </p:childTnLst>
                                </p:cTn>
                              </p:par>
                            </p:childTnLst>
                          </p:cTn>
                        </p:par>
                        <p:par>
                          <p:cTn id="25" fill="hold">
                            <p:stCondLst>
                              <p:cond delay="250"/>
                            </p:stCondLst>
                            <p:childTnLst>
                              <p:par>
                                <p:cTn id="26" presetClass="entr" nodeType="afterEffect" presetID="10" grpId="6" fill="hold">
                                  <p:stCondLst>
                                    <p:cond delay="0"/>
                                  </p:stCondLst>
                                  <p:iterate type="el" backwards="0">
                                    <p:tmAbs val="0"/>
                                  </p:iterate>
                                  <p:childTnLst>
                                    <p:set>
                                      <p:cBhvr>
                                        <p:cTn id="27" fill="hold"/>
                                        <p:tgtEl>
                                          <p:spTgt spid="732"/>
                                        </p:tgtEl>
                                        <p:attrNameLst>
                                          <p:attrName>style.visibility</p:attrName>
                                        </p:attrNameLst>
                                      </p:cBhvr>
                                      <p:to>
                                        <p:strVal val="visible"/>
                                      </p:to>
                                    </p:set>
                                    <p:animEffect filter="fade" transition="in">
                                      <p:cBhvr>
                                        <p:cTn id="28" dur="250"/>
                                        <p:tgtEl>
                                          <p:spTgt spid="732"/>
                                        </p:tgtEl>
                                      </p:cBhvr>
                                    </p:animEffect>
                                  </p:childTnLst>
                                </p:cTn>
                              </p:par>
                            </p:childTnLst>
                          </p:cTn>
                        </p:par>
                        <p:par>
                          <p:cTn id="29" fill="hold">
                            <p:stCondLst>
                              <p:cond delay="500"/>
                            </p:stCondLst>
                            <p:childTnLst>
                              <p:par>
                                <p:cTn id="30" presetClass="entr" nodeType="afterEffect" presetID="10" grpId="7" fill="hold">
                                  <p:stCondLst>
                                    <p:cond delay="0"/>
                                  </p:stCondLst>
                                  <p:iterate type="el" backwards="0">
                                    <p:tmAbs val="0"/>
                                  </p:iterate>
                                  <p:childTnLst>
                                    <p:set>
                                      <p:cBhvr>
                                        <p:cTn id="31" fill="hold"/>
                                        <p:tgtEl>
                                          <p:spTgt spid="736"/>
                                        </p:tgtEl>
                                        <p:attrNameLst>
                                          <p:attrName>style.visibility</p:attrName>
                                        </p:attrNameLst>
                                      </p:cBhvr>
                                      <p:to>
                                        <p:strVal val="visible"/>
                                      </p:to>
                                    </p:set>
                                    <p:animEffect filter="fade" transition="in">
                                      <p:cBhvr>
                                        <p:cTn id="32" dur="250"/>
                                        <p:tgtEl>
                                          <p:spTgt spid="736"/>
                                        </p:tgtEl>
                                      </p:cBhvr>
                                    </p:animEffect>
                                  </p:childTnLst>
                                </p:cTn>
                              </p:par>
                            </p:childTnLst>
                          </p:cTn>
                        </p:par>
                        <p:par>
                          <p:cTn id="33" fill="hold">
                            <p:stCondLst>
                              <p:cond delay="750"/>
                            </p:stCondLst>
                            <p:childTnLst>
                              <p:par>
                                <p:cTn id="34" presetClass="entr" nodeType="afterEffect" presetID="10" grpId="8" fill="hold">
                                  <p:stCondLst>
                                    <p:cond delay="0"/>
                                  </p:stCondLst>
                                  <p:iterate type="el" backwards="0">
                                    <p:tmAbs val="0"/>
                                  </p:iterate>
                                  <p:childTnLst>
                                    <p:set>
                                      <p:cBhvr>
                                        <p:cTn id="35" fill="hold"/>
                                        <p:tgtEl>
                                          <p:spTgt spid="743"/>
                                        </p:tgtEl>
                                        <p:attrNameLst>
                                          <p:attrName>style.visibility</p:attrName>
                                        </p:attrNameLst>
                                      </p:cBhvr>
                                      <p:to>
                                        <p:strVal val="visible"/>
                                      </p:to>
                                    </p:set>
                                    <p:animEffect filter="fade" transition="in">
                                      <p:cBhvr>
                                        <p:cTn id="36" dur="250"/>
                                        <p:tgtEl>
                                          <p:spTgt spid="743"/>
                                        </p:tgtEl>
                                      </p:cBhvr>
                                    </p:animEffect>
                                  </p:childTnLst>
                                </p:cTn>
                              </p:par>
                            </p:childTnLst>
                          </p:cTn>
                        </p:par>
                        <p:par>
                          <p:cTn id="37" fill="hold">
                            <p:stCondLst>
                              <p:cond delay="1000"/>
                            </p:stCondLst>
                            <p:childTnLst>
                              <p:par>
                                <p:cTn id="38" presetClass="entr" nodeType="afterEffect" presetID="10" grpId="9" fill="hold">
                                  <p:stCondLst>
                                    <p:cond delay="0"/>
                                  </p:stCondLst>
                                  <p:iterate type="el" backwards="0">
                                    <p:tmAbs val="0"/>
                                  </p:iterate>
                                  <p:childTnLst>
                                    <p:set>
                                      <p:cBhvr>
                                        <p:cTn id="39" fill="hold"/>
                                        <p:tgtEl>
                                          <p:spTgt spid="747"/>
                                        </p:tgtEl>
                                        <p:attrNameLst>
                                          <p:attrName>style.visibility</p:attrName>
                                        </p:attrNameLst>
                                      </p:cBhvr>
                                      <p:to>
                                        <p:strVal val="visible"/>
                                      </p:to>
                                    </p:set>
                                    <p:animEffect filter="fade" transition="in">
                                      <p:cBhvr>
                                        <p:cTn id="40" dur="250"/>
                                        <p:tgtEl>
                                          <p:spTgt spid="747"/>
                                        </p:tgtEl>
                                      </p:cBhvr>
                                    </p:animEffect>
                                  </p:childTnLst>
                                </p:cTn>
                              </p:par>
                            </p:childTnLst>
                          </p:cTn>
                        </p:par>
                        <p:par>
                          <p:cTn id="41" fill="hold">
                            <p:stCondLst>
                              <p:cond delay="1250"/>
                            </p:stCondLst>
                            <p:childTnLst>
                              <p:par>
                                <p:cTn id="42" presetClass="entr" nodeType="afterEffect" presetID="10" grpId="10" fill="hold">
                                  <p:stCondLst>
                                    <p:cond delay="0"/>
                                  </p:stCondLst>
                                  <p:iterate type="el" backwards="0">
                                    <p:tmAbs val="0"/>
                                  </p:iterate>
                                  <p:childTnLst>
                                    <p:set>
                                      <p:cBhvr>
                                        <p:cTn id="43" fill="hold"/>
                                        <p:tgtEl>
                                          <p:spTgt spid="740"/>
                                        </p:tgtEl>
                                        <p:attrNameLst>
                                          <p:attrName>style.visibility</p:attrName>
                                        </p:attrNameLst>
                                      </p:cBhvr>
                                      <p:to>
                                        <p:strVal val="visible"/>
                                      </p:to>
                                    </p:set>
                                    <p:animEffect filter="fade" transition="in">
                                      <p:cBhvr>
                                        <p:cTn id="44" dur="250"/>
                                        <p:tgtEl>
                                          <p:spTgt spid="740"/>
                                        </p:tgtEl>
                                      </p:cBhvr>
                                    </p:animEffect>
                                  </p:childTnLst>
                                </p:cTn>
                              </p:par>
                            </p:childTnLst>
                          </p:cTn>
                        </p:par>
                        <p:par>
                          <p:cTn id="45" fill="hold">
                            <p:stCondLst>
                              <p:cond delay="1500"/>
                            </p:stCondLst>
                            <p:childTnLst>
                              <p:par>
                                <p:cTn id="46" presetClass="entr" nodeType="afterEffect" presetID="10" grpId="11" fill="hold">
                                  <p:stCondLst>
                                    <p:cond delay="0"/>
                                  </p:stCondLst>
                                  <p:iterate type="el" backwards="0">
                                    <p:tmAbs val="0"/>
                                  </p:iterate>
                                  <p:childTnLst>
                                    <p:set>
                                      <p:cBhvr>
                                        <p:cTn id="47" fill="hold"/>
                                        <p:tgtEl>
                                          <p:spTgt spid="751"/>
                                        </p:tgtEl>
                                        <p:attrNameLst>
                                          <p:attrName>style.visibility</p:attrName>
                                        </p:attrNameLst>
                                      </p:cBhvr>
                                      <p:to>
                                        <p:strVal val="visible"/>
                                      </p:to>
                                    </p:set>
                                    <p:animEffect filter="fade" transition="in">
                                      <p:cBhvr>
                                        <p:cTn id="48" dur="250"/>
                                        <p:tgtEl>
                                          <p:spTgt spid="7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722" grpId="1"/>
      <p:bldP build="whole" bldLvl="1" animBg="1" rev="0" advAuto="0" spid="729" grpId="5"/>
      <p:bldP build="whole" bldLvl="1" animBg="1" rev="0" advAuto="0" spid="747" grpId="9"/>
      <p:bldP build="whole" bldLvl="1" animBg="1" rev="0" advAuto="0" spid="743" grpId="8"/>
      <p:bldP build="whole" bldLvl="1" animBg="1" rev="0" advAuto="0" spid="751" grpId="11"/>
      <p:bldP build="whole" bldLvl="1" animBg="1" rev="0" advAuto="0" spid="740" grpId="10"/>
      <p:bldP build="whole" bldLvl="1" animBg="1" rev="0" advAuto="0" spid="736" grpId="7"/>
      <p:bldP build="whole" bldLvl="1" animBg="1" rev="0" advAuto="0" spid="716" grpId="2"/>
      <p:bldP build="whole" bldLvl="1" animBg="1" rev="0" advAuto="0" spid="726" grpId="3"/>
      <p:bldP build="whole" bldLvl="1" animBg="1" rev="0" advAuto="0" spid="732" grpId="6"/>
      <p:bldP build="whole" bldLvl="1" animBg="1" rev="0" advAuto="0" spid="723" grpId="4"/>
    </p:bldLst>
  </p:timing>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55" name="FrankensteinLobbyCardKarloffandClive.png" descr="FrankensteinLobbyCardKarloffandClive.png"/>
          <p:cNvPicPr>
            <a:picLocks noChangeAspect="1"/>
          </p:cNvPicPr>
          <p:nvPr/>
        </p:nvPicPr>
        <p:blipFill>
          <a:blip r:embed="rId3">
            <a:extLst/>
          </a:blip>
          <a:stretch>
            <a:fillRect/>
          </a:stretch>
        </p:blipFill>
        <p:spPr>
          <a:xfrm>
            <a:off x="1163657" y="5515765"/>
            <a:ext cx="12409034" cy="6954057"/>
          </a:xfrm>
          <a:prstGeom prst="rect">
            <a:avLst/>
          </a:prstGeom>
          <a:ln w="12700">
            <a:miter lim="400000"/>
          </a:ln>
        </p:spPr>
      </p:pic>
      <p:sp>
        <p:nvSpPr>
          <p:cNvPr id="756" name="“Harness”…"/>
          <p:cNvSpPr txBox="1"/>
          <p:nvPr>
            <p:ph type="title"/>
          </p:nvPr>
        </p:nvSpPr>
        <p:spPr>
          <a:prstGeom prst="rect">
            <a:avLst/>
          </a:prstGeom>
        </p:spPr>
        <p:txBody>
          <a:bodyPr/>
          <a:lstStyle/>
          <a:p>
            <a:pPr/>
            <a:r>
              <a:t>“Harness”</a:t>
            </a:r>
          </a:p>
          <a:p>
            <a:pPr/>
            <a:r>
              <a:t>Agents</a:t>
            </a:r>
          </a:p>
        </p:txBody>
      </p:sp>
      <p:grpSp>
        <p:nvGrpSpPr>
          <p:cNvPr id="759" name="Group"/>
          <p:cNvGrpSpPr/>
          <p:nvPr/>
        </p:nvGrpSpPr>
        <p:grpSpPr>
          <a:xfrm>
            <a:off x="17576956" y="1293787"/>
            <a:ext cx="5477666" cy="1254565"/>
            <a:chOff x="0" y="0"/>
            <a:chExt cx="5477665" cy="1254563"/>
          </a:xfrm>
        </p:grpSpPr>
        <p:sp>
          <p:nvSpPr>
            <p:cNvPr id="757" name="Rounded Rectangle"/>
            <p:cNvSpPr/>
            <p:nvPr/>
          </p:nvSpPr>
          <p:spPr>
            <a:xfrm>
              <a:off x="0" y="0"/>
              <a:ext cx="5477666" cy="1254564"/>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58" name="Openclaw-logo-text-dark.svg" descr="Openclaw-logo-text-dark.svg"/>
            <p:cNvPicPr>
              <a:picLocks noChangeAspect="1"/>
            </p:cNvPicPr>
            <p:nvPr/>
          </p:nvPicPr>
          <p:blipFill>
            <a:blip r:embed="rId4">
              <a:extLst/>
            </a:blip>
            <a:stretch>
              <a:fillRect/>
            </a:stretch>
          </p:blipFill>
          <p:spPr>
            <a:xfrm>
              <a:off x="256247" y="117694"/>
              <a:ext cx="4965171" cy="1019176"/>
            </a:xfrm>
            <a:prstGeom prst="rect">
              <a:avLst/>
            </a:prstGeom>
            <a:ln w="12700" cap="flat">
              <a:noFill/>
              <a:miter lim="400000"/>
            </a:ln>
            <a:effectLst/>
          </p:spPr>
        </p:pic>
      </p:grpSp>
      <p:grpSp>
        <p:nvGrpSpPr>
          <p:cNvPr id="763" name="Group"/>
          <p:cNvGrpSpPr/>
          <p:nvPr/>
        </p:nvGrpSpPr>
        <p:grpSpPr>
          <a:xfrm>
            <a:off x="18622467" y="4954440"/>
            <a:ext cx="5477667" cy="1513964"/>
            <a:chOff x="0" y="0"/>
            <a:chExt cx="5477665" cy="1513963"/>
          </a:xfrm>
        </p:grpSpPr>
        <p:sp>
          <p:nvSpPr>
            <p:cNvPr id="760" name="P"/>
            <p:cNvSpPr/>
            <p:nvPr/>
          </p:nvSpPr>
          <p:spPr>
            <a:xfrm>
              <a:off x="0" y="129699"/>
              <a:ext cx="5477666" cy="1254565"/>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square" lIns="71437" tIns="71437" rIns="71437" bIns="71437" numCol="1" anchor="ctr">
              <a:noAutofit/>
            </a:bodyPr>
            <a:lstStyle>
              <a:lvl1pPr>
                <a:defRPr sz="5000"/>
              </a:lvl1pPr>
            </a:lstStyle>
            <a:p>
              <a:pPr/>
              <a:r>
                <a:t>P</a:t>
              </a:r>
            </a:p>
          </p:txBody>
        </p:sp>
        <p:pic>
          <p:nvPicPr>
            <p:cNvPr id="761" name="picoclaw.png" descr="picoclaw.png"/>
            <p:cNvPicPr>
              <a:picLocks noChangeAspect="1"/>
            </p:cNvPicPr>
            <p:nvPr/>
          </p:nvPicPr>
          <p:blipFill>
            <a:blip r:embed="rId5">
              <a:extLst/>
            </a:blip>
            <a:stretch>
              <a:fillRect/>
            </a:stretch>
          </p:blipFill>
          <p:spPr>
            <a:xfrm>
              <a:off x="194822" y="0"/>
              <a:ext cx="1513964" cy="1513964"/>
            </a:xfrm>
            <a:prstGeom prst="rect">
              <a:avLst/>
            </a:prstGeom>
            <a:ln w="12700" cap="flat">
              <a:noFill/>
              <a:miter lim="400000"/>
            </a:ln>
            <a:effectLst/>
          </p:spPr>
        </p:pic>
        <p:sp>
          <p:nvSpPr>
            <p:cNvPr id="762" name="PicoClaw"/>
            <p:cNvSpPr txBox="1"/>
            <p:nvPr/>
          </p:nvSpPr>
          <p:spPr>
            <a:xfrm>
              <a:off x="1750041" y="247394"/>
              <a:ext cx="3427807"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PicoClaw</a:t>
              </a:r>
            </a:p>
          </p:txBody>
        </p:sp>
      </p:grpSp>
      <p:grpSp>
        <p:nvGrpSpPr>
          <p:cNvPr id="767" name="Group"/>
          <p:cNvGrpSpPr/>
          <p:nvPr/>
        </p:nvGrpSpPr>
        <p:grpSpPr>
          <a:xfrm>
            <a:off x="13757998" y="6838435"/>
            <a:ext cx="4923161" cy="1254564"/>
            <a:chOff x="0" y="0"/>
            <a:chExt cx="4923159" cy="1254563"/>
          </a:xfrm>
        </p:grpSpPr>
        <p:sp>
          <p:nvSpPr>
            <p:cNvPr id="764" name="Rounded Rectangle"/>
            <p:cNvSpPr/>
            <p:nvPr/>
          </p:nvSpPr>
          <p:spPr>
            <a:xfrm>
              <a:off x="0" y="0"/>
              <a:ext cx="4923160" cy="1254564"/>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65" name="nanoclaw.svg" descr="nanoclaw.svg"/>
            <p:cNvPicPr>
              <a:picLocks noChangeAspect="1"/>
            </p:cNvPicPr>
            <p:nvPr/>
          </p:nvPicPr>
          <p:blipFill>
            <a:blip r:embed="rId6">
              <a:extLst/>
            </a:blip>
            <a:stretch>
              <a:fillRect/>
            </a:stretch>
          </p:blipFill>
          <p:spPr>
            <a:xfrm>
              <a:off x="46140" y="104836"/>
              <a:ext cx="1044892" cy="1044892"/>
            </a:xfrm>
            <a:prstGeom prst="rect">
              <a:avLst/>
            </a:prstGeom>
            <a:ln w="12700" cap="flat">
              <a:noFill/>
              <a:miter lim="400000"/>
            </a:ln>
            <a:effectLst/>
          </p:spPr>
        </p:pic>
        <p:sp>
          <p:nvSpPr>
            <p:cNvPr id="766" name="NanoClaw"/>
            <p:cNvSpPr txBox="1"/>
            <p:nvPr/>
          </p:nvSpPr>
          <p:spPr>
            <a:xfrm>
              <a:off x="1029067" y="117694"/>
              <a:ext cx="3790519"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p>
              <a:pPr>
                <a:defRPr b="1">
                  <a:solidFill>
                    <a:srgbClr val="000000"/>
                  </a:solidFill>
                </a:defRPr>
              </a:pPr>
              <a:r>
                <a:t>Nano</a:t>
              </a:r>
              <a:r>
                <a:rPr>
                  <a:solidFill>
                    <a:srgbClr val="83EAD6"/>
                  </a:solidFill>
                </a:rPr>
                <a:t>Claw</a:t>
              </a:r>
            </a:p>
          </p:txBody>
        </p:sp>
      </p:grpSp>
      <p:grpSp>
        <p:nvGrpSpPr>
          <p:cNvPr id="771" name="Group"/>
          <p:cNvGrpSpPr/>
          <p:nvPr/>
        </p:nvGrpSpPr>
        <p:grpSpPr>
          <a:xfrm>
            <a:off x="18327890" y="8463030"/>
            <a:ext cx="5477666" cy="1254565"/>
            <a:chOff x="0" y="0"/>
            <a:chExt cx="5477665" cy="1254563"/>
          </a:xfrm>
        </p:grpSpPr>
        <p:sp>
          <p:nvSpPr>
            <p:cNvPr id="768" name="Rounded Rectangle"/>
            <p:cNvSpPr/>
            <p:nvPr/>
          </p:nvSpPr>
          <p:spPr>
            <a:xfrm>
              <a:off x="0" y="0"/>
              <a:ext cx="5477666" cy="1254564"/>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69" name="MicroClaw.png" descr="MicroClaw.png"/>
            <p:cNvPicPr>
              <a:picLocks noChangeAspect="1"/>
            </p:cNvPicPr>
            <p:nvPr/>
          </p:nvPicPr>
          <p:blipFill>
            <a:blip r:embed="rId7">
              <a:extLst/>
            </a:blip>
            <a:stretch>
              <a:fillRect/>
            </a:stretch>
          </p:blipFill>
          <p:spPr>
            <a:xfrm>
              <a:off x="38904" y="57539"/>
              <a:ext cx="1139484" cy="1139484"/>
            </a:xfrm>
            <a:prstGeom prst="rect">
              <a:avLst/>
            </a:prstGeom>
            <a:ln w="12700" cap="flat">
              <a:noFill/>
              <a:miter lim="400000"/>
            </a:ln>
            <a:effectLst/>
          </p:spPr>
        </p:pic>
        <p:sp>
          <p:nvSpPr>
            <p:cNvPr id="770" name="MicroClaw"/>
            <p:cNvSpPr txBox="1"/>
            <p:nvPr/>
          </p:nvSpPr>
          <p:spPr>
            <a:xfrm>
              <a:off x="1124562" y="117693"/>
              <a:ext cx="4062198"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MicroClaw</a:t>
              </a:r>
            </a:p>
          </p:txBody>
        </p:sp>
      </p:grpSp>
      <p:grpSp>
        <p:nvGrpSpPr>
          <p:cNvPr id="774" name="Group"/>
          <p:cNvGrpSpPr/>
          <p:nvPr/>
        </p:nvGrpSpPr>
        <p:grpSpPr>
          <a:xfrm>
            <a:off x="14396660" y="9400807"/>
            <a:ext cx="3107260" cy="1254565"/>
            <a:chOff x="0" y="0"/>
            <a:chExt cx="3107258" cy="1254563"/>
          </a:xfrm>
        </p:grpSpPr>
        <p:sp>
          <p:nvSpPr>
            <p:cNvPr id="772" name="Rounded Rectangle"/>
            <p:cNvSpPr/>
            <p:nvPr/>
          </p:nvSpPr>
          <p:spPr>
            <a:xfrm>
              <a:off x="0" y="0"/>
              <a:ext cx="3107259" cy="1254564"/>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73" name="zeroclaw-banner.png" descr="zeroclaw-banner.png"/>
            <p:cNvPicPr>
              <a:picLocks noChangeAspect="1"/>
            </p:cNvPicPr>
            <p:nvPr/>
          </p:nvPicPr>
          <p:blipFill>
            <a:blip r:embed="rId8">
              <a:extLst/>
            </a:blip>
            <a:srcRect l="0" t="15477" r="0" b="15477"/>
            <a:stretch>
              <a:fillRect/>
            </a:stretch>
          </p:blipFill>
          <p:spPr>
            <a:xfrm>
              <a:off x="129600" y="73922"/>
              <a:ext cx="2848059" cy="1106721"/>
            </a:xfrm>
            <a:prstGeom prst="rect">
              <a:avLst/>
            </a:prstGeom>
            <a:ln w="12700" cap="flat">
              <a:noFill/>
              <a:miter lim="400000"/>
            </a:ln>
            <a:effectLst/>
          </p:spPr>
        </p:pic>
      </p:grpSp>
      <p:grpSp>
        <p:nvGrpSpPr>
          <p:cNvPr id="777" name="Group"/>
          <p:cNvGrpSpPr/>
          <p:nvPr/>
        </p:nvGrpSpPr>
        <p:grpSpPr>
          <a:xfrm>
            <a:off x="14870960" y="11415257"/>
            <a:ext cx="1842291" cy="1638782"/>
            <a:chOff x="0" y="0"/>
            <a:chExt cx="1842290" cy="1638780"/>
          </a:xfrm>
        </p:grpSpPr>
        <p:sp>
          <p:nvSpPr>
            <p:cNvPr id="775" name="Rounded Rectangle"/>
            <p:cNvSpPr/>
            <p:nvPr/>
          </p:nvSpPr>
          <p:spPr>
            <a:xfrm>
              <a:off x="0" y="192108"/>
              <a:ext cx="1842291" cy="1254565"/>
            </a:xfrm>
            <a:prstGeom prst="roundRect">
              <a:avLst>
                <a:gd name="adj" fmla="val 16843"/>
              </a:avLst>
            </a:prstGeom>
            <a:solidFill>
              <a:srgbClr val="000000"/>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76" name="pi-coding-agent.svg" descr="pi-coding-agent.svg"/>
            <p:cNvPicPr>
              <a:picLocks noChangeAspect="1"/>
            </p:cNvPicPr>
            <p:nvPr/>
          </p:nvPicPr>
          <p:blipFill>
            <a:blip r:embed="rId9">
              <a:extLst/>
            </a:blip>
            <a:stretch>
              <a:fillRect/>
            </a:stretch>
          </p:blipFill>
          <p:spPr>
            <a:xfrm>
              <a:off x="101755" y="0"/>
              <a:ext cx="1638781" cy="1638781"/>
            </a:xfrm>
            <a:prstGeom prst="rect">
              <a:avLst/>
            </a:prstGeom>
            <a:ln w="12700" cap="flat">
              <a:noFill/>
              <a:miter lim="400000"/>
            </a:ln>
            <a:effectLst/>
          </p:spPr>
        </p:pic>
      </p:grpSp>
      <p:grpSp>
        <p:nvGrpSpPr>
          <p:cNvPr id="781" name="Group"/>
          <p:cNvGrpSpPr/>
          <p:nvPr/>
        </p:nvGrpSpPr>
        <p:grpSpPr>
          <a:xfrm>
            <a:off x="18327890" y="11050040"/>
            <a:ext cx="5477666" cy="1254564"/>
            <a:chOff x="0" y="0"/>
            <a:chExt cx="5477665" cy="1254563"/>
          </a:xfrm>
        </p:grpSpPr>
        <p:sp>
          <p:nvSpPr>
            <p:cNvPr id="778" name="Rounded Rectangle"/>
            <p:cNvSpPr/>
            <p:nvPr/>
          </p:nvSpPr>
          <p:spPr>
            <a:xfrm>
              <a:off x="0" y="0"/>
              <a:ext cx="5477666" cy="1254564"/>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79" name="hermes-agent.svg" descr="hermes-agent.svg"/>
            <p:cNvPicPr>
              <a:picLocks noChangeAspect="1"/>
            </p:cNvPicPr>
            <p:nvPr/>
          </p:nvPicPr>
          <p:blipFill>
            <a:blip r:embed="rId10">
              <a:extLst/>
            </a:blip>
            <a:stretch>
              <a:fillRect/>
            </a:stretch>
          </p:blipFill>
          <p:spPr>
            <a:xfrm>
              <a:off x="105277" y="125309"/>
              <a:ext cx="1003946" cy="1003946"/>
            </a:xfrm>
            <a:prstGeom prst="rect">
              <a:avLst/>
            </a:prstGeom>
            <a:ln w="12700" cap="flat">
              <a:noFill/>
              <a:miter lim="400000"/>
            </a:ln>
            <a:effectLst/>
          </p:spPr>
        </p:pic>
        <p:pic>
          <p:nvPicPr>
            <p:cNvPr id="780" name="Hermes_Agent_logo.jpeg" descr="Hermes_Agent_logo.jpeg"/>
            <p:cNvPicPr>
              <a:picLocks noChangeAspect="1"/>
            </p:cNvPicPr>
            <p:nvPr/>
          </p:nvPicPr>
          <p:blipFill>
            <a:blip r:embed="rId11">
              <a:extLst/>
            </a:blip>
            <a:stretch>
              <a:fillRect/>
            </a:stretch>
          </p:blipFill>
          <p:spPr>
            <a:xfrm>
              <a:off x="1187040" y="268220"/>
              <a:ext cx="4195158" cy="718124"/>
            </a:xfrm>
            <a:prstGeom prst="rect">
              <a:avLst/>
            </a:prstGeom>
            <a:ln w="12700" cap="flat">
              <a:noFill/>
              <a:miter lim="400000"/>
            </a:ln>
            <a:effectLst/>
          </p:spPr>
        </p:pic>
      </p:grpSp>
      <p:grpSp>
        <p:nvGrpSpPr>
          <p:cNvPr id="784" name="Group"/>
          <p:cNvGrpSpPr/>
          <p:nvPr/>
        </p:nvGrpSpPr>
        <p:grpSpPr>
          <a:xfrm>
            <a:off x="14443648" y="3105064"/>
            <a:ext cx="5477666" cy="1254564"/>
            <a:chOff x="0" y="0"/>
            <a:chExt cx="5477665" cy="1254563"/>
          </a:xfrm>
        </p:grpSpPr>
        <p:sp>
          <p:nvSpPr>
            <p:cNvPr id="782" name="Rounded Rectangle"/>
            <p:cNvSpPr/>
            <p:nvPr/>
          </p:nvSpPr>
          <p:spPr>
            <a:xfrm>
              <a:off x="0" y="0"/>
              <a:ext cx="5477666" cy="1254564"/>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83" name="nanobot.svg" descr="nanobot.svg"/>
            <p:cNvPicPr>
              <a:picLocks noChangeAspect="1"/>
            </p:cNvPicPr>
            <p:nvPr/>
          </p:nvPicPr>
          <p:blipFill>
            <a:blip r:embed="rId12">
              <a:extLst/>
            </a:blip>
            <a:stretch>
              <a:fillRect/>
            </a:stretch>
          </p:blipFill>
          <p:spPr>
            <a:xfrm>
              <a:off x="169877" y="94102"/>
              <a:ext cx="5137912" cy="1066360"/>
            </a:xfrm>
            <a:prstGeom prst="rect">
              <a:avLst/>
            </a:prstGeom>
            <a:ln w="12700" cap="flat">
              <a:noFill/>
              <a:miter lim="400000"/>
            </a:ln>
            <a:effectLst/>
          </p:spPr>
        </p:pic>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759"/>
                                        </p:tgtEl>
                                        <p:attrNameLst>
                                          <p:attrName>style.visibility</p:attrName>
                                        </p:attrNameLst>
                                      </p:cBhvr>
                                      <p:to>
                                        <p:strVal val="visible"/>
                                      </p:to>
                                    </p:set>
                                    <p:animEffect filter="fade" transition="in">
                                      <p:cBhvr>
                                        <p:cTn id="7" dur="250"/>
                                        <p:tgtEl>
                                          <p:spTgt spid="759"/>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784"/>
                                        </p:tgtEl>
                                        <p:attrNameLst>
                                          <p:attrName>style.visibility</p:attrName>
                                        </p:attrNameLst>
                                      </p:cBhvr>
                                      <p:to>
                                        <p:strVal val="visible"/>
                                      </p:to>
                                    </p:set>
                                    <p:animEffect filter="fade" transition="in">
                                      <p:cBhvr>
                                        <p:cTn id="11" dur="250"/>
                                        <p:tgtEl>
                                          <p:spTgt spid="784"/>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763"/>
                                        </p:tgtEl>
                                        <p:attrNameLst>
                                          <p:attrName>style.visibility</p:attrName>
                                        </p:attrNameLst>
                                      </p:cBhvr>
                                      <p:to>
                                        <p:strVal val="visible"/>
                                      </p:to>
                                    </p:set>
                                    <p:animEffect filter="fade" transition="in">
                                      <p:cBhvr>
                                        <p:cTn id="15" dur="250"/>
                                        <p:tgtEl>
                                          <p:spTgt spid="763"/>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767"/>
                                        </p:tgtEl>
                                        <p:attrNameLst>
                                          <p:attrName>style.visibility</p:attrName>
                                        </p:attrNameLst>
                                      </p:cBhvr>
                                      <p:to>
                                        <p:strVal val="visible"/>
                                      </p:to>
                                    </p:set>
                                    <p:animEffect filter="fade" transition="in">
                                      <p:cBhvr>
                                        <p:cTn id="19" dur="250"/>
                                        <p:tgtEl>
                                          <p:spTgt spid="767"/>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771"/>
                                        </p:tgtEl>
                                        <p:attrNameLst>
                                          <p:attrName>style.visibility</p:attrName>
                                        </p:attrNameLst>
                                      </p:cBhvr>
                                      <p:to>
                                        <p:strVal val="visible"/>
                                      </p:to>
                                    </p:set>
                                    <p:animEffect filter="fade" transition="in">
                                      <p:cBhvr>
                                        <p:cTn id="23" dur="250"/>
                                        <p:tgtEl>
                                          <p:spTgt spid="771"/>
                                        </p:tgtEl>
                                      </p:cBhvr>
                                    </p:animEffect>
                                  </p:childTnLst>
                                </p:cTn>
                              </p:par>
                            </p:childTnLst>
                          </p:cTn>
                        </p:par>
                        <p:par>
                          <p:cTn id="24" fill="hold">
                            <p:stCondLst>
                              <p:cond delay="1250"/>
                            </p:stCondLst>
                            <p:childTnLst>
                              <p:par>
                                <p:cTn id="25" presetClass="entr" nodeType="afterEffect" presetID="10" grpId="6" fill="hold">
                                  <p:stCondLst>
                                    <p:cond delay="0"/>
                                  </p:stCondLst>
                                  <p:iterate type="el" backwards="0">
                                    <p:tmAbs val="0"/>
                                  </p:iterate>
                                  <p:childTnLst>
                                    <p:set>
                                      <p:cBhvr>
                                        <p:cTn id="26" fill="hold"/>
                                        <p:tgtEl>
                                          <p:spTgt spid="774"/>
                                        </p:tgtEl>
                                        <p:attrNameLst>
                                          <p:attrName>style.visibility</p:attrName>
                                        </p:attrNameLst>
                                      </p:cBhvr>
                                      <p:to>
                                        <p:strVal val="visible"/>
                                      </p:to>
                                    </p:set>
                                    <p:animEffect filter="fade" transition="in">
                                      <p:cBhvr>
                                        <p:cTn id="27" dur="250"/>
                                        <p:tgtEl>
                                          <p:spTgt spid="774"/>
                                        </p:tgtEl>
                                      </p:cBhvr>
                                    </p:animEffect>
                                  </p:childTnLst>
                                </p:cTn>
                              </p:par>
                            </p:childTnLst>
                          </p:cTn>
                        </p:par>
                        <p:par>
                          <p:cTn id="28" fill="hold">
                            <p:stCondLst>
                              <p:cond delay="1500"/>
                            </p:stCondLst>
                            <p:childTnLst>
                              <p:par>
                                <p:cTn id="29" presetClass="entr" nodeType="afterEffect" presetID="10" grpId="7" fill="hold">
                                  <p:stCondLst>
                                    <p:cond delay="0"/>
                                  </p:stCondLst>
                                  <p:iterate type="el" backwards="0">
                                    <p:tmAbs val="0"/>
                                  </p:iterate>
                                  <p:childTnLst>
                                    <p:set>
                                      <p:cBhvr>
                                        <p:cTn id="30" fill="hold"/>
                                        <p:tgtEl>
                                          <p:spTgt spid="781"/>
                                        </p:tgtEl>
                                        <p:attrNameLst>
                                          <p:attrName>style.visibility</p:attrName>
                                        </p:attrNameLst>
                                      </p:cBhvr>
                                      <p:to>
                                        <p:strVal val="visible"/>
                                      </p:to>
                                    </p:set>
                                    <p:animEffect filter="fade" transition="in">
                                      <p:cBhvr>
                                        <p:cTn id="31" dur="250"/>
                                        <p:tgtEl>
                                          <p:spTgt spid="781"/>
                                        </p:tgtEl>
                                      </p:cBhvr>
                                    </p:animEffect>
                                  </p:childTnLst>
                                </p:cTn>
                              </p:par>
                            </p:childTnLst>
                          </p:cTn>
                        </p:par>
                        <p:par>
                          <p:cTn id="32" fill="hold">
                            <p:stCondLst>
                              <p:cond delay="1750"/>
                            </p:stCondLst>
                            <p:childTnLst>
                              <p:par>
                                <p:cTn id="33" presetClass="entr" nodeType="afterEffect" presetID="10" grpId="8" fill="hold">
                                  <p:stCondLst>
                                    <p:cond delay="0"/>
                                  </p:stCondLst>
                                  <p:iterate type="el" backwards="0">
                                    <p:tmAbs val="0"/>
                                  </p:iterate>
                                  <p:childTnLst>
                                    <p:set>
                                      <p:cBhvr>
                                        <p:cTn id="34" fill="hold"/>
                                        <p:tgtEl>
                                          <p:spTgt spid="777"/>
                                        </p:tgtEl>
                                        <p:attrNameLst>
                                          <p:attrName>style.visibility</p:attrName>
                                        </p:attrNameLst>
                                      </p:cBhvr>
                                      <p:to>
                                        <p:strVal val="visible"/>
                                      </p:to>
                                    </p:set>
                                    <p:animEffect filter="fade" transition="in">
                                      <p:cBhvr>
                                        <p:cTn id="35" dur="250"/>
                                        <p:tgtEl>
                                          <p:spTgt spid="77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784" grpId="2"/>
      <p:bldP build="whole" bldLvl="1" animBg="1" rev="0" advAuto="0" spid="767" grpId="4"/>
      <p:bldP build="whole" bldLvl="1" animBg="1" rev="0" advAuto="0" spid="781" grpId="7"/>
      <p:bldP build="whole" bldLvl="1" animBg="1" rev="0" advAuto="0" spid="763" grpId="3"/>
      <p:bldP build="whole" bldLvl="1" animBg="1" rev="0" advAuto="0" spid="777" grpId="8"/>
      <p:bldP build="whole" bldLvl="1" animBg="1" rev="0" advAuto="0" spid="759" grpId="1"/>
      <p:bldP build="whole" bldLvl="1" animBg="1" rev="0" advAuto="0" spid="771" grpId="5"/>
      <p:bldP build="whole" bldLvl="1" animBg="1" rev="0" advAuto="0" spid="774" grpId="6"/>
    </p:bldLst>
  </p:timing>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791" name="Group"/>
          <p:cNvGrpSpPr/>
          <p:nvPr/>
        </p:nvGrpSpPr>
        <p:grpSpPr>
          <a:xfrm>
            <a:off x="12030575" y="6022109"/>
            <a:ext cx="3629316" cy="2609430"/>
            <a:chOff x="0" y="0"/>
            <a:chExt cx="3629314" cy="2609428"/>
          </a:xfrm>
        </p:grpSpPr>
        <p:sp>
          <p:nvSpPr>
            <p:cNvPr id="788" name="Rounded Rectangle"/>
            <p:cNvSpPr/>
            <p:nvPr/>
          </p:nvSpPr>
          <p:spPr>
            <a:xfrm>
              <a:off x="0" y="0"/>
              <a:ext cx="3629315" cy="2609429"/>
            </a:xfrm>
            <a:prstGeom prst="roundRect">
              <a:avLst>
                <a:gd name="adj" fmla="val 15000"/>
              </a:avLst>
            </a:prstGeom>
            <a:solidFill>
              <a:schemeClr val="accent3">
                <a:hueOff val="914337"/>
                <a:satOff val="31515"/>
                <a:lumOff val="-30790"/>
              </a:schemeClr>
            </a:solidFill>
            <a:ln w="12700" cap="flat">
              <a:noFill/>
              <a:miter lim="400000"/>
            </a:ln>
            <a:effectLst/>
          </p:spPr>
          <p:txBody>
            <a:bodyPr wrap="square" lIns="71437" tIns="71437" rIns="71437" bIns="71437" numCol="1" anchor="ctr">
              <a:noAutofit/>
            </a:bodyPr>
            <a:lstStyle/>
            <a:p>
              <a:pPr>
                <a:defRPr sz="5000"/>
              </a:pPr>
            </a:p>
          </p:txBody>
        </p:sp>
        <p:pic>
          <p:nvPicPr>
            <p:cNvPr id="789" name="Frankenstein's_monster_(Boris_Karloff).jpg" descr="Frankenstein's_monster_(Boris_Karloff).jpg"/>
            <p:cNvPicPr>
              <a:picLocks noChangeAspect="1"/>
            </p:cNvPicPr>
            <p:nvPr/>
          </p:nvPicPr>
          <p:blipFill>
            <a:blip r:embed="rId3">
              <a:extLst/>
            </a:blip>
            <a:stretch>
              <a:fillRect/>
            </a:stretch>
          </p:blipFill>
          <p:spPr>
            <a:xfrm>
              <a:off x="143885" y="358594"/>
              <a:ext cx="1670248" cy="2096903"/>
            </a:xfrm>
            <a:prstGeom prst="rect">
              <a:avLst/>
            </a:prstGeom>
            <a:ln w="12700" cap="flat">
              <a:noFill/>
              <a:miter lim="400000"/>
            </a:ln>
            <a:effectLst/>
          </p:spPr>
        </p:pic>
        <p:pic>
          <p:nvPicPr>
            <p:cNvPr id="790"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1902159" y="732654"/>
              <a:ext cx="1598724" cy="1348783"/>
            </a:xfrm>
            <a:prstGeom prst="rect">
              <a:avLst/>
            </a:prstGeom>
            <a:ln w="12700" cap="flat">
              <a:noFill/>
              <a:miter lim="400000"/>
            </a:ln>
            <a:effectLst/>
          </p:spPr>
        </p:pic>
      </p:grpSp>
      <p:sp>
        <p:nvSpPr>
          <p:cNvPr id="792" name="Remember this?"/>
          <p:cNvSpPr txBox="1"/>
          <p:nvPr>
            <p:ph type="title"/>
          </p:nvPr>
        </p:nvSpPr>
        <p:spPr>
          <a:prstGeom prst="rect">
            <a:avLst/>
          </a:prstGeom>
        </p:spPr>
        <p:txBody>
          <a:bodyPr/>
          <a:lstStyle/>
          <a:p>
            <a:pPr/>
            <a:r>
              <a:t>Remember this?</a:t>
            </a:r>
          </a:p>
        </p:txBody>
      </p:sp>
      <p:pic>
        <p:nvPicPr>
          <p:cNvPr id="793" name="FrankensteinLobbyCardKarloffandClive.png" descr="FrankensteinLobbyCardKarloffandClive.png"/>
          <p:cNvPicPr>
            <a:picLocks noChangeAspect="1"/>
          </p:cNvPicPr>
          <p:nvPr/>
        </p:nvPicPr>
        <p:blipFill>
          <a:blip r:embed="rId5">
            <a:extLst/>
          </a:blip>
          <a:srcRect l="17028" t="22682" r="15689" b="0"/>
          <a:stretch>
            <a:fillRect/>
          </a:stretch>
        </p:blipFill>
        <p:spPr>
          <a:xfrm>
            <a:off x="8251284" y="8054316"/>
            <a:ext cx="8349053" cy="5376701"/>
          </a:xfrm>
          <a:prstGeom prst="rect">
            <a:avLst/>
          </a:prstGeom>
          <a:ln w="12700">
            <a:miter lim="400000"/>
          </a:ln>
        </p:spPr>
      </p:pic>
      <p:sp>
        <p:nvSpPr>
          <p:cNvPr id="794" name="Double Arrow"/>
          <p:cNvSpPr/>
          <p:nvPr/>
        </p:nvSpPr>
        <p:spPr>
          <a:xfrm rot="19948358">
            <a:off x="12845761" y="5958269"/>
            <a:ext cx="5824588" cy="1270001"/>
          </a:xfrm>
          <a:prstGeom prst="leftRightArrow">
            <a:avLst>
              <a:gd name="adj1" fmla="val 32000"/>
              <a:gd name="adj2" fmla="val 44000"/>
            </a:avLst>
          </a:prstGeom>
          <a:solidFill>
            <a:schemeClr val="accent4">
              <a:hueOff val="-461056"/>
              <a:satOff val="4338"/>
              <a:lumOff val="-10225"/>
            </a:schemeClr>
          </a:solidFill>
          <a:ln w="12700">
            <a:miter lim="400000"/>
          </a:ln>
        </p:spPr>
        <p:txBody>
          <a:bodyPr lIns="71437" tIns="71437" rIns="71437" bIns="71437" anchor="ctr"/>
          <a:lstStyle/>
          <a:p>
            <a:pPr>
              <a:defRPr sz="5000"/>
            </a:pPr>
          </a:p>
        </p:txBody>
      </p:sp>
      <p:sp>
        <p:nvSpPr>
          <p:cNvPr id="795" name="LLM"/>
          <p:cNvSpPr txBox="1"/>
          <p:nvPr/>
        </p:nvSpPr>
        <p:spPr>
          <a:xfrm>
            <a:off x="19309920" y="5148262"/>
            <a:ext cx="1565911" cy="879476"/>
          </a:xfrm>
          <a:prstGeom prst="rect">
            <a:avLst/>
          </a:prstGeom>
          <a:blipFill>
            <a:blip r:embed="rId6"/>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LLM</a:t>
            </a:r>
          </a:p>
        </p:txBody>
      </p:sp>
      <p:sp>
        <p:nvSpPr>
          <p:cNvPr id="796" name="Harness"/>
          <p:cNvSpPr txBox="1"/>
          <p:nvPr/>
        </p:nvSpPr>
        <p:spPr>
          <a:xfrm>
            <a:off x="10843895" y="7173758"/>
            <a:ext cx="2696211" cy="879476"/>
          </a:xfrm>
          <a:prstGeom prst="rect">
            <a:avLst/>
          </a:prstGeom>
          <a:blipFill>
            <a:blip r:embed="rId6"/>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Harness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path" nodeType="clickEffect" presetSubtype="0" presetID="-1" grpId="1" accel="50000" decel="50000" fill="hold">
                                  <p:stCondLst>
                                    <p:cond delay="0"/>
                                  </p:stCondLst>
                                  <p:childTnLst>
                                    <p:animMotion path="M 0.000000 0.000000 L 0.258561 -0.252036" origin="layout" pathEditMode="relative">
                                      <p:cBhvr>
                                        <p:cTn id="6" dur="500" fill="hold"/>
                                        <p:tgtEl>
                                          <p:spTgt spid="791"/>
                                        </p:tgtEl>
                                        <p:attrNameLst>
                                          <p:attrName>ppt_x</p:attrName>
                                          <p:attrName>ppt_y</p:attrName>
                                        </p:attrNameLst>
                                      </p:cBhvr>
                                    </p:animMotion>
                                  </p:childTnLst>
                                </p:cTn>
                              </p:par>
                            </p:childTnLst>
                          </p:cTn>
                        </p:par>
                        <p:par>
                          <p:cTn id="7" fill="hold">
                            <p:stCondLst>
                              <p:cond delay="500"/>
                            </p:stCondLst>
                            <p:childTnLst>
                              <p:par>
                                <p:cTn id="8" presetClass="entr" nodeType="afterEffect" presetID="10" grpId="2" fill="hold">
                                  <p:stCondLst>
                                    <p:cond delay="0"/>
                                  </p:stCondLst>
                                  <p:iterate type="el" backwards="0">
                                    <p:tmAbs val="0"/>
                                  </p:iterate>
                                  <p:childTnLst>
                                    <p:set>
                                      <p:cBhvr>
                                        <p:cTn id="9" fill="hold"/>
                                        <p:tgtEl>
                                          <p:spTgt spid="794"/>
                                        </p:tgtEl>
                                        <p:attrNameLst>
                                          <p:attrName>style.visibility</p:attrName>
                                        </p:attrNameLst>
                                      </p:cBhvr>
                                      <p:to>
                                        <p:strVal val="visible"/>
                                      </p:to>
                                    </p:set>
                                    <p:animEffect filter="fade" transition="in">
                                      <p:cBhvr>
                                        <p:cTn id="10" dur="500"/>
                                        <p:tgtEl>
                                          <p:spTgt spid="794"/>
                                        </p:tgtEl>
                                      </p:cBhvr>
                                    </p:animEffect>
                                  </p:childTnLst>
                                </p:cTn>
                              </p:par>
                            </p:childTnLst>
                          </p:cTn>
                        </p:par>
                        <p:par>
                          <p:cTn id="11" fill="hold">
                            <p:stCondLst>
                              <p:cond delay="1000"/>
                            </p:stCondLst>
                            <p:childTnLst>
                              <p:par>
                                <p:cTn id="12" presetClass="entr" nodeType="afterEffect" presetID="10" grpId="3" fill="hold">
                                  <p:stCondLst>
                                    <p:cond delay="0"/>
                                  </p:stCondLst>
                                  <p:iterate type="el" backwards="0">
                                    <p:tmAbs val="0"/>
                                  </p:iterate>
                                  <p:childTnLst>
                                    <p:set>
                                      <p:cBhvr>
                                        <p:cTn id="13" fill="hold"/>
                                        <p:tgtEl>
                                          <p:spTgt spid="795"/>
                                        </p:tgtEl>
                                        <p:attrNameLst>
                                          <p:attrName>style.visibility</p:attrName>
                                        </p:attrNameLst>
                                      </p:cBhvr>
                                      <p:to>
                                        <p:strVal val="visible"/>
                                      </p:to>
                                    </p:set>
                                    <p:animEffect filter="fade" transition="in">
                                      <p:cBhvr>
                                        <p:cTn id="14" dur="1000"/>
                                        <p:tgtEl>
                                          <p:spTgt spid="795"/>
                                        </p:tgtEl>
                                      </p:cBhvr>
                                    </p:animEffect>
                                  </p:childTnLst>
                                </p:cTn>
                              </p:par>
                            </p:childTnLst>
                          </p:cTn>
                        </p:par>
                        <p:par>
                          <p:cTn id="15" fill="hold">
                            <p:stCondLst>
                              <p:cond delay="2000"/>
                            </p:stCondLst>
                            <p:childTnLst>
                              <p:par>
                                <p:cTn id="16" presetClass="entr" nodeType="afterEffect" presetID="10" grpId="4" fill="hold">
                                  <p:stCondLst>
                                    <p:cond delay="0"/>
                                  </p:stCondLst>
                                  <p:iterate type="el" backwards="0">
                                    <p:tmAbs val="0"/>
                                  </p:iterate>
                                  <p:childTnLst>
                                    <p:set>
                                      <p:cBhvr>
                                        <p:cTn id="17" fill="hold"/>
                                        <p:tgtEl>
                                          <p:spTgt spid="796"/>
                                        </p:tgtEl>
                                        <p:attrNameLst>
                                          <p:attrName>style.visibility</p:attrName>
                                        </p:attrNameLst>
                                      </p:cBhvr>
                                      <p:to>
                                        <p:strVal val="visible"/>
                                      </p:to>
                                    </p:set>
                                    <p:animEffect filter="fade" transition="in">
                                      <p:cBhvr>
                                        <p:cTn id="18" dur="1000"/>
                                        <p:tgtEl>
                                          <p:spTgt spid="7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795" grpId="3"/>
      <p:bldP build="whole" bldLvl="1" animBg="1" rev="0" advAuto="0" spid="794" grpId="2"/>
      <p:bldP build="whole" bldLvl="1" animBg="1" rev="0" advAuto="0" spid="796" grpId="4"/>
    </p:bldLst>
  </p:timing>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00" name="AI Model Families"/>
          <p:cNvSpPr txBox="1"/>
          <p:nvPr>
            <p:ph type="title"/>
          </p:nvPr>
        </p:nvSpPr>
        <p:spPr>
          <a:prstGeom prst="rect">
            <a:avLst/>
          </a:prstGeom>
        </p:spPr>
        <p:txBody>
          <a:bodyPr>
            <a:normAutofit fontScale="100000" lnSpcReduction="0"/>
          </a:bodyPr>
          <a:lstStyle>
            <a:lvl1pPr>
              <a:defRPr sz="15000"/>
            </a:lvl1pPr>
          </a:lstStyle>
          <a:p>
            <a:pPr/>
            <a:r>
              <a:t>AI Model Families</a:t>
            </a:r>
          </a:p>
        </p:txBody>
      </p:sp>
    </p:spTree>
  </p:cSld>
  <p:clrMapOvr>
    <a:masterClrMapping/>
  </p:clrMapOvr>
  <p:transition xmlns:p14="http://schemas.microsoft.com/office/powerpoint/2010/main" spd="med" advClick="1"/>
</p:sld>
</file>

<file path=ppt/slides/slide4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04" name="AI Model Families…"/>
          <p:cNvSpPr txBox="1"/>
          <p:nvPr>
            <p:ph type="title"/>
          </p:nvPr>
        </p:nvSpPr>
        <p:spPr>
          <a:prstGeom prst="rect">
            <a:avLst/>
          </a:prstGeom>
        </p:spPr>
        <p:txBody>
          <a:bodyPr/>
          <a:lstStyle/>
          <a:p>
            <a:pPr/>
            <a:r>
              <a:t>AI Model Families</a:t>
            </a:r>
          </a:p>
          <a:p>
            <a:pPr/>
            <a:r>
              <a:t>(Proprietary)</a:t>
            </a:r>
          </a:p>
        </p:txBody>
      </p:sp>
      <p:sp>
        <p:nvSpPr>
          <p:cNvPr id="805" name="Claude (Anthropic)…"/>
          <p:cNvSpPr txBox="1"/>
          <p:nvPr>
            <p:ph type="body" idx="1"/>
          </p:nvPr>
        </p:nvSpPr>
        <p:spPr>
          <a:xfrm>
            <a:off x="1468750" y="3554015"/>
            <a:ext cx="21446500" cy="9122595"/>
          </a:xfrm>
          <a:prstGeom prst="rect">
            <a:avLst/>
          </a:prstGeom>
        </p:spPr>
        <p:txBody>
          <a:bodyPr numCol="2" spcCol="1072324" anchor="t">
            <a:normAutofit fontScale="100000" lnSpcReduction="0"/>
          </a:bodyPr>
          <a:lstStyle/>
          <a:p>
            <a:pPr marL="1211873" indent="-868973">
              <a:spcBef>
                <a:spcPts val="0"/>
              </a:spcBef>
              <a:defRPr sz="6500"/>
            </a:pPr>
            <a:r>
              <a:t>Claude (</a:t>
            </a:r>
            <a:r>
              <a:rPr b="1"/>
              <a:t>Anthropic</a:t>
            </a:r>
            <a:r>
              <a:t>)</a:t>
            </a:r>
          </a:p>
          <a:p>
            <a:pPr lvl="1" marL="1736806" indent="-868973">
              <a:spcBef>
                <a:spcPts val="0"/>
              </a:spcBef>
              <a:defRPr sz="6500"/>
            </a:pPr>
            <a:r>
              <a:t>Fable</a:t>
            </a:r>
          </a:p>
          <a:p>
            <a:pPr lvl="1" marL="1736806" indent="-868973">
              <a:spcBef>
                <a:spcPts val="0"/>
              </a:spcBef>
              <a:defRPr sz="6500"/>
            </a:pPr>
            <a:r>
              <a:t>Haiku</a:t>
            </a:r>
          </a:p>
          <a:p>
            <a:pPr lvl="1" marL="1736806" indent="-868973">
              <a:spcBef>
                <a:spcPts val="0"/>
              </a:spcBef>
              <a:defRPr sz="6500"/>
            </a:pPr>
            <a:r>
              <a:t>Opus</a:t>
            </a:r>
          </a:p>
          <a:p>
            <a:pPr lvl="1" marL="1736806" indent="-868973">
              <a:spcBef>
                <a:spcPts val="0"/>
              </a:spcBef>
              <a:defRPr sz="6500"/>
            </a:pPr>
            <a:r>
              <a:t>Sonnet</a:t>
            </a:r>
          </a:p>
          <a:p>
            <a:pPr marL="1211873" indent="-868973">
              <a:spcBef>
                <a:spcPts val="0"/>
              </a:spcBef>
              <a:defRPr sz="6500"/>
            </a:pPr>
            <a:r>
              <a:t>Gemini (</a:t>
            </a:r>
            <a:r>
              <a:rPr b="1"/>
              <a:t>Google DeepMind</a:t>
            </a:r>
            <a:r>
              <a:t>)</a:t>
            </a:r>
          </a:p>
          <a:p>
            <a:pPr lvl="1" marL="1736806" indent="-868973">
              <a:spcBef>
                <a:spcPts val="0"/>
              </a:spcBef>
              <a:defRPr sz="6500"/>
            </a:pPr>
            <a:r>
              <a:t>Flash</a:t>
            </a:r>
          </a:p>
          <a:p>
            <a:pPr lvl="1" marL="1736806" indent="-868973">
              <a:spcBef>
                <a:spcPts val="0"/>
              </a:spcBef>
              <a:defRPr sz="6500"/>
            </a:pPr>
            <a:r>
              <a:t>Pro</a:t>
            </a:r>
          </a:p>
          <a:p>
            <a:pPr marL="1211873" indent="-868973">
              <a:spcBef>
                <a:spcPts val="0"/>
              </a:spcBef>
              <a:defRPr sz="6500"/>
            </a:pPr>
            <a:r>
              <a:t>Grok (</a:t>
            </a:r>
            <a:r>
              <a:rPr b="1"/>
              <a:t>xAI</a:t>
            </a:r>
            <a:r>
              <a:t>)</a:t>
            </a:r>
          </a:p>
          <a:p>
            <a:pPr marL="1211873" indent="-868973">
              <a:spcBef>
                <a:spcPts val="0"/>
              </a:spcBef>
              <a:defRPr sz="6500"/>
            </a:pPr>
            <a:r>
              <a:t>GPT (</a:t>
            </a:r>
            <a:r>
              <a:rPr b="1"/>
              <a:t>OpenAI</a:t>
            </a:r>
            <a:r>
              <a:t>)</a:t>
            </a:r>
          </a:p>
          <a:p>
            <a:pPr lvl="1" marL="1736806" indent="-868973">
              <a:spcBef>
                <a:spcPts val="0"/>
              </a:spcBef>
              <a:defRPr sz="6500"/>
            </a:pPr>
            <a:r>
              <a:t>Microsoft Copilot</a:t>
            </a:r>
          </a:p>
          <a:p>
            <a:pPr marL="1211873" indent="-868973">
              <a:spcBef>
                <a:spcPts val="0"/>
              </a:spcBef>
              <a:defRPr sz="6500"/>
            </a:pPr>
            <a:r>
              <a:t>Mistral (</a:t>
            </a:r>
            <a:r>
              <a:rPr b="1"/>
              <a:t>Mistral AI</a:t>
            </a:r>
            <a:r>
              <a:t>)</a:t>
            </a:r>
          </a:p>
          <a:p>
            <a:pPr marL="1211873" indent="-868973">
              <a:spcBef>
                <a:spcPts val="0"/>
              </a:spcBef>
              <a:defRPr sz="6500"/>
            </a:pPr>
            <a:r>
              <a:t>Muse (</a:t>
            </a:r>
            <a:r>
              <a:rPr b="1"/>
              <a:t>Meta</a:t>
            </a:r>
            <a:r>
              <a:t>)</a:t>
            </a:r>
          </a:p>
          <a:p>
            <a:pPr lvl="1" marL="1736806" indent="-868973">
              <a:spcBef>
                <a:spcPts val="0"/>
              </a:spcBef>
              <a:defRPr sz="6500"/>
            </a:pPr>
            <a:r>
              <a:t>Spark</a:t>
            </a:r>
          </a:p>
          <a:p>
            <a:pPr lvl="1" marL="1736806" indent="-868973">
              <a:spcBef>
                <a:spcPts val="0"/>
              </a:spcBef>
              <a:defRPr sz="6500"/>
            </a:pPr>
            <a:r>
              <a:t>Wonder</a:t>
            </a:r>
          </a:p>
          <a:p>
            <a:pPr lvl="1" marL="1736806" indent="-868973">
              <a:spcBef>
                <a:spcPts val="0"/>
              </a:spcBef>
              <a:defRPr sz="6500"/>
            </a:pPr>
            <a:r>
              <a:t>Wonder Full</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805">
                                            <p:bg/>
                                          </p:spTgt>
                                        </p:tgtEl>
                                        <p:attrNameLst>
                                          <p:attrName>style.visibility</p:attrName>
                                        </p:attrNameLst>
                                      </p:cBhvr>
                                      <p:to>
                                        <p:strVal val="visible"/>
                                      </p:to>
                                    </p:set>
                                    <p:animEffect filter="fade" transition="in">
                                      <p:cBhvr>
                                        <p:cTn id="7" dur="250"/>
                                        <p:tgtEl>
                                          <p:spTgt spid="805">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805">
                                            <p:txEl>
                                              <p:pRg st="0" end="0"/>
                                            </p:txEl>
                                          </p:spTgt>
                                        </p:tgtEl>
                                        <p:attrNameLst>
                                          <p:attrName>style.visibility</p:attrName>
                                        </p:attrNameLst>
                                      </p:cBhvr>
                                      <p:to>
                                        <p:strVal val="visible"/>
                                      </p:to>
                                    </p:set>
                                    <p:animEffect filter="fade" transition="in">
                                      <p:cBhvr>
                                        <p:cTn id="10" dur="250"/>
                                        <p:tgtEl>
                                          <p:spTgt spid="805">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805">
                                            <p:txEl>
                                              <p:pRg st="1" end="1"/>
                                            </p:txEl>
                                          </p:spTgt>
                                        </p:tgtEl>
                                        <p:attrNameLst>
                                          <p:attrName>style.visibility</p:attrName>
                                        </p:attrNameLst>
                                      </p:cBhvr>
                                      <p:to>
                                        <p:strVal val="visible"/>
                                      </p:to>
                                    </p:set>
                                    <p:animEffect filter="fade" transition="in">
                                      <p:cBhvr>
                                        <p:cTn id="14" dur="250"/>
                                        <p:tgtEl>
                                          <p:spTgt spid="805">
                                            <p:txEl>
                                              <p:pRg st="1" end="1"/>
                                            </p:txEl>
                                          </p:spTgt>
                                        </p:tgtEl>
                                      </p:cBhvr>
                                    </p:animEffect>
                                  </p:childTnLst>
                                </p:cTn>
                              </p:par>
                            </p:childTnLst>
                          </p:cTn>
                        </p:par>
                        <p:par>
                          <p:cTn id="15" fill="hold">
                            <p:stCondLst>
                              <p:cond delay="500"/>
                            </p:stCondLst>
                            <p:childTnLst>
                              <p:par>
                                <p:cTn id="16" presetClass="entr" nodeType="afterEffect" presetID="10" grpId="1" fill="hold">
                                  <p:stCondLst>
                                    <p:cond delay="0"/>
                                  </p:stCondLst>
                                  <p:iterate type="el" backwards="0">
                                    <p:tmAbs val="0"/>
                                  </p:iterate>
                                  <p:childTnLst>
                                    <p:set>
                                      <p:cBhvr>
                                        <p:cTn id="17" fill="hold"/>
                                        <p:tgtEl>
                                          <p:spTgt spid="805">
                                            <p:txEl>
                                              <p:pRg st="2" end="2"/>
                                            </p:txEl>
                                          </p:spTgt>
                                        </p:tgtEl>
                                        <p:attrNameLst>
                                          <p:attrName>style.visibility</p:attrName>
                                        </p:attrNameLst>
                                      </p:cBhvr>
                                      <p:to>
                                        <p:strVal val="visible"/>
                                      </p:to>
                                    </p:set>
                                    <p:animEffect filter="fade" transition="in">
                                      <p:cBhvr>
                                        <p:cTn id="18" dur="250"/>
                                        <p:tgtEl>
                                          <p:spTgt spid="805">
                                            <p:txEl>
                                              <p:pRg st="2" end="2"/>
                                            </p:txEl>
                                          </p:spTgt>
                                        </p:tgtEl>
                                      </p:cBhvr>
                                    </p:animEffect>
                                  </p:childTnLst>
                                </p:cTn>
                              </p:par>
                            </p:childTnLst>
                          </p:cTn>
                        </p:par>
                        <p:par>
                          <p:cTn id="19" fill="hold">
                            <p:stCondLst>
                              <p:cond delay="750"/>
                            </p:stCondLst>
                            <p:childTnLst>
                              <p:par>
                                <p:cTn id="20" presetClass="entr" nodeType="afterEffect" presetID="10" grpId="1" fill="hold">
                                  <p:stCondLst>
                                    <p:cond delay="0"/>
                                  </p:stCondLst>
                                  <p:iterate type="el" backwards="0">
                                    <p:tmAbs val="0"/>
                                  </p:iterate>
                                  <p:childTnLst>
                                    <p:set>
                                      <p:cBhvr>
                                        <p:cTn id="21" fill="hold"/>
                                        <p:tgtEl>
                                          <p:spTgt spid="805">
                                            <p:txEl>
                                              <p:pRg st="3" end="3"/>
                                            </p:txEl>
                                          </p:spTgt>
                                        </p:tgtEl>
                                        <p:attrNameLst>
                                          <p:attrName>style.visibility</p:attrName>
                                        </p:attrNameLst>
                                      </p:cBhvr>
                                      <p:to>
                                        <p:strVal val="visible"/>
                                      </p:to>
                                    </p:set>
                                    <p:animEffect filter="fade" transition="in">
                                      <p:cBhvr>
                                        <p:cTn id="22" dur="250"/>
                                        <p:tgtEl>
                                          <p:spTgt spid="805">
                                            <p:txEl>
                                              <p:pRg st="3" end="3"/>
                                            </p:txEl>
                                          </p:spTgt>
                                        </p:tgtEl>
                                      </p:cBhvr>
                                    </p:animEffect>
                                  </p:childTnLst>
                                </p:cTn>
                              </p:par>
                            </p:childTnLst>
                          </p:cTn>
                        </p:par>
                        <p:par>
                          <p:cTn id="23" fill="hold">
                            <p:stCondLst>
                              <p:cond delay="1000"/>
                            </p:stCondLst>
                            <p:childTnLst>
                              <p:par>
                                <p:cTn id="24" presetClass="entr" nodeType="afterEffect" presetID="10" grpId="1" fill="hold">
                                  <p:stCondLst>
                                    <p:cond delay="0"/>
                                  </p:stCondLst>
                                  <p:iterate type="el" backwards="0">
                                    <p:tmAbs val="0"/>
                                  </p:iterate>
                                  <p:childTnLst>
                                    <p:set>
                                      <p:cBhvr>
                                        <p:cTn id="25" fill="hold"/>
                                        <p:tgtEl>
                                          <p:spTgt spid="805">
                                            <p:txEl>
                                              <p:pRg st="4" end="4"/>
                                            </p:txEl>
                                          </p:spTgt>
                                        </p:tgtEl>
                                        <p:attrNameLst>
                                          <p:attrName>style.visibility</p:attrName>
                                        </p:attrNameLst>
                                      </p:cBhvr>
                                      <p:to>
                                        <p:strVal val="visible"/>
                                      </p:to>
                                    </p:set>
                                    <p:animEffect filter="fade" transition="in">
                                      <p:cBhvr>
                                        <p:cTn id="26" dur="250"/>
                                        <p:tgtEl>
                                          <p:spTgt spid="805">
                                            <p:txEl>
                                              <p:pRg st="4" end="4"/>
                                            </p:txEl>
                                          </p:spTgt>
                                        </p:tgtEl>
                                      </p:cBhvr>
                                    </p:animEffect>
                                  </p:childTnLst>
                                </p:cTn>
                              </p:par>
                            </p:childTnLst>
                          </p:cTn>
                        </p:par>
                        <p:par>
                          <p:cTn id="27" fill="hold">
                            <p:stCondLst>
                              <p:cond delay="1250"/>
                            </p:stCondLst>
                            <p:childTnLst>
                              <p:par>
                                <p:cTn id="28" presetClass="entr" nodeType="afterEffect" presetID="10" grpId="1" fill="hold">
                                  <p:stCondLst>
                                    <p:cond delay="0"/>
                                  </p:stCondLst>
                                  <p:iterate type="el" backwards="0">
                                    <p:tmAbs val="0"/>
                                  </p:iterate>
                                  <p:childTnLst>
                                    <p:set>
                                      <p:cBhvr>
                                        <p:cTn id="29" fill="hold"/>
                                        <p:tgtEl>
                                          <p:spTgt spid="805">
                                            <p:txEl>
                                              <p:pRg st="5" end="5"/>
                                            </p:txEl>
                                          </p:spTgt>
                                        </p:tgtEl>
                                        <p:attrNameLst>
                                          <p:attrName>style.visibility</p:attrName>
                                        </p:attrNameLst>
                                      </p:cBhvr>
                                      <p:to>
                                        <p:strVal val="visible"/>
                                      </p:to>
                                    </p:set>
                                    <p:animEffect filter="fade" transition="in">
                                      <p:cBhvr>
                                        <p:cTn id="30" dur="250"/>
                                        <p:tgtEl>
                                          <p:spTgt spid="805">
                                            <p:txEl>
                                              <p:pRg st="5" end="5"/>
                                            </p:txEl>
                                          </p:spTgt>
                                        </p:tgtEl>
                                      </p:cBhvr>
                                    </p:animEffect>
                                  </p:childTnLst>
                                </p:cTn>
                              </p:par>
                            </p:childTnLst>
                          </p:cTn>
                        </p:par>
                        <p:par>
                          <p:cTn id="31" fill="hold">
                            <p:stCondLst>
                              <p:cond delay="1500"/>
                            </p:stCondLst>
                            <p:childTnLst>
                              <p:par>
                                <p:cTn id="32" presetClass="entr" nodeType="afterEffect" presetID="10" grpId="1" fill="hold">
                                  <p:stCondLst>
                                    <p:cond delay="0"/>
                                  </p:stCondLst>
                                  <p:iterate type="el" backwards="0">
                                    <p:tmAbs val="0"/>
                                  </p:iterate>
                                  <p:childTnLst>
                                    <p:set>
                                      <p:cBhvr>
                                        <p:cTn id="33" fill="hold"/>
                                        <p:tgtEl>
                                          <p:spTgt spid="805">
                                            <p:txEl>
                                              <p:pRg st="6" end="6"/>
                                            </p:txEl>
                                          </p:spTgt>
                                        </p:tgtEl>
                                        <p:attrNameLst>
                                          <p:attrName>style.visibility</p:attrName>
                                        </p:attrNameLst>
                                      </p:cBhvr>
                                      <p:to>
                                        <p:strVal val="visible"/>
                                      </p:to>
                                    </p:set>
                                    <p:animEffect filter="fade" transition="in">
                                      <p:cBhvr>
                                        <p:cTn id="34" dur="250"/>
                                        <p:tgtEl>
                                          <p:spTgt spid="805">
                                            <p:txEl>
                                              <p:pRg st="6" end="6"/>
                                            </p:txEl>
                                          </p:spTgt>
                                        </p:tgtEl>
                                      </p:cBhvr>
                                    </p:animEffect>
                                  </p:childTnLst>
                                </p:cTn>
                              </p:par>
                            </p:childTnLst>
                          </p:cTn>
                        </p:par>
                        <p:par>
                          <p:cTn id="35" fill="hold">
                            <p:stCondLst>
                              <p:cond delay="1750"/>
                            </p:stCondLst>
                            <p:childTnLst>
                              <p:par>
                                <p:cTn id="36" presetClass="entr" nodeType="afterEffect" presetID="10" grpId="1" fill="hold">
                                  <p:stCondLst>
                                    <p:cond delay="0"/>
                                  </p:stCondLst>
                                  <p:iterate type="el" backwards="0">
                                    <p:tmAbs val="0"/>
                                  </p:iterate>
                                  <p:childTnLst>
                                    <p:set>
                                      <p:cBhvr>
                                        <p:cTn id="37" fill="hold"/>
                                        <p:tgtEl>
                                          <p:spTgt spid="805">
                                            <p:txEl>
                                              <p:pRg st="7" end="7"/>
                                            </p:txEl>
                                          </p:spTgt>
                                        </p:tgtEl>
                                        <p:attrNameLst>
                                          <p:attrName>style.visibility</p:attrName>
                                        </p:attrNameLst>
                                      </p:cBhvr>
                                      <p:to>
                                        <p:strVal val="visible"/>
                                      </p:to>
                                    </p:set>
                                    <p:animEffect filter="fade" transition="in">
                                      <p:cBhvr>
                                        <p:cTn id="38" dur="250"/>
                                        <p:tgtEl>
                                          <p:spTgt spid="805">
                                            <p:txEl>
                                              <p:pRg st="7" end="7"/>
                                            </p:txEl>
                                          </p:spTgt>
                                        </p:tgtEl>
                                      </p:cBhvr>
                                    </p:animEffect>
                                  </p:childTnLst>
                                </p:cTn>
                              </p:par>
                            </p:childTnLst>
                          </p:cTn>
                        </p:par>
                        <p:par>
                          <p:cTn id="39" fill="hold">
                            <p:stCondLst>
                              <p:cond delay="2000"/>
                            </p:stCondLst>
                            <p:childTnLst>
                              <p:par>
                                <p:cTn id="40" presetClass="entr" nodeType="afterEffect" presetID="10" grpId="1" fill="hold">
                                  <p:stCondLst>
                                    <p:cond delay="0"/>
                                  </p:stCondLst>
                                  <p:iterate type="el" backwards="0">
                                    <p:tmAbs val="0"/>
                                  </p:iterate>
                                  <p:childTnLst>
                                    <p:set>
                                      <p:cBhvr>
                                        <p:cTn id="41" fill="hold"/>
                                        <p:tgtEl>
                                          <p:spTgt spid="805">
                                            <p:txEl>
                                              <p:pRg st="8" end="8"/>
                                            </p:txEl>
                                          </p:spTgt>
                                        </p:tgtEl>
                                        <p:attrNameLst>
                                          <p:attrName>style.visibility</p:attrName>
                                        </p:attrNameLst>
                                      </p:cBhvr>
                                      <p:to>
                                        <p:strVal val="visible"/>
                                      </p:to>
                                    </p:set>
                                    <p:animEffect filter="fade" transition="in">
                                      <p:cBhvr>
                                        <p:cTn id="42" dur="250"/>
                                        <p:tgtEl>
                                          <p:spTgt spid="805">
                                            <p:txEl>
                                              <p:pRg st="8" end="8"/>
                                            </p:txEl>
                                          </p:spTgt>
                                        </p:tgtEl>
                                      </p:cBhvr>
                                    </p:animEffect>
                                  </p:childTnLst>
                                </p:cTn>
                              </p:par>
                            </p:childTnLst>
                          </p:cTn>
                        </p:par>
                        <p:par>
                          <p:cTn id="43" fill="hold">
                            <p:stCondLst>
                              <p:cond delay="2250"/>
                            </p:stCondLst>
                            <p:childTnLst>
                              <p:par>
                                <p:cTn id="44" presetClass="entr" nodeType="afterEffect" presetID="10" grpId="1" fill="hold">
                                  <p:stCondLst>
                                    <p:cond delay="0"/>
                                  </p:stCondLst>
                                  <p:iterate type="el" backwards="0">
                                    <p:tmAbs val="0"/>
                                  </p:iterate>
                                  <p:childTnLst>
                                    <p:set>
                                      <p:cBhvr>
                                        <p:cTn id="45" fill="hold"/>
                                        <p:tgtEl>
                                          <p:spTgt spid="805">
                                            <p:txEl>
                                              <p:pRg st="9" end="9"/>
                                            </p:txEl>
                                          </p:spTgt>
                                        </p:tgtEl>
                                        <p:attrNameLst>
                                          <p:attrName>style.visibility</p:attrName>
                                        </p:attrNameLst>
                                      </p:cBhvr>
                                      <p:to>
                                        <p:strVal val="visible"/>
                                      </p:to>
                                    </p:set>
                                    <p:animEffect filter="fade" transition="in">
                                      <p:cBhvr>
                                        <p:cTn id="46" dur="250"/>
                                        <p:tgtEl>
                                          <p:spTgt spid="805">
                                            <p:txEl>
                                              <p:pRg st="9" end="9"/>
                                            </p:txEl>
                                          </p:spTgt>
                                        </p:tgtEl>
                                      </p:cBhvr>
                                    </p:animEffect>
                                  </p:childTnLst>
                                </p:cTn>
                              </p:par>
                            </p:childTnLst>
                          </p:cTn>
                        </p:par>
                        <p:par>
                          <p:cTn id="47" fill="hold">
                            <p:stCondLst>
                              <p:cond delay="2500"/>
                            </p:stCondLst>
                            <p:childTnLst>
                              <p:par>
                                <p:cTn id="48" presetClass="entr" nodeType="afterEffect" presetID="10" grpId="1" fill="hold">
                                  <p:stCondLst>
                                    <p:cond delay="0"/>
                                  </p:stCondLst>
                                  <p:iterate type="el" backwards="0">
                                    <p:tmAbs val="0"/>
                                  </p:iterate>
                                  <p:childTnLst>
                                    <p:set>
                                      <p:cBhvr>
                                        <p:cTn id="49" fill="hold"/>
                                        <p:tgtEl>
                                          <p:spTgt spid="805">
                                            <p:txEl>
                                              <p:pRg st="10" end="10"/>
                                            </p:txEl>
                                          </p:spTgt>
                                        </p:tgtEl>
                                        <p:attrNameLst>
                                          <p:attrName>style.visibility</p:attrName>
                                        </p:attrNameLst>
                                      </p:cBhvr>
                                      <p:to>
                                        <p:strVal val="visible"/>
                                      </p:to>
                                    </p:set>
                                    <p:animEffect filter="fade" transition="in">
                                      <p:cBhvr>
                                        <p:cTn id="50" dur="250"/>
                                        <p:tgtEl>
                                          <p:spTgt spid="805">
                                            <p:txEl>
                                              <p:pRg st="10" end="10"/>
                                            </p:txEl>
                                          </p:spTgt>
                                        </p:tgtEl>
                                      </p:cBhvr>
                                    </p:animEffect>
                                  </p:childTnLst>
                                </p:cTn>
                              </p:par>
                            </p:childTnLst>
                          </p:cTn>
                        </p:par>
                        <p:par>
                          <p:cTn id="51" fill="hold">
                            <p:stCondLst>
                              <p:cond delay="2750"/>
                            </p:stCondLst>
                            <p:childTnLst>
                              <p:par>
                                <p:cTn id="52" presetClass="entr" nodeType="afterEffect" presetID="10" grpId="1" fill="hold">
                                  <p:stCondLst>
                                    <p:cond delay="0"/>
                                  </p:stCondLst>
                                  <p:iterate type="el" backwards="0">
                                    <p:tmAbs val="0"/>
                                  </p:iterate>
                                  <p:childTnLst>
                                    <p:set>
                                      <p:cBhvr>
                                        <p:cTn id="53" fill="hold"/>
                                        <p:tgtEl>
                                          <p:spTgt spid="805">
                                            <p:txEl>
                                              <p:pRg st="11" end="11"/>
                                            </p:txEl>
                                          </p:spTgt>
                                        </p:tgtEl>
                                        <p:attrNameLst>
                                          <p:attrName>style.visibility</p:attrName>
                                        </p:attrNameLst>
                                      </p:cBhvr>
                                      <p:to>
                                        <p:strVal val="visible"/>
                                      </p:to>
                                    </p:set>
                                    <p:animEffect filter="fade" transition="in">
                                      <p:cBhvr>
                                        <p:cTn id="54" dur="250"/>
                                        <p:tgtEl>
                                          <p:spTgt spid="805">
                                            <p:txEl>
                                              <p:pRg st="11" end="11"/>
                                            </p:txEl>
                                          </p:spTgt>
                                        </p:tgtEl>
                                      </p:cBhvr>
                                    </p:animEffect>
                                  </p:childTnLst>
                                </p:cTn>
                              </p:par>
                            </p:childTnLst>
                          </p:cTn>
                        </p:par>
                        <p:par>
                          <p:cTn id="55" fill="hold">
                            <p:stCondLst>
                              <p:cond delay="3000"/>
                            </p:stCondLst>
                            <p:childTnLst>
                              <p:par>
                                <p:cTn id="56" presetClass="entr" nodeType="afterEffect" presetID="10" grpId="1" fill="hold">
                                  <p:stCondLst>
                                    <p:cond delay="0"/>
                                  </p:stCondLst>
                                  <p:iterate type="el" backwards="0">
                                    <p:tmAbs val="0"/>
                                  </p:iterate>
                                  <p:childTnLst>
                                    <p:set>
                                      <p:cBhvr>
                                        <p:cTn id="57" fill="hold"/>
                                        <p:tgtEl>
                                          <p:spTgt spid="805">
                                            <p:txEl>
                                              <p:pRg st="12" end="12"/>
                                            </p:txEl>
                                          </p:spTgt>
                                        </p:tgtEl>
                                        <p:attrNameLst>
                                          <p:attrName>style.visibility</p:attrName>
                                        </p:attrNameLst>
                                      </p:cBhvr>
                                      <p:to>
                                        <p:strVal val="visible"/>
                                      </p:to>
                                    </p:set>
                                    <p:animEffect filter="fade" transition="in">
                                      <p:cBhvr>
                                        <p:cTn id="58" dur="250"/>
                                        <p:tgtEl>
                                          <p:spTgt spid="805">
                                            <p:txEl>
                                              <p:pRg st="12" end="12"/>
                                            </p:txEl>
                                          </p:spTgt>
                                        </p:tgtEl>
                                      </p:cBhvr>
                                    </p:animEffect>
                                  </p:childTnLst>
                                </p:cTn>
                              </p:par>
                            </p:childTnLst>
                          </p:cTn>
                        </p:par>
                        <p:par>
                          <p:cTn id="59" fill="hold">
                            <p:stCondLst>
                              <p:cond delay="3250"/>
                            </p:stCondLst>
                            <p:childTnLst>
                              <p:par>
                                <p:cTn id="60" presetClass="entr" nodeType="afterEffect" presetID="10" grpId="1" fill="hold">
                                  <p:stCondLst>
                                    <p:cond delay="0"/>
                                  </p:stCondLst>
                                  <p:iterate type="el" backwards="0">
                                    <p:tmAbs val="0"/>
                                  </p:iterate>
                                  <p:childTnLst>
                                    <p:set>
                                      <p:cBhvr>
                                        <p:cTn id="61" fill="hold"/>
                                        <p:tgtEl>
                                          <p:spTgt spid="805">
                                            <p:txEl>
                                              <p:pRg st="13" end="13"/>
                                            </p:txEl>
                                          </p:spTgt>
                                        </p:tgtEl>
                                        <p:attrNameLst>
                                          <p:attrName>style.visibility</p:attrName>
                                        </p:attrNameLst>
                                      </p:cBhvr>
                                      <p:to>
                                        <p:strVal val="visible"/>
                                      </p:to>
                                    </p:set>
                                    <p:animEffect filter="fade" transition="in">
                                      <p:cBhvr>
                                        <p:cTn id="62" dur="250"/>
                                        <p:tgtEl>
                                          <p:spTgt spid="805">
                                            <p:txEl>
                                              <p:pRg st="13" end="13"/>
                                            </p:txEl>
                                          </p:spTgt>
                                        </p:tgtEl>
                                      </p:cBhvr>
                                    </p:animEffect>
                                  </p:childTnLst>
                                </p:cTn>
                              </p:par>
                            </p:childTnLst>
                          </p:cTn>
                        </p:par>
                        <p:par>
                          <p:cTn id="63" fill="hold">
                            <p:stCondLst>
                              <p:cond delay="3500"/>
                            </p:stCondLst>
                            <p:childTnLst>
                              <p:par>
                                <p:cTn id="64" presetClass="entr" nodeType="afterEffect" presetID="10" grpId="1" fill="hold">
                                  <p:stCondLst>
                                    <p:cond delay="0"/>
                                  </p:stCondLst>
                                  <p:iterate type="el" backwards="0">
                                    <p:tmAbs val="0"/>
                                  </p:iterate>
                                  <p:childTnLst>
                                    <p:set>
                                      <p:cBhvr>
                                        <p:cTn id="65" fill="hold"/>
                                        <p:tgtEl>
                                          <p:spTgt spid="805">
                                            <p:txEl>
                                              <p:pRg st="14" end="14"/>
                                            </p:txEl>
                                          </p:spTgt>
                                        </p:tgtEl>
                                        <p:attrNameLst>
                                          <p:attrName>style.visibility</p:attrName>
                                        </p:attrNameLst>
                                      </p:cBhvr>
                                      <p:to>
                                        <p:strVal val="visible"/>
                                      </p:to>
                                    </p:set>
                                    <p:animEffect filter="fade" transition="in">
                                      <p:cBhvr>
                                        <p:cTn id="66" dur="250"/>
                                        <p:tgtEl>
                                          <p:spTgt spid="805">
                                            <p:txEl>
                                              <p:pRg st="14" end="14"/>
                                            </p:txEl>
                                          </p:spTgt>
                                        </p:tgtEl>
                                      </p:cBhvr>
                                    </p:animEffect>
                                  </p:childTnLst>
                                </p:cTn>
                              </p:par>
                            </p:childTnLst>
                          </p:cTn>
                        </p:par>
                        <p:par>
                          <p:cTn id="67" fill="hold">
                            <p:stCondLst>
                              <p:cond delay="3750"/>
                            </p:stCondLst>
                            <p:childTnLst>
                              <p:par>
                                <p:cTn id="68" presetClass="entr" nodeType="afterEffect" presetID="10" grpId="1" fill="hold">
                                  <p:stCondLst>
                                    <p:cond delay="0"/>
                                  </p:stCondLst>
                                  <p:iterate type="el" backwards="0">
                                    <p:tmAbs val="0"/>
                                  </p:iterate>
                                  <p:childTnLst>
                                    <p:set>
                                      <p:cBhvr>
                                        <p:cTn id="69" fill="hold"/>
                                        <p:tgtEl>
                                          <p:spTgt spid="805">
                                            <p:txEl>
                                              <p:pRg st="15" end="15"/>
                                            </p:txEl>
                                          </p:spTgt>
                                        </p:tgtEl>
                                        <p:attrNameLst>
                                          <p:attrName>style.visibility</p:attrName>
                                        </p:attrNameLst>
                                      </p:cBhvr>
                                      <p:to>
                                        <p:strVal val="visible"/>
                                      </p:to>
                                    </p:set>
                                    <p:animEffect filter="fade" transition="in">
                                      <p:cBhvr>
                                        <p:cTn id="70" dur="250"/>
                                        <p:tgtEl>
                                          <p:spTgt spid="805">
                                            <p:txEl>
                                              <p:pRg st="15" end="1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805" grpId="1"/>
    </p:bldLst>
  </p:timing>
</p:sld>
</file>

<file path=ppt/slides/slide4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09" name="“Open Source” / Open-Weight Models"/>
          <p:cNvSpPr txBox="1"/>
          <p:nvPr>
            <p:ph type="title"/>
          </p:nvPr>
        </p:nvSpPr>
        <p:spPr>
          <a:prstGeom prst="rect">
            <a:avLst/>
          </a:prstGeom>
        </p:spPr>
        <p:txBody>
          <a:bodyPr/>
          <a:lstStyle/>
          <a:p>
            <a:pPr/>
            <a:r>
              <a:t>“Open Source” / Open-Weight Models</a:t>
            </a:r>
          </a:p>
        </p:txBody>
      </p:sp>
      <p:sp>
        <p:nvSpPr>
          <p:cNvPr id="810" name="Apertus (Swiss AI Initiative)…"/>
          <p:cNvSpPr txBox="1"/>
          <p:nvPr>
            <p:ph type="body" idx="1"/>
          </p:nvPr>
        </p:nvSpPr>
        <p:spPr>
          <a:xfrm>
            <a:off x="1468750" y="3554015"/>
            <a:ext cx="21446500" cy="9122595"/>
          </a:xfrm>
          <a:prstGeom prst="rect">
            <a:avLst/>
          </a:prstGeom>
        </p:spPr>
        <p:txBody>
          <a:bodyPr anchor="t"/>
          <a:lstStyle/>
          <a:p>
            <a:pPr marL="1211873" indent="-868973">
              <a:spcBef>
                <a:spcPts val="0"/>
              </a:spcBef>
              <a:defRPr sz="6500"/>
            </a:pPr>
            <a:r>
              <a:t>Apertus (</a:t>
            </a:r>
            <a:r>
              <a:rPr b="1"/>
              <a:t>Swiss AI Initiative</a:t>
            </a:r>
            <a:r>
              <a:t>)</a:t>
            </a:r>
          </a:p>
          <a:p>
            <a:pPr marL="1211873" indent="-868973">
              <a:spcBef>
                <a:spcPts val="0"/>
              </a:spcBef>
              <a:defRPr sz="6500"/>
            </a:pPr>
            <a:r>
              <a:t>DeepSeek (</a:t>
            </a:r>
            <a:r>
              <a:rPr b="1"/>
              <a:t>DeepSeek AI</a:t>
            </a:r>
            <a:r>
              <a:t>)</a:t>
            </a:r>
          </a:p>
          <a:p>
            <a:pPr marL="1211873" indent="-868973">
              <a:spcBef>
                <a:spcPts val="0"/>
              </a:spcBef>
              <a:defRPr sz="6500"/>
            </a:pPr>
            <a:r>
              <a:t>Gemma (</a:t>
            </a:r>
            <a:r>
              <a:rPr b="1"/>
              <a:t>Google DeepMind</a:t>
            </a:r>
            <a:r>
              <a:t>)</a:t>
            </a:r>
          </a:p>
          <a:p>
            <a:pPr marL="1211873" indent="-868973">
              <a:spcBef>
                <a:spcPts val="0"/>
              </a:spcBef>
              <a:defRPr sz="6500"/>
            </a:pPr>
            <a:r>
              <a:t>Granite (</a:t>
            </a:r>
            <a:r>
              <a:rPr b="1"/>
              <a:t>IBM</a:t>
            </a:r>
            <a:r>
              <a:t>)</a:t>
            </a:r>
          </a:p>
          <a:p>
            <a:pPr marL="1211873" indent="-868973">
              <a:spcBef>
                <a:spcPts val="0"/>
              </a:spcBef>
              <a:defRPr sz="6500"/>
            </a:pPr>
            <a:r>
              <a:t>Kimi (</a:t>
            </a:r>
            <a:r>
              <a:rPr b="1"/>
              <a:t>Moonshot AI</a:t>
            </a:r>
            <a:r>
              <a:t>)</a:t>
            </a:r>
          </a:p>
          <a:p>
            <a:pPr marL="1211873" indent="-868973">
              <a:spcBef>
                <a:spcPts val="0"/>
              </a:spcBef>
              <a:defRPr sz="6500"/>
            </a:pPr>
            <a:r>
              <a:t>Llama (</a:t>
            </a:r>
            <a:r>
              <a:rPr b="1"/>
              <a:t>Meta</a:t>
            </a:r>
            <a:r>
              <a:t>)</a:t>
            </a:r>
          </a:p>
          <a:p>
            <a:pPr marL="1211873" indent="-868973">
              <a:spcBef>
                <a:spcPts val="0"/>
              </a:spcBef>
              <a:defRPr sz="6500"/>
            </a:pPr>
            <a:r>
              <a:t>Phi (</a:t>
            </a:r>
            <a:r>
              <a:rPr b="1"/>
              <a:t>Microsoft</a:t>
            </a:r>
            <a:r>
              <a:t>)</a:t>
            </a:r>
          </a:p>
          <a:p>
            <a:pPr marL="1211873" indent="-868973">
              <a:spcBef>
                <a:spcPts val="0"/>
              </a:spcBef>
              <a:defRPr sz="6500"/>
            </a:pPr>
            <a:r>
              <a:t>Qwen (</a:t>
            </a:r>
            <a:r>
              <a:rPr b="1"/>
              <a:t>Alibaba</a:t>
            </a:r>
            <a:r>
              <a:t>)</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810">
                                            <p:bg/>
                                          </p:spTgt>
                                        </p:tgtEl>
                                        <p:attrNameLst>
                                          <p:attrName>style.visibility</p:attrName>
                                        </p:attrNameLst>
                                      </p:cBhvr>
                                      <p:to>
                                        <p:strVal val="visible"/>
                                      </p:to>
                                    </p:set>
                                    <p:animEffect filter="fade" transition="in">
                                      <p:cBhvr>
                                        <p:cTn id="7" dur="250"/>
                                        <p:tgtEl>
                                          <p:spTgt spid="810">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810">
                                            <p:txEl>
                                              <p:pRg st="0" end="0"/>
                                            </p:txEl>
                                          </p:spTgt>
                                        </p:tgtEl>
                                        <p:attrNameLst>
                                          <p:attrName>style.visibility</p:attrName>
                                        </p:attrNameLst>
                                      </p:cBhvr>
                                      <p:to>
                                        <p:strVal val="visible"/>
                                      </p:to>
                                    </p:set>
                                    <p:animEffect filter="fade" transition="in">
                                      <p:cBhvr>
                                        <p:cTn id="10" dur="250"/>
                                        <p:tgtEl>
                                          <p:spTgt spid="810">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810">
                                            <p:txEl>
                                              <p:pRg st="1" end="1"/>
                                            </p:txEl>
                                          </p:spTgt>
                                        </p:tgtEl>
                                        <p:attrNameLst>
                                          <p:attrName>style.visibility</p:attrName>
                                        </p:attrNameLst>
                                      </p:cBhvr>
                                      <p:to>
                                        <p:strVal val="visible"/>
                                      </p:to>
                                    </p:set>
                                    <p:animEffect filter="fade" transition="in">
                                      <p:cBhvr>
                                        <p:cTn id="14" dur="250"/>
                                        <p:tgtEl>
                                          <p:spTgt spid="810">
                                            <p:txEl>
                                              <p:pRg st="1" end="1"/>
                                            </p:txEl>
                                          </p:spTgt>
                                        </p:tgtEl>
                                      </p:cBhvr>
                                    </p:animEffect>
                                  </p:childTnLst>
                                </p:cTn>
                              </p:par>
                            </p:childTnLst>
                          </p:cTn>
                        </p:par>
                        <p:par>
                          <p:cTn id="15" fill="hold">
                            <p:stCondLst>
                              <p:cond delay="500"/>
                            </p:stCondLst>
                            <p:childTnLst>
                              <p:par>
                                <p:cTn id="16" presetClass="entr" nodeType="afterEffect" presetID="10" grpId="1" fill="hold">
                                  <p:stCondLst>
                                    <p:cond delay="0"/>
                                  </p:stCondLst>
                                  <p:iterate type="el" backwards="0">
                                    <p:tmAbs val="0"/>
                                  </p:iterate>
                                  <p:childTnLst>
                                    <p:set>
                                      <p:cBhvr>
                                        <p:cTn id="17" fill="hold"/>
                                        <p:tgtEl>
                                          <p:spTgt spid="810">
                                            <p:txEl>
                                              <p:pRg st="2" end="2"/>
                                            </p:txEl>
                                          </p:spTgt>
                                        </p:tgtEl>
                                        <p:attrNameLst>
                                          <p:attrName>style.visibility</p:attrName>
                                        </p:attrNameLst>
                                      </p:cBhvr>
                                      <p:to>
                                        <p:strVal val="visible"/>
                                      </p:to>
                                    </p:set>
                                    <p:animEffect filter="fade" transition="in">
                                      <p:cBhvr>
                                        <p:cTn id="18" dur="250"/>
                                        <p:tgtEl>
                                          <p:spTgt spid="810">
                                            <p:txEl>
                                              <p:pRg st="2" end="2"/>
                                            </p:txEl>
                                          </p:spTgt>
                                        </p:tgtEl>
                                      </p:cBhvr>
                                    </p:animEffect>
                                  </p:childTnLst>
                                </p:cTn>
                              </p:par>
                            </p:childTnLst>
                          </p:cTn>
                        </p:par>
                        <p:par>
                          <p:cTn id="19" fill="hold">
                            <p:stCondLst>
                              <p:cond delay="750"/>
                            </p:stCondLst>
                            <p:childTnLst>
                              <p:par>
                                <p:cTn id="20" presetClass="entr" nodeType="afterEffect" presetID="10" grpId="1" fill="hold">
                                  <p:stCondLst>
                                    <p:cond delay="0"/>
                                  </p:stCondLst>
                                  <p:iterate type="el" backwards="0">
                                    <p:tmAbs val="0"/>
                                  </p:iterate>
                                  <p:childTnLst>
                                    <p:set>
                                      <p:cBhvr>
                                        <p:cTn id="21" fill="hold"/>
                                        <p:tgtEl>
                                          <p:spTgt spid="810">
                                            <p:txEl>
                                              <p:pRg st="3" end="3"/>
                                            </p:txEl>
                                          </p:spTgt>
                                        </p:tgtEl>
                                        <p:attrNameLst>
                                          <p:attrName>style.visibility</p:attrName>
                                        </p:attrNameLst>
                                      </p:cBhvr>
                                      <p:to>
                                        <p:strVal val="visible"/>
                                      </p:to>
                                    </p:set>
                                    <p:animEffect filter="fade" transition="in">
                                      <p:cBhvr>
                                        <p:cTn id="22" dur="250"/>
                                        <p:tgtEl>
                                          <p:spTgt spid="810">
                                            <p:txEl>
                                              <p:pRg st="3" end="3"/>
                                            </p:txEl>
                                          </p:spTgt>
                                        </p:tgtEl>
                                      </p:cBhvr>
                                    </p:animEffect>
                                  </p:childTnLst>
                                </p:cTn>
                              </p:par>
                            </p:childTnLst>
                          </p:cTn>
                        </p:par>
                        <p:par>
                          <p:cTn id="23" fill="hold">
                            <p:stCondLst>
                              <p:cond delay="1000"/>
                            </p:stCondLst>
                            <p:childTnLst>
                              <p:par>
                                <p:cTn id="24" presetClass="entr" nodeType="afterEffect" presetID="10" grpId="1" fill="hold">
                                  <p:stCondLst>
                                    <p:cond delay="0"/>
                                  </p:stCondLst>
                                  <p:iterate type="el" backwards="0">
                                    <p:tmAbs val="0"/>
                                  </p:iterate>
                                  <p:childTnLst>
                                    <p:set>
                                      <p:cBhvr>
                                        <p:cTn id="25" fill="hold"/>
                                        <p:tgtEl>
                                          <p:spTgt spid="810">
                                            <p:txEl>
                                              <p:pRg st="4" end="4"/>
                                            </p:txEl>
                                          </p:spTgt>
                                        </p:tgtEl>
                                        <p:attrNameLst>
                                          <p:attrName>style.visibility</p:attrName>
                                        </p:attrNameLst>
                                      </p:cBhvr>
                                      <p:to>
                                        <p:strVal val="visible"/>
                                      </p:to>
                                    </p:set>
                                    <p:animEffect filter="fade" transition="in">
                                      <p:cBhvr>
                                        <p:cTn id="26" dur="250"/>
                                        <p:tgtEl>
                                          <p:spTgt spid="810">
                                            <p:txEl>
                                              <p:pRg st="4" end="4"/>
                                            </p:txEl>
                                          </p:spTgt>
                                        </p:tgtEl>
                                      </p:cBhvr>
                                    </p:animEffect>
                                  </p:childTnLst>
                                </p:cTn>
                              </p:par>
                            </p:childTnLst>
                          </p:cTn>
                        </p:par>
                        <p:par>
                          <p:cTn id="27" fill="hold">
                            <p:stCondLst>
                              <p:cond delay="1250"/>
                            </p:stCondLst>
                            <p:childTnLst>
                              <p:par>
                                <p:cTn id="28" presetClass="entr" nodeType="afterEffect" presetID="10" grpId="1" fill="hold">
                                  <p:stCondLst>
                                    <p:cond delay="0"/>
                                  </p:stCondLst>
                                  <p:iterate type="el" backwards="0">
                                    <p:tmAbs val="0"/>
                                  </p:iterate>
                                  <p:childTnLst>
                                    <p:set>
                                      <p:cBhvr>
                                        <p:cTn id="29" fill="hold"/>
                                        <p:tgtEl>
                                          <p:spTgt spid="810">
                                            <p:txEl>
                                              <p:pRg st="5" end="5"/>
                                            </p:txEl>
                                          </p:spTgt>
                                        </p:tgtEl>
                                        <p:attrNameLst>
                                          <p:attrName>style.visibility</p:attrName>
                                        </p:attrNameLst>
                                      </p:cBhvr>
                                      <p:to>
                                        <p:strVal val="visible"/>
                                      </p:to>
                                    </p:set>
                                    <p:animEffect filter="fade" transition="in">
                                      <p:cBhvr>
                                        <p:cTn id="30" dur="250"/>
                                        <p:tgtEl>
                                          <p:spTgt spid="810">
                                            <p:txEl>
                                              <p:pRg st="5" end="5"/>
                                            </p:txEl>
                                          </p:spTgt>
                                        </p:tgtEl>
                                      </p:cBhvr>
                                    </p:animEffect>
                                  </p:childTnLst>
                                </p:cTn>
                              </p:par>
                            </p:childTnLst>
                          </p:cTn>
                        </p:par>
                        <p:par>
                          <p:cTn id="31" fill="hold">
                            <p:stCondLst>
                              <p:cond delay="1500"/>
                            </p:stCondLst>
                            <p:childTnLst>
                              <p:par>
                                <p:cTn id="32" presetClass="entr" nodeType="afterEffect" presetID="10" grpId="1" fill="hold">
                                  <p:stCondLst>
                                    <p:cond delay="0"/>
                                  </p:stCondLst>
                                  <p:iterate type="el" backwards="0">
                                    <p:tmAbs val="0"/>
                                  </p:iterate>
                                  <p:childTnLst>
                                    <p:set>
                                      <p:cBhvr>
                                        <p:cTn id="33" fill="hold"/>
                                        <p:tgtEl>
                                          <p:spTgt spid="810">
                                            <p:txEl>
                                              <p:pRg st="6" end="6"/>
                                            </p:txEl>
                                          </p:spTgt>
                                        </p:tgtEl>
                                        <p:attrNameLst>
                                          <p:attrName>style.visibility</p:attrName>
                                        </p:attrNameLst>
                                      </p:cBhvr>
                                      <p:to>
                                        <p:strVal val="visible"/>
                                      </p:to>
                                    </p:set>
                                    <p:animEffect filter="fade" transition="in">
                                      <p:cBhvr>
                                        <p:cTn id="34" dur="250"/>
                                        <p:tgtEl>
                                          <p:spTgt spid="810">
                                            <p:txEl>
                                              <p:pRg st="6" end="6"/>
                                            </p:txEl>
                                          </p:spTgt>
                                        </p:tgtEl>
                                      </p:cBhvr>
                                    </p:animEffect>
                                  </p:childTnLst>
                                </p:cTn>
                              </p:par>
                            </p:childTnLst>
                          </p:cTn>
                        </p:par>
                        <p:par>
                          <p:cTn id="35" fill="hold">
                            <p:stCondLst>
                              <p:cond delay="1750"/>
                            </p:stCondLst>
                            <p:childTnLst>
                              <p:par>
                                <p:cTn id="36" presetClass="entr" nodeType="afterEffect" presetID="10" grpId="1" fill="hold">
                                  <p:stCondLst>
                                    <p:cond delay="0"/>
                                  </p:stCondLst>
                                  <p:iterate type="el" backwards="0">
                                    <p:tmAbs val="0"/>
                                  </p:iterate>
                                  <p:childTnLst>
                                    <p:set>
                                      <p:cBhvr>
                                        <p:cTn id="37" fill="hold"/>
                                        <p:tgtEl>
                                          <p:spTgt spid="810">
                                            <p:txEl>
                                              <p:pRg st="7" end="7"/>
                                            </p:txEl>
                                          </p:spTgt>
                                        </p:tgtEl>
                                        <p:attrNameLst>
                                          <p:attrName>style.visibility</p:attrName>
                                        </p:attrNameLst>
                                      </p:cBhvr>
                                      <p:to>
                                        <p:strVal val="visible"/>
                                      </p:to>
                                    </p:set>
                                    <p:animEffect filter="fade" transition="in">
                                      <p:cBhvr>
                                        <p:cTn id="38" dur="250"/>
                                        <p:tgtEl>
                                          <p:spTgt spid="810">
                                            <p:txEl>
                                              <p:pRg st="7" end="7"/>
                                            </p:txEl>
                                          </p:spTgt>
                                        </p:tgtEl>
                                      </p:cBhvr>
                                    </p:animEffect>
                                  </p:childTnLst>
                                </p:cTn>
                              </p:par>
                            </p:childTnLst>
                          </p:cTn>
                        </p:par>
                        <p:par>
                          <p:cTn id="39" fill="hold">
                            <p:stCondLst>
                              <p:cond delay="2000"/>
                            </p:stCondLst>
                            <p:childTnLst>
                              <p:par>
                                <p:cTn id="40" presetClass="entr" nodeType="afterEffect" presetID="10" grpId="1" fill="hold">
                                  <p:stCondLst>
                                    <p:cond delay="0"/>
                                  </p:stCondLst>
                                  <p:iterate type="el" backwards="0">
                                    <p:tmAbs val="0"/>
                                  </p:iterate>
                                  <p:childTnLst>
                                    <p:set>
                                      <p:cBhvr>
                                        <p:cTn id="41" fill="hold"/>
                                        <p:tgtEl>
                                          <p:spTgt spid="810">
                                            <p:txEl>
                                              <p:pRg st="8" end="8"/>
                                            </p:txEl>
                                          </p:spTgt>
                                        </p:tgtEl>
                                        <p:attrNameLst>
                                          <p:attrName>style.visibility</p:attrName>
                                        </p:attrNameLst>
                                      </p:cBhvr>
                                      <p:to>
                                        <p:strVal val="visible"/>
                                      </p:to>
                                    </p:set>
                                    <p:animEffect filter="fade" transition="in">
                                      <p:cBhvr>
                                        <p:cTn id="42" dur="250"/>
                                        <p:tgtEl>
                                          <p:spTgt spid="810">
                                            <p:txEl>
                                              <p:pRg st="8" end="8"/>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810" grpId="1"/>
    </p:bldLst>
  </p:timing>
</p:sld>
</file>

<file path=ppt/slides/slide4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14" name="Frontier AI Models"/>
          <p:cNvSpPr txBox="1"/>
          <p:nvPr>
            <p:ph type="title"/>
          </p:nvPr>
        </p:nvSpPr>
        <p:spPr>
          <a:prstGeom prst="rect">
            <a:avLst/>
          </a:prstGeom>
        </p:spPr>
        <p:txBody>
          <a:bodyPr/>
          <a:lstStyle/>
          <a:p>
            <a:pPr/>
            <a:r>
              <a:t>Frontier AI Models</a:t>
            </a:r>
          </a:p>
        </p:txBody>
      </p:sp>
      <p:sp>
        <p:nvSpPr>
          <p:cNvPr id="815" name="TRILLIONS of parameters…"/>
          <p:cNvSpPr txBox="1"/>
          <p:nvPr>
            <p:ph type="body" idx="1"/>
          </p:nvPr>
        </p:nvSpPr>
        <p:spPr>
          <a:xfrm>
            <a:off x="1468750" y="3554015"/>
            <a:ext cx="21446500" cy="9122595"/>
          </a:xfrm>
          <a:prstGeom prst="rect">
            <a:avLst/>
          </a:prstGeom>
        </p:spPr>
        <p:txBody>
          <a:bodyPr anchor="t"/>
          <a:lstStyle/>
          <a:p>
            <a:pPr marL="1211873" indent="-868973">
              <a:spcBef>
                <a:spcPts val="0"/>
              </a:spcBef>
              <a:defRPr sz="6500"/>
            </a:pPr>
            <a:r>
              <a:t>TRILLIONS of parameters</a:t>
            </a:r>
          </a:p>
          <a:p>
            <a:pPr marL="1211873" indent="-868973">
              <a:spcBef>
                <a:spcPts val="0"/>
              </a:spcBef>
              <a:defRPr sz="6500"/>
            </a:pPr>
            <a:r>
              <a:t>TERABYTES of files just containing the parameters, weights, etc.</a:t>
            </a:r>
          </a:p>
          <a:p>
            <a:pPr marL="1211873" indent="-868973">
              <a:spcBef>
                <a:spcPts val="0"/>
              </a:spcBef>
              <a:defRPr sz="6500"/>
            </a:pPr>
            <a:r>
              <a:t>Training costs range from tens of millions to over $300M, with upcoming models projected to cost over $1B!</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815">
                                            <p:bg/>
                                          </p:spTgt>
                                        </p:tgtEl>
                                        <p:attrNameLst>
                                          <p:attrName>style.visibility</p:attrName>
                                        </p:attrNameLst>
                                      </p:cBhvr>
                                      <p:to>
                                        <p:strVal val="visible"/>
                                      </p:to>
                                    </p:set>
                                    <p:animEffect filter="fade" transition="in">
                                      <p:cBhvr>
                                        <p:cTn id="7" dur="250"/>
                                        <p:tgtEl>
                                          <p:spTgt spid="815">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815">
                                            <p:txEl>
                                              <p:pRg st="0" end="0"/>
                                            </p:txEl>
                                          </p:spTgt>
                                        </p:tgtEl>
                                        <p:attrNameLst>
                                          <p:attrName>style.visibility</p:attrName>
                                        </p:attrNameLst>
                                      </p:cBhvr>
                                      <p:to>
                                        <p:strVal val="visible"/>
                                      </p:to>
                                    </p:set>
                                    <p:animEffect filter="fade" transition="in">
                                      <p:cBhvr>
                                        <p:cTn id="10" dur="250"/>
                                        <p:tgtEl>
                                          <p:spTgt spid="815">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815">
                                            <p:txEl>
                                              <p:pRg st="1" end="1"/>
                                            </p:txEl>
                                          </p:spTgt>
                                        </p:tgtEl>
                                        <p:attrNameLst>
                                          <p:attrName>style.visibility</p:attrName>
                                        </p:attrNameLst>
                                      </p:cBhvr>
                                      <p:to>
                                        <p:strVal val="visible"/>
                                      </p:to>
                                    </p:set>
                                    <p:animEffect filter="fade" transition="in">
                                      <p:cBhvr>
                                        <p:cTn id="14" dur="250"/>
                                        <p:tgtEl>
                                          <p:spTgt spid="815">
                                            <p:txEl>
                                              <p:pRg st="1" end="1"/>
                                            </p:txEl>
                                          </p:spTgt>
                                        </p:tgtEl>
                                      </p:cBhvr>
                                    </p:animEffect>
                                  </p:childTnLst>
                                </p:cTn>
                              </p:par>
                            </p:childTnLst>
                          </p:cTn>
                        </p:par>
                        <p:par>
                          <p:cTn id="15" fill="hold">
                            <p:stCondLst>
                              <p:cond delay="500"/>
                            </p:stCondLst>
                            <p:childTnLst>
                              <p:par>
                                <p:cTn id="16" presetClass="entr" nodeType="afterEffect" presetID="10" grpId="1" fill="hold">
                                  <p:stCondLst>
                                    <p:cond delay="0"/>
                                  </p:stCondLst>
                                  <p:iterate type="el" backwards="0">
                                    <p:tmAbs val="0"/>
                                  </p:iterate>
                                  <p:childTnLst>
                                    <p:set>
                                      <p:cBhvr>
                                        <p:cTn id="17" fill="hold"/>
                                        <p:tgtEl>
                                          <p:spTgt spid="815">
                                            <p:txEl>
                                              <p:pRg st="2" end="2"/>
                                            </p:txEl>
                                          </p:spTgt>
                                        </p:tgtEl>
                                        <p:attrNameLst>
                                          <p:attrName>style.visibility</p:attrName>
                                        </p:attrNameLst>
                                      </p:cBhvr>
                                      <p:to>
                                        <p:strVal val="visible"/>
                                      </p:to>
                                    </p:set>
                                    <p:animEffect filter="fade" transition="in">
                                      <p:cBhvr>
                                        <p:cTn id="18" dur="250"/>
                                        <p:tgtEl>
                                          <p:spTgt spid="815">
                                            <p:txEl>
                                              <p:pRg st="2" end="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815" grpId="1"/>
    </p:bldLst>
  </p:timing>
</p:sld>
</file>

<file path=ppt/slides/slide5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19" name="Wait, why would AI companies offer open-weight models?"/>
          <p:cNvSpPr txBox="1"/>
          <p:nvPr>
            <p:ph type="title"/>
          </p:nvPr>
        </p:nvSpPr>
        <p:spPr>
          <a:prstGeom prst="rect">
            <a:avLst/>
          </a:prstGeom>
        </p:spPr>
        <p:txBody>
          <a:bodyPr/>
          <a:lstStyle/>
          <a:p>
            <a:pPr/>
            <a:r>
              <a:t>Wait, why would AI companies offer open-weight models?</a:t>
            </a:r>
          </a:p>
        </p:txBody>
      </p:sp>
    </p:spTree>
  </p:cSld>
  <p:clrMapOvr>
    <a:masterClrMapping/>
  </p:clrMapOvr>
  <p:transition xmlns:p14="http://schemas.microsoft.com/office/powerpoint/2010/main" spd="med" advClick="1"/>
</p:sld>
</file>

<file path=ppt/slides/slide5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23" name="Key Reasons for Sharing Models"/>
          <p:cNvSpPr txBox="1"/>
          <p:nvPr>
            <p:ph type="title"/>
          </p:nvPr>
        </p:nvSpPr>
        <p:spPr>
          <a:prstGeom prst="rect">
            <a:avLst/>
          </a:prstGeom>
        </p:spPr>
        <p:txBody>
          <a:bodyPr/>
          <a:lstStyle/>
          <a:p>
            <a:pPr/>
            <a:r>
              <a:t>Key Reasons for Sharing Models</a:t>
            </a:r>
          </a:p>
        </p:txBody>
      </p:sp>
      <p:sp>
        <p:nvSpPr>
          <p:cNvPr id="824" name="Ecosystem Adoption and Lock-in…"/>
          <p:cNvSpPr txBox="1"/>
          <p:nvPr>
            <p:ph type="body" idx="1"/>
          </p:nvPr>
        </p:nvSpPr>
        <p:spPr>
          <a:xfrm>
            <a:off x="1468750" y="3554015"/>
            <a:ext cx="21446500" cy="9122595"/>
          </a:xfrm>
          <a:prstGeom prst="rect">
            <a:avLst/>
          </a:prstGeom>
        </p:spPr>
        <p:txBody>
          <a:bodyPr anchor="t">
            <a:normAutofit fontScale="100000" lnSpcReduction="0"/>
          </a:bodyPr>
          <a:lstStyle/>
          <a:p>
            <a:pPr marL="1211873" indent="-868973">
              <a:lnSpc>
                <a:spcPct val="150000"/>
              </a:lnSpc>
              <a:spcBef>
                <a:spcPts val="0"/>
              </a:spcBef>
              <a:defRPr sz="6500"/>
            </a:pPr>
            <a:r>
              <a:t>Ecosystem Adoption and Lock-in</a:t>
            </a:r>
          </a:p>
          <a:p>
            <a:pPr marL="1211873" indent="-868973">
              <a:lnSpc>
                <a:spcPct val="150000"/>
              </a:lnSpc>
              <a:spcBef>
                <a:spcPts val="0"/>
              </a:spcBef>
              <a:defRPr sz="6500"/>
            </a:pPr>
            <a:r>
              <a:t>Hardware and Infrastructure Sales</a:t>
            </a:r>
          </a:p>
          <a:p>
            <a:pPr marL="1211873" indent="-868973">
              <a:lnSpc>
                <a:spcPct val="150000"/>
              </a:lnSpc>
              <a:spcBef>
                <a:spcPts val="0"/>
              </a:spcBef>
              <a:defRPr sz="6500"/>
            </a:pPr>
            <a:r>
              <a:t>Shifting Cost and Responsibility</a:t>
            </a:r>
          </a:p>
          <a:p>
            <a:pPr marL="1211873" indent="-868973">
              <a:lnSpc>
                <a:spcPct val="150000"/>
              </a:lnSpc>
              <a:spcBef>
                <a:spcPts val="0"/>
              </a:spcBef>
              <a:defRPr sz="6500"/>
            </a:pPr>
            <a:r>
              <a:t>Competitive Pressure and Commoditization</a:t>
            </a:r>
          </a:p>
          <a:p>
            <a:pPr marL="1211873" indent="-868973">
              <a:lnSpc>
                <a:spcPct val="150000"/>
              </a:lnSpc>
              <a:spcBef>
                <a:spcPts val="0"/>
              </a:spcBef>
              <a:defRPr sz="6500"/>
            </a:pPr>
            <a:r>
              <a:t>Community-Driven Improvement and Safety</a:t>
            </a:r>
          </a:p>
          <a:p>
            <a:pPr marL="1211873" indent="-868973">
              <a:lnSpc>
                <a:spcPct val="150000"/>
              </a:lnSpc>
              <a:spcBef>
                <a:spcPts val="0"/>
              </a:spcBef>
              <a:defRPr sz="6500"/>
            </a:pPr>
            <a:r>
              <a:t>Enterprise Control and Data Privacy</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824">
                                            <p:bg/>
                                          </p:spTgt>
                                        </p:tgtEl>
                                        <p:attrNameLst>
                                          <p:attrName>style.visibility</p:attrName>
                                        </p:attrNameLst>
                                      </p:cBhvr>
                                      <p:to>
                                        <p:strVal val="visible"/>
                                      </p:to>
                                    </p:set>
                                    <p:animEffect filter="fade" transition="in">
                                      <p:cBhvr>
                                        <p:cTn id="7" dur="250"/>
                                        <p:tgtEl>
                                          <p:spTgt spid="824">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824">
                                            <p:txEl>
                                              <p:pRg st="0" end="0"/>
                                            </p:txEl>
                                          </p:spTgt>
                                        </p:tgtEl>
                                        <p:attrNameLst>
                                          <p:attrName>style.visibility</p:attrName>
                                        </p:attrNameLst>
                                      </p:cBhvr>
                                      <p:to>
                                        <p:strVal val="visible"/>
                                      </p:to>
                                    </p:set>
                                    <p:animEffect filter="fade" transition="in">
                                      <p:cBhvr>
                                        <p:cTn id="10" dur="250"/>
                                        <p:tgtEl>
                                          <p:spTgt spid="824">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824">
                                            <p:txEl>
                                              <p:pRg st="1" end="1"/>
                                            </p:txEl>
                                          </p:spTgt>
                                        </p:tgtEl>
                                        <p:attrNameLst>
                                          <p:attrName>style.visibility</p:attrName>
                                        </p:attrNameLst>
                                      </p:cBhvr>
                                      <p:to>
                                        <p:strVal val="visible"/>
                                      </p:to>
                                    </p:set>
                                    <p:animEffect filter="fade" transition="in">
                                      <p:cBhvr>
                                        <p:cTn id="14" dur="250"/>
                                        <p:tgtEl>
                                          <p:spTgt spid="824">
                                            <p:txEl>
                                              <p:pRg st="1" end="1"/>
                                            </p:txEl>
                                          </p:spTgt>
                                        </p:tgtEl>
                                      </p:cBhvr>
                                    </p:animEffect>
                                  </p:childTnLst>
                                </p:cTn>
                              </p:par>
                            </p:childTnLst>
                          </p:cTn>
                        </p:par>
                        <p:par>
                          <p:cTn id="15" fill="hold">
                            <p:stCondLst>
                              <p:cond delay="500"/>
                            </p:stCondLst>
                            <p:childTnLst>
                              <p:par>
                                <p:cTn id="16" presetClass="entr" nodeType="afterEffect" presetID="10" grpId="1" fill="hold">
                                  <p:stCondLst>
                                    <p:cond delay="0"/>
                                  </p:stCondLst>
                                  <p:iterate type="el" backwards="0">
                                    <p:tmAbs val="0"/>
                                  </p:iterate>
                                  <p:childTnLst>
                                    <p:set>
                                      <p:cBhvr>
                                        <p:cTn id="17" fill="hold"/>
                                        <p:tgtEl>
                                          <p:spTgt spid="824">
                                            <p:txEl>
                                              <p:pRg st="2" end="2"/>
                                            </p:txEl>
                                          </p:spTgt>
                                        </p:tgtEl>
                                        <p:attrNameLst>
                                          <p:attrName>style.visibility</p:attrName>
                                        </p:attrNameLst>
                                      </p:cBhvr>
                                      <p:to>
                                        <p:strVal val="visible"/>
                                      </p:to>
                                    </p:set>
                                    <p:animEffect filter="fade" transition="in">
                                      <p:cBhvr>
                                        <p:cTn id="18" dur="250"/>
                                        <p:tgtEl>
                                          <p:spTgt spid="824">
                                            <p:txEl>
                                              <p:pRg st="2" end="2"/>
                                            </p:txEl>
                                          </p:spTgt>
                                        </p:tgtEl>
                                      </p:cBhvr>
                                    </p:animEffect>
                                  </p:childTnLst>
                                </p:cTn>
                              </p:par>
                            </p:childTnLst>
                          </p:cTn>
                        </p:par>
                        <p:par>
                          <p:cTn id="19" fill="hold">
                            <p:stCondLst>
                              <p:cond delay="750"/>
                            </p:stCondLst>
                            <p:childTnLst>
                              <p:par>
                                <p:cTn id="20" presetClass="entr" nodeType="afterEffect" presetID="10" grpId="1" fill="hold">
                                  <p:stCondLst>
                                    <p:cond delay="0"/>
                                  </p:stCondLst>
                                  <p:iterate type="el" backwards="0">
                                    <p:tmAbs val="0"/>
                                  </p:iterate>
                                  <p:childTnLst>
                                    <p:set>
                                      <p:cBhvr>
                                        <p:cTn id="21" fill="hold"/>
                                        <p:tgtEl>
                                          <p:spTgt spid="824">
                                            <p:txEl>
                                              <p:pRg st="3" end="3"/>
                                            </p:txEl>
                                          </p:spTgt>
                                        </p:tgtEl>
                                        <p:attrNameLst>
                                          <p:attrName>style.visibility</p:attrName>
                                        </p:attrNameLst>
                                      </p:cBhvr>
                                      <p:to>
                                        <p:strVal val="visible"/>
                                      </p:to>
                                    </p:set>
                                    <p:animEffect filter="fade" transition="in">
                                      <p:cBhvr>
                                        <p:cTn id="22" dur="250"/>
                                        <p:tgtEl>
                                          <p:spTgt spid="824">
                                            <p:txEl>
                                              <p:pRg st="3" end="3"/>
                                            </p:txEl>
                                          </p:spTgt>
                                        </p:tgtEl>
                                      </p:cBhvr>
                                    </p:animEffect>
                                  </p:childTnLst>
                                </p:cTn>
                              </p:par>
                            </p:childTnLst>
                          </p:cTn>
                        </p:par>
                        <p:par>
                          <p:cTn id="23" fill="hold">
                            <p:stCondLst>
                              <p:cond delay="1000"/>
                            </p:stCondLst>
                            <p:childTnLst>
                              <p:par>
                                <p:cTn id="24" presetClass="entr" nodeType="afterEffect" presetID="10" grpId="1" fill="hold">
                                  <p:stCondLst>
                                    <p:cond delay="0"/>
                                  </p:stCondLst>
                                  <p:iterate type="el" backwards="0">
                                    <p:tmAbs val="0"/>
                                  </p:iterate>
                                  <p:childTnLst>
                                    <p:set>
                                      <p:cBhvr>
                                        <p:cTn id="25" fill="hold"/>
                                        <p:tgtEl>
                                          <p:spTgt spid="824">
                                            <p:txEl>
                                              <p:pRg st="4" end="4"/>
                                            </p:txEl>
                                          </p:spTgt>
                                        </p:tgtEl>
                                        <p:attrNameLst>
                                          <p:attrName>style.visibility</p:attrName>
                                        </p:attrNameLst>
                                      </p:cBhvr>
                                      <p:to>
                                        <p:strVal val="visible"/>
                                      </p:to>
                                    </p:set>
                                    <p:animEffect filter="fade" transition="in">
                                      <p:cBhvr>
                                        <p:cTn id="26" dur="250"/>
                                        <p:tgtEl>
                                          <p:spTgt spid="824">
                                            <p:txEl>
                                              <p:pRg st="4" end="4"/>
                                            </p:txEl>
                                          </p:spTgt>
                                        </p:tgtEl>
                                      </p:cBhvr>
                                    </p:animEffect>
                                  </p:childTnLst>
                                </p:cTn>
                              </p:par>
                            </p:childTnLst>
                          </p:cTn>
                        </p:par>
                        <p:par>
                          <p:cTn id="27" fill="hold">
                            <p:stCondLst>
                              <p:cond delay="1250"/>
                            </p:stCondLst>
                            <p:childTnLst>
                              <p:par>
                                <p:cTn id="28" presetClass="entr" nodeType="afterEffect" presetID="10" grpId="1" fill="hold">
                                  <p:stCondLst>
                                    <p:cond delay="0"/>
                                  </p:stCondLst>
                                  <p:iterate type="el" backwards="0">
                                    <p:tmAbs val="0"/>
                                  </p:iterate>
                                  <p:childTnLst>
                                    <p:set>
                                      <p:cBhvr>
                                        <p:cTn id="29" fill="hold"/>
                                        <p:tgtEl>
                                          <p:spTgt spid="824">
                                            <p:txEl>
                                              <p:pRg st="5" end="5"/>
                                            </p:txEl>
                                          </p:spTgt>
                                        </p:tgtEl>
                                        <p:attrNameLst>
                                          <p:attrName>style.visibility</p:attrName>
                                        </p:attrNameLst>
                                      </p:cBhvr>
                                      <p:to>
                                        <p:strVal val="visible"/>
                                      </p:to>
                                    </p:set>
                                    <p:animEffect filter="fade" transition="in">
                                      <p:cBhvr>
                                        <p:cTn id="30" dur="250"/>
                                        <p:tgtEl>
                                          <p:spTgt spid="824">
                                            <p:txEl>
                                              <p:pRg st="5" end="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824" grpId="1"/>
    </p:bldLst>
  </p:timing>
</p:sld>
</file>

<file path=ppt/slides/slide5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28" name="Example:  APIs"/>
          <p:cNvSpPr txBox="1"/>
          <p:nvPr>
            <p:ph type="title"/>
          </p:nvPr>
        </p:nvSpPr>
        <p:spPr>
          <a:prstGeom prst="rect">
            <a:avLst/>
          </a:prstGeom>
        </p:spPr>
        <p:txBody>
          <a:bodyPr/>
          <a:lstStyle/>
          <a:p>
            <a:pPr/>
            <a:r>
              <a:t>Example:  APIs </a:t>
            </a:r>
          </a:p>
        </p:txBody>
      </p:sp>
      <p:sp>
        <p:nvSpPr>
          <p:cNvPr id="829" name="Open AI API…"/>
          <p:cNvSpPr txBox="1"/>
          <p:nvPr>
            <p:ph type="body" idx="1"/>
          </p:nvPr>
        </p:nvSpPr>
        <p:spPr>
          <a:xfrm>
            <a:off x="1468750" y="3554015"/>
            <a:ext cx="21446500" cy="9122595"/>
          </a:xfrm>
          <a:prstGeom prst="rect">
            <a:avLst/>
          </a:prstGeom>
        </p:spPr>
        <p:txBody>
          <a:bodyPr anchor="t"/>
          <a:lstStyle/>
          <a:p>
            <a:pPr marL="1211873" indent="-868973">
              <a:spcBef>
                <a:spcPts val="0"/>
              </a:spcBef>
              <a:defRPr sz="6500"/>
            </a:pPr>
            <a:r>
              <a:t>Open AI API</a:t>
            </a:r>
          </a:p>
          <a:p>
            <a:pPr marL="1211873" indent="-868973">
              <a:spcBef>
                <a:spcPts val="0"/>
              </a:spcBef>
              <a:defRPr sz="6500"/>
            </a:pPr>
            <a:r>
              <a:t>Anthropic (Claude API)</a:t>
            </a:r>
          </a:p>
          <a:p>
            <a:pPr marL="1211873" indent="-868973">
              <a:spcBef>
                <a:spcPts val="0"/>
              </a:spcBef>
              <a:defRPr sz="6500"/>
            </a:pPr>
            <a:r>
              <a:t>Google Gemini API (Google AI Studio / Vertex AI)</a:t>
            </a:r>
          </a:p>
          <a:p>
            <a:pPr marL="1211873" indent="-868973">
              <a:spcBef>
                <a:spcPts val="0"/>
              </a:spcBef>
              <a:defRPr sz="6500"/>
            </a:pPr>
            <a:r>
              <a:t>DeepSeek API</a:t>
            </a:r>
          </a:p>
          <a:p>
            <a:pPr marL="0" indent="0">
              <a:spcBef>
                <a:spcPts val="0"/>
              </a:spcBef>
              <a:buSzTx/>
              <a:buNone/>
              <a:defRPr sz="6500"/>
            </a:pPr>
          </a:p>
          <a:p>
            <a:pPr marL="0" indent="0">
              <a:spcBef>
                <a:spcPts val="0"/>
              </a:spcBef>
              <a:buSzTx/>
              <a:buNone/>
              <a:defRPr sz="6500"/>
            </a:pPr>
            <a:r>
              <a:t>These are used by “harnesses” to hook into their LLMs. Think of it like “developer mindshare.”  If everyone uses your API, then any software developed likely will use it as well.</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829">
                                            <p:bg/>
                                          </p:spTgt>
                                        </p:tgtEl>
                                        <p:attrNameLst>
                                          <p:attrName>style.visibility</p:attrName>
                                        </p:attrNameLst>
                                      </p:cBhvr>
                                      <p:to>
                                        <p:strVal val="visible"/>
                                      </p:to>
                                    </p:set>
                                    <p:animEffect filter="fade" transition="in">
                                      <p:cBhvr>
                                        <p:cTn id="7" dur="250"/>
                                        <p:tgtEl>
                                          <p:spTgt spid="829">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829">
                                            <p:txEl>
                                              <p:pRg st="0" end="0"/>
                                            </p:txEl>
                                          </p:spTgt>
                                        </p:tgtEl>
                                        <p:attrNameLst>
                                          <p:attrName>style.visibility</p:attrName>
                                        </p:attrNameLst>
                                      </p:cBhvr>
                                      <p:to>
                                        <p:strVal val="visible"/>
                                      </p:to>
                                    </p:set>
                                    <p:animEffect filter="fade" transition="in">
                                      <p:cBhvr>
                                        <p:cTn id="10" dur="250"/>
                                        <p:tgtEl>
                                          <p:spTgt spid="829">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829">
                                            <p:txEl>
                                              <p:pRg st="1" end="1"/>
                                            </p:txEl>
                                          </p:spTgt>
                                        </p:tgtEl>
                                        <p:attrNameLst>
                                          <p:attrName>style.visibility</p:attrName>
                                        </p:attrNameLst>
                                      </p:cBhvr>
                                      <p:to>
                                        <p:strVal val="visible"/>
                                      </p:to>
                                    </p:set>
                                    <p:animEffect filter="fade" transition="in">
                                      <p:cBhvr>
                                        <p:cTn id="14" dur="250"/>
                                        <p:tgtEl>
                                          <p:spTgt spid="829">
                                            <p:txEl>
                                              <p:pRg st="1" end="1"/>
                                            </p:txEl>
                                          </p:spTgt>
                                        </p:tgtEl>
                                      </p:cBhvr>
                                    </p:animEffect>
                                  </p:childTnLst>
                                </p:cTn>
                              </p:par>
                            </p:childTnLst>
                          </p:cTn>
                        </p:par>
                        <p:par>
                          <p:cTn id="15" fill="hold">
                            <p:stCondLst>
                              <p:cond delay="500"/>
                            </p:stCondLst>
                            <p:childTnLst>
                              <p:par>
                                <p:cTn id="16" presetClass="entr" nodeType="afterEffect" presetID="10" grpId="1" fill="hold">
                                  <p:stCondLst>
                                    <p:cond delay="0"/>
                                  </p:stCondLst>
                                  <p:iterate type="el" backwards="0">
                                    <p:tmAbs val="0"/>
                                  </p:iterate>
                                  <p:childTnLst>
                                    <p:set>
                                      <p:cBhvr>
                                        <p:cTn id="17" fill="hold"/>
                                        <p:tgtEl>
                                          <p:spTgt spid="829">
                                            <p:txEl>
                                              <p:pRg st="2" end="2"/>
                                            </p:txEl>
                                          </p:spTgt>
                                        </p:tgtEl>
                                        <p:attrNameLst>
                                          <p:attrName>style.visibility</p:attrName>
                                        </p:attrNameLst>
                                      </p:cBhvr>
                                      <p:to>
                                        <p:strVal val="visible"/>
                                      </p:to>
                                    </p:set>
                                    <p:animEffect filter="fade" transition="in">
                                      <p:cBhvr>
                                        <p:cTn id="18" dur="250"/>
                                        <p:tgtEl>
                                          <p:spTgt spid="829">
                                            <p:txEl>
                                              <p:pRg st="2" end="2"/>
                                            </p:txEl>
                                          </p:spTgt>
                                        </p:tgtEl>
                                      </p:cBhvr>
                                    </p:animEffect>
                                  </p:childTnLst>
                                </p:cTn>
                              </p:par>
                            </p:childTnLst>
                          </p:cTn>
                        </p:par>
                        <p:par>
                          <p:cTn id="19" fill="hold">
                            <p:stCondLst>
                              <p:cond delay="750"/>
                            </p:stCondLst>
                            <p:childTnLst>
                              <p:par>
                                <p:cTn id="20" presetClass="entr" nodeType="afterEffect" presetID="10" grpId="1" fill="hold">
                                  <p:stCondLst>
                                    <p:cond delay="0"/>
                                  </p:stCondLst>
                                  <p:iterate type="el" backwards="0">
                                    <p:tmAbs val="0"/>
                                  </p:iterate>
                                  <p:childTnLst>
                                    <p:set>
                                      <p:cBhvr>
                                        <p:cTn id="21" fill="hold"/>
                                        <p:tgtEl>
                                          <p:spTgt spid="829">
                                            <p:txEl>
                                              <p:pRg st="3" end="3"/>
                                            </p:txEl>
                                          </p:spTgt>
                                        </p:tgtEl>
                                        <p:attrNameLst>
                                          <p:attrName>style.visibility</p:attrName>
                                        </p:attrNameLst>
                                      </p:cBhvr>
                                      <p:to>
                                        <p:strVal val="visible"/>
                                      </p:to>
                                    </p:set>
                                    <p:animEffect filter="fade" transition="in">
                                      <p:cBhvr>
                                        <p:cTn id="22" dur="250"/>
                                        <p:tgtEl>
                                          <p:spTgt spid="829">
                                            <p:txEl>
                                              <p:pRg st="3" end="3"/>
                                            </p:txEl>
                                          </p:spTgt>
                                        </p:tgtEl>
                                      </p:cBhvr>
                                    </p:animEffect>
                                  </p:childTnLst>
                                </p:cTn>
                              </p:par>
                            </p:childTnLst>
                          </p:cTn>
                        </p:par>
                        <p:par>
                          <p:cTn id="23" fill="hold">
                            <p:stCondLst>
                              <p:cond delay="1000"/>
                            </p:stCondLst>
                            <p:childTnLst>
                              <p:par>
                                <p:cTn id="24" presetClass="entr" nodeType="afterEffect" presetID="10" grpId="1" fill="hold">
                                  <p:stCondLst>
                                    <p:cond delay="0"/>
                                  </p:stCondLst>
                                  <p:iterate type="el" backwards="0">
                                    <p:tmAbs val="0"/>
                                  </p:iterate>
                                  <p:childTnLst>
                                    <p:set>
                                      <p:cBhvr>
                                        <p:cTn id="25" fill="hold"/>
                                        <p:tgtEl>
                                          <p:spTgt spid="829">
                                            <p:txEl>
                                              <p:pRg st="4" end="4"/>
                                            </p:txEl>
                                          </p:spTgt>
                                        </p:tgtEl>
                                        <p:attrNameLst>
                                          <p:attrName>style.visibility</p:attrName>
                                        </p:attrNameLst>
                                      </p:cBhvr>
                                      <p:to>
                                        <p:strVal val="visible"/>
                                      </p:to>
                                    </p:set>
                                    <p:animEffect filter="fade" transition="in">
                                      <p:cBhvr>
                                        <p:cTn id="26" dur="250"/>
                                        <p:tgtEl>
                                          <p:spTgt spid="829">
                                            <p:txEl>
                                              <p:pRg st="4" end="4"/>
                                            </p:txEl>
                                          </p:spTgt>
                                        </p:tgtEl>
                                      </p:cBhvr>
                                    </p:animEffect>
                                  </p:childTnLst>
                                </p:cTn>
                              </p:par>
                            </p:childTnLst>
                          </p:cTn>
                        </p:par>
                        <p:par>
                          <p:cTn id="27" fill="hold">
                            <p:stCondLst>
                              <p:cond delay="1250"/>
                            </p:stCondLst>
                            <p:childTnLst>
                              <p:par>
                                <p:cTn id="28" presetClass="entr" nodeType="afterEffect" presetID="10" grpId="1" fill="hold">
                                  <p:stCondLst>
                                    <p:cond delay="0"/>
                                  </p:stCondLst>
                                  <p:iterate type="el" backwards="0">
                                    <p:tmAbs val="0"/>
                                  </p:iterate>
                                  <p:childTnLst>
                                    <p:set>
                                      <p:cBhvr>
                                        <p:cTn id="29" fill="hold"/>
                                        <p:tgtEl>
                                          <p:spTgt spid="829">
                                            <p:txEl>
                                              <p:pRg st="5" end="5"/>
                                            </p:txEl>
                                          </p:spTgt>
                                        </p:tgtEl>
                                        <p:attrNameLst>
                                          <p:attrName>style.visibility</p:attrName>
                                        </p:attrNameLst>
                                      </p:cBhvr>
                                      <p:to>
                                        <p:strVal val="visible"/>
                                      </p:to>
                                    </p:set>
                                    <p:animEffect filter="fade" transition="in">
                                      <p:cBhvr>
                                        <p:cTn id="30" dur="250"/>
                                        <p:tgtEl>
                                          <p:spTgt spid="829">
                                            <p:txEl>
                                              <p:pRg st="5" end="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829" grpId="1"/>
    </p:bldLst>
  </p:timing>
</p:sld>
</file>

<file path=ppt/slides/slide5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33" name="AI Gateways"/>
          <p:cNvSpPr txBox="1"/>
          <p:nvPr>
            <p:ph type="title"/>
          </p:nvPr>
        </p:nvSpPr>
        <p:spPr>
          <a:prstGeom prst="rect">
            <a:avLst/>
          </a:prstGeom>
        </p:spPr>
        <p:txBody>
          <a:bodyPr/>
          <a:lstStyle/>
          <a:p>
            <a:pPr/>
            <a:r>
              <a:t>AI Gateways</a:t>
            </a:r>
          </a:p>
        </p:txBody>
      </p:sp>
      <p:sp>
        <p:nvSpPr>
          <p:cNvPr id="834" name="Double-click to edit"/>
          <p:cNvSpPr txBox="1"/>
          <p:nvPr>
            <p:ph type="body" idx="1"/>
          </p:nvPr>
        </p:nvSpPr>
        <p:spPr>
          <a:xfrm>
            <a:off x="1468750" y="3554015"/>
            <a:ext cx="21446500" cy="9122595"/>
          </a:xfrm>
          <a:prstGeom prst="rect">
            <a:avLst/>
          </a:prstGeom>
        </p:spPr>
        <p:txBody>
          <a:bodyPr anchor="t"/>
          <a:lstStyle/>
          <a:p>
            <a:pPr marL="0" indent="0">
              <a:spcBef>
                <a:spcPts val="0"/>
              </a:spcBef>
              <a:buSzTx/>
              <a:buNone/>
              <a:defRPr sz="6500"/>
            </a:pPr>
          </a:p>
          <a:p>
            <a:pPr marL="0" indent="0">
              <a:spcBef>
                <a:spcPts val="0"/>
              </a:spcBef>
              <a:buSzTx/>
              <a:buNone/>
              <a:defRPr sz="6500"/>
            </a:pPr>
          </a:p>
        </p:txBody>
      </p:sp>
      <p:grpSp>
        <p:nvGrpSpPr>
          <p:cNvPr id="838" name="Group"/>
          <p:cNvGrpSpPr/>
          <p:nvPr/>
        </p:nvGrpSpPr>
        <p:grpSpPr>
          <a:xfrm>
            <a:off x="2152664" y="3434771"/>
            <a:ext cx="6884439" cy="1597568"/>
            <a:chOff x="0" y="0"/>
            <a:chExt cx="6884438" cy="1597566"/>
          </a:xfrm>
        </p:grpSpPr>
        <p:sp>
          <p:nvSpPr>
            <p:cNvPr id="835" name="Rounded Rectangle"/>
            <p:cNvSpPr/>
            <p:nvPr/>
          </p:nvSpPr>
          <p:spPr>
            <a:xfrm>
              <a:off x="0" y="109725"/>
              <a:ext cx="6884439" cy="1378117"/>
            </a:xfrm>
            <a:prstGeom prst="roundRect">
              <a:avLst>
                <a:gd name="adj" fmla="val 14284"/>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836" name="openrouter-color.svg" descr="openrouter-color.svg"/>
            <p:cNvPicPr>
              <a:picLocks noChangeAspect="1"/>
            </p:cNvPicPr>
            <p:nvPr/>
          </p:nvPicPr>
          <p:blipFill>
            <a:blip r:embed="rId3">
              <a:extLst/>
            </a:blip>
            <a:stretch>
              <a:fillRect/>
            </a:stretch>
          </p:blipFill>
          <p:spPr>
            <a:xfrm>
              <a:off x="151489" y="0"/>
              <a:ext cx="1597568" cy="1597567"/>
            </a:xfrm>
            <a:prstGeom prst="rect">
              <a:avLst/>
            </a:prstGeom>
            <a:ln w="12700" cap="flat">
              <a:noFill/>
              <a:miter lim="400000"/>
            </a:ln>
            <a:effectLst/>
          </p:spPr>
        </p:pic>
        <p:sp>
          <p:nvSpPr>
            <p:cNvPr id="837" name="OpenRouter"/>
            <p:cNvSpPr txBox="1"/>
            <p:nvPr/>
          </p:nvSpPr>
          <p:spPr>
            <a:xfrm>
              <a:off x="1750494" y="225695"/>
              <a:ext cx="5009618" cy="1146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sz="6400">
                  <a:solidFill>
                    <a:srgbClr val="000000"/>
                  </a:solidFill>
                </a:defRPr>
              </a:lvl1pPr>
            </a:lstStyle>
            <a:p>
              <a:pPr/>
              <a:r>
                <a:t>OpenRouter</a:t>
              </a:r>
            </a:p>
          </p:txBody>
        </p:sp>
      </p:grpSp>
      <p:grpSp>
        <p:nvGrpSpPr>
          <p:cNvPr id="841" name="Group"/>
          <p:cNvGrpSpPr/>
          <p:nvPr/>
        </p:nvGrpSpPr>
        <p:grpSpPr>
          <a:xfrm>
            <a:off x="2152664" y="5934931"/>
            <a:ext cx="6884439" cy="1049641"/>
            <a:chOff x="0" y="0"/>
            <a:chExt cx="6884438" cy="1049640"/>
          </a:xfrm>
        </p:grpSpPr>
        <p:sp>
          <p:nvSpPr>
            <p:cNvPr id="839" name="Rounded Rectangle"/>
            <p:cNvSpPr/>
            <p:nvPr/>
          </p:nvSpPr>
          <p:spPr>
            <a:xfrm>
              <a:off x="0" y="0"/>
              <a:ext cx="6884439" cy="1049641"/>
            </a:xfrm>
            <a:prstGeom prst="roundRect">
              <a:avLst>
                <a:gd name="adj" fmla="val 21331"/>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840" name="LiteLLM.svg" descr="LiteLLM.svg"/>
            <p:cNvPicPr>
              <a:picLocks noChangeAspect="1"/>
            </p:cNvPicPr>
            <p:nvPr/>
          </p:nvPicPr>
          <p:blipFill>
            <a:blip r:embed="rId4">
              <a:extLst/>
            </a:blip>
            <a:stretch>
              <a:fillRect/>
            </a:stretch>
          </p:blipFill>
          <p:spPr>
            <a:xfrm>
              <a:off x="1080631" y="76545"/>
              <a:ext cx="4723177" cy="896550"/>
            </a:xfrm>
            <a:prstGeom prst="rect">
              <a:avLst/>
            </a:prstGeom>
            <a:ln w="12700" cap="flat">
              <a:noFill/>
              <a:miter lim="400000"/>
            </a:ln>
            <a:effectLst/>
          </p:spPr>
        </p:pic>
      </p:grpSp>
      <p:grpSp>
        <p:nvGrpSpPr>
          <p:cNvPr id="845" name="Group"/>
          <p:cNvGrpSpPr/>
          <p:nvPr/>
        </p:nvGrpSpPr>
        <p:grpSpPr>
          <a:xfrm>
            <a:off x="2186336" y="7887164"/>
            <a:ext cx="5397909" cy="1378117"/>
            <a:chOff x="0" y="0"/>
            <a:chExt cx="5397907" cy="1378115"/>
          </a:xfrm>
        </p:grpSpPr>
        <p:sp>
          <p:nvSpPr>
            <p:cNvPr id="842" name="Rounded Rectangle"/>
            <p:cNvSpPr/>
            <p:nvPr/>
          </p:nvSpPr>
          <p:spPr>
            <a:xfrm>
              <a:off x="25875" y="0"/>
              <a:ext cx="5372033" cy="1378116"/>
            </a:xfrm>
            <a:prstGeom prst="roundRect">
              <a:avLst>
                <a:gd name="adj" fmla="val 14284"/>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sp>
          <p:nvSpPr>
            <p:cNvPr id="843" name="GoModel"/>
            <p:cNvSpPr txBox="1"/>
            <p:nvPr/>
          </p:nvSpPr>
          <p:spPr>
            <a:xfrm>
              <a:off x="1430058" y="115970"/>
              <a:ext cx="3779851" cy="1146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sz="6400">
                  <a:solidFill>
                    <a:srgbClr val="000000"/>
                  </a:solidFill>
                </a:defRPr>
              </a:lvl1pPr>
            </a:lstStyle>
            <a:p>
              <a:pPr/>
              <a:r>
                <a:t>GoModel</a:t>
              </a:r>
            </a:p>
          </p:txBody>
        </p:sp>
        <p:pic>
          <p:nvPicPr>
            <p:cNvPr id="844" name="GoModel.svg" descr="GoModel.svg"/>
            <p:cNvPicPr>
              <a:picLocks noChangeAspect="1"/>
            </p:cNvPicPr>
            <p:nvPr/>
          </p:nvPicPr>
          <p:blipFill>
            <a:blip r:embed="rId5">
              <a:extLst/>
            </a:blip>
            <a:stretch>
              <a:fillRect/>
            </a:stretch>
          </p:blipFill>
          <p:spPr>
            <a:xfrm>
              <a:off x="0" y="0"/>
              <a:ext cx="1378116" cy="1378116"/>
            </a:xfrm>
            <a:prstGeom prst="rect">
              <a:avLst/>
            </a:prstGeom>
            <a:ln w="12700" cap="flat">
              <a:noFill/>
              <a:miter lim="400000"/>
            </a:ln>
            <a:effectLst/>
          </p:spPr>
        </p:pic>
      </p:grpSp>
      <p:pic>
        <p:nvPicPr>
          <p:cNvPr id="846" name="pasted-movie.png" descr="pasted-movie.png"/>
          <p:cNvPicPr>
            <a:picLocks noChangeAspect="1"/>
          </p:cNvPicPr>
          <p:nvPr/>
        </p:nvPicPr>
        <p:blipFill>
          <a:blip r:embed="rId6">
            <a:extLst/>
          </a:blip>
          <a:stretch>
            <a:fillRect/>
          </a:stretch>
        </p:blipFill>
        <p:spPr>
          <a:xfrm>
            <a:off x="11372981" y="7094609"/>
            <a:ext cx="11524358" cy="5054543"/>
          </a:xfrm>
          <a:prstGeom prst="rect">
            <a:avLst/>
          </a:prstGeom>
          <a:ln w="12700">
            <a:miter lim="400000"/>
          </a:ln>
        </p:spPr>
      </p:pic>
      <p:sp>
        <p:nvSpPr>
          <p:cNvPr id="847" name="e.g.,"/>
          <p:cNvSpPr txBox="1"/>
          <p:nvPr/>
        </p:nvSpPr>
        <p:spPr>
          <a:xfrm>
            <a:off x="11441061" y="5975563"/>
            <a:ext cx="1501878" cy="9683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r>
              <a:t>e.g.,</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838"/>
                                        </p:tgtEl>
                                        <p:attrNameLst>
                                          <p:attrName>style.visibility</p:attrName>
                                        </p:attrNameLst>
                                      </p:cBhvr>
                                      <p:to>
                                        <p:strVal val="visible"/>
                                      </p:to>
                                    </p:set>
                                    <p:animEffect filter="fade" transition="in">
                                      <p:cBhvr>
                                        <p:cTn id="7" dur="250"/>
                                        <p:tgtEl>
                                          <p:spTgt spid="838"/>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841"/>
                                        </p:tgtEl>
                                        <p:attrNameLst>
                                          <p:attrName>style.visibility</p:attrName>
                                        </p:attrNameLst>
                                      </p:cBhvr>
                                      <p:to>
                                        <p:strVal val="visible"/>
                                      </p:to>
                                    </p:set>
                                    <p:animEffect filter="fade" transition="in">
                                      <p:cBhvr>
                                        <p:cTn id="11" dur="250"/>
                                        <p:tgtEl>
                                          <p:spTgt spid="841"/>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845"/>
                                        </p:tgtEl>
                                        <p:attrNameLst>
                                          <p:attrName>style.visibility</p:attrName>
                                        </p:attrNameLst>
                                      </p:cBhvr>
                                      <p:to>
                                        <p:strVal val="visible"/>
                                      </p:to>
                                    </p:set>
                                    <p:animEffect filter="fade" transition="in">
                                      <p:cBhvr>
                                        <p:cTn id="15" dur="250"/>
                                        <p:tgtEl>
                                          <p:spTgt spid="845"/>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847"/>
                                        </p:tgtEl>
                                        <p:attrNameLst>
                                          <p:attrName>style.visibility</p:attrName>
                                        </p:attrNameLst>
                                      </p:cBhvr>
                                      <p:to>
                                        <p:strVal val="visible"/>
                                      </p:to>
                                    </p:set>
                                    <p:animEffect filter="fade" transition="in">
                                      <p:cBhvr>
                                        <p:cTn id="19" dur="250"/>
                                        <p:tgtEl>
                                          <p:spTgt spid="847"/>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846"/>
                                        </p:tgtEl>
                                        <p:attrNameLst>
                                          <p:attrName>style.visibility</p:attrName>
                                        </p:attrNameLst>
                                      </p:cBhvr>
                                      <p:to>
                                        <p:strVal val="visible"/>
                                      </p:to>
                                    </p:set>
                                    <p:animEffect filter="fade" transition="in">
                                      <p:cBhvr>
                                        <p:cTn id="23" dur="250"/>
                                        <p:tgtEl>
                                          <p:spTgt spid="8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845" grpId="3"/>
      <p:bldP build="whole" bldLvl="1" animBg="1" rev="0" advAuto="0" spid="838" grpId="1"/>
      <p:bldP build="whole" bldLvl="1" animBg="1" rev="0" advAuto="0" spid="847" grpId="4"/>
      <p:bldP build="whole" bldLvl="1" animBg="1" rev="0" advAuto="0" spid="846" grpId="5"/>
      <p:bldP build="whole" bldLvl="1" animBg="1" rev="0" advAuto="0" spid="841" grpId="2"/>
    </p:bldLst>
  </p:timing>
</p:sld>
</file>

<file path=ppt/slides/slide5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51" name="The “How”"/>
          <p:cNvSpPr txBox="1"/>
          <p:nvPr>
            <p:ph type="title"/>
          </p:nvPr>
        </p:nvSpPr>
        <p:spPr>
          <a:prstGeom prst="rect">
            <a:avLst/>
          </a:prstGeom>
        </p:spPr>
        <p:txBody>
          <a:bodyPr>
            <a:normAutofit fontScale="100000" lnSpcReduction="0"/>
          </a:bodyPr>
          <a:lstStyle>
            <a:lvl1pPr>
              <a:defRPr sz="15000"/>
            </a:lvl1pPr>
          </a:lstStyle>
          <a:p>
            <a:pPr/>
            <a:r>
              <a:t>The “How”</a:t>
            </a:r>
          </a:p>
        </p:txBody>
      </p:sp>
    </p:spTree>
  </p:cSld>
  <p:clrMapOvr>
    <a:masterClrMapping/>
  </p:clrMapOvr>
  <p:transition xmlns:p14="http://schemas.microsoft.com/office/powerpoint/2010/main" spd="med" advClick="1"/>
</p:sld>
</file>

<file path=ppt/slides/slide5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55" name="Story time (part 2)"/>
          <p:cNvSpPr txBox="1"/>
          <p:nvPr>
            <p:ph type="title"/>
          </p:nvPr>
        </p:nvSpPr>
        <p:spPr>
          <a:prstGeom prst="rect">
            <a:avLst/>
          </a:prstGeom>
        </p:spPr>
        <p:txBody>
          <a:bodyPr/>
          <a:lstStyle/>
          <a:p>
            <a:pPr/>
            <a:r>
              <a:t>Story time (part 2)</a:t>
            </a:r>
          </a:p>
        </p:txBody>
      </p:sp>
      <p:sp>
        <p:nvSpPr>
          <p:cNvPr id="856" name="Similar to most, began tinkering with AI/LLMs by playing with ChatGPT…"/>
          <p:cNvSpPr txBox="1"/>
          <p:nvPr>
            <p:ph type="body" sz="half" idx="1"/>
          </p:nvPr>
        </p:nvSpPr>
        <p:spPr>
          <a:prstGeom prst="rect">
            <a:avLst/>
          </a:prstGeom>
        </p:spPr>
        <p:txBody>
          <a:bodyPr>
            <a:normAutofit fontScale="100000" lnSpcReduction="0"/>
          </a:bodyPr>
          <a:lstStyle/>
          <a:p>
            <a:pPr/>
            <a:r>
              <a:t>Similar to most, began tinkering with AI/LLMs by playing with ChatGPT</a:t>
            </a:r>
          </a:p>
          <a:p>
            <a:pPr lvl="1"/>
            <a:r>
              <a:t>“Rewrite this text as the Swedish Chef”</a:t>
            </a:r>
          </a:p>
          <a:p>
            <a:pPr/>
            <a:r>
              <a:t>Around May 2025, began using LLMs locally</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Subtype="0" presetID="1" grpId="1" fill="hold">
                                  <p:stCondLst>
                                    <p:cond delay="0"/>
                                  </p:stCondLst>
                                  <p:iterate type="el" backwards="0">
                                    <p:tmAbs val="0"/>
                                  </p:iterate>
                                  <p:childTnLst>
                                    <p:set>
                                      <p:cBhvr>
                                        <p:cTn id="6" fill="hold"/>
                                        <p:tgtEl>
                                          <p:spTgt spid="856">
                                            <p:bg/>
                                          </p:spTgt>
                                        </p:tgtEl>
                                        <p:attrNameLst>
                                          <p:attrName>style.visibility</p:attrName>
                                        </p:attrNameLst>
                                      </p:cBhvr>
                                      <p:to>
                                        <p:strVal val="visible"/>
                                      </p:to>
                                    </p:set>
                                  </p:childTnLst>
                                </p:cTn>
                              </p:par>
                              <p:par>
                                <p:cTn id="7" presetClass="entr" nodeType="withEffect" presetSubtype="0" presetID="1" grpId="1" fill="hold">
                                  <p:stCondLst>
                                    <p:cond delay="0"/>
                                  </p:stCondLst>
                                  <p:iterate type="el" backwards="0">
                                    <p:tmAbs val="0"/>
                                  </p:iterate>
                                  <p:childTnLst>
                                    <p:set>
                                      <p:cBhvr>
                                        <p:cTn id="8" fill="hold"/>
                                        <p:tgtEl>
                                          <p:spTgt spid="856">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1" fill="hold">
                                  <p:stCondLst>
                                    <p:cond delay="0"/>
                                  </p:stCondLst>
                                  <p:iterate type="el" backwards="0">
                                    <p:tmAbs val="0"/>
                                  </p:iterate>
                                  <p:childTnLst>
                                    <p:set>
                                      <p:cBhvr>
                                        <p:cTn id="12" fill="hold"/>
                                        <p:tgtEl>
                                          <p:spTgt spid="856">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0" presetID="1" grpId="1" fill="hold">
                                  <p:stCondLst>
                                    <p:cond delay="0"/>
                                  </p:stCondLst>
                                  <p:iterate type="el" backwards="0">
                                    <p:tmAbs val="0"/>
                                  </p:iterate>
                                  <p:childTnLst>
                                    <p:set>
                                      <p:cBhvr>
                                        <p:cTn id="16" fill="hold"/>
                                        <p:tgtEl>
                                          <p:spTgt spid="856">
                                            <p:txEl>
                                              <p:pRg st="2" end="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856" grpId="1"/>
    </p:bldLst>
  </p:timing>
</p:sld>
</file>

<file path=ppt/slides/slide5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60" name="Where Can I Get These Models?"/>
          <p:cNvSpPr txBox="1"/>
          <p:nvPr>
            <p:ph type="title"/>
          </p:nvPr>
        </p:nvSpPr>
        <p:spPr>
          <a:prstGeom prst="rect">
            <a:avLst/>
          </a:prstGeom>
        </p:spPr>
        <p:txBody>
          <a:bodyPr>
            <a:normAutofit fontScale="100000" lnSpcReduction="0"/>
          </a:bodyPr>
          <a:lstStyle>
            <a:lvl1pPr>
              <a:defRPr sz="15000"/>
            </a:lvl1pPr>
          </a:lstStyle>
          <a:p>
            <a:pPr/>
            <a:r>
              <a:t>Where Can I Get These Models?</a:t>
            </a:r>
          </a:p>
        </p:txBody>
      </p:sp>
    </p:spTree>
  </p:cSld>
  <p:clrMapOvr>
    <a:masterClrMapping/>
  </p:clrMapOvr>
  <p:transition xmlns:p14="http://schemas.microsoft.com/office/powerpoint/2010/main" spd="med" advClick="1"/>
</p:sld>
</file>

<file path=ppt/slides/slide5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64" name="Double-click to edit"/>
          <p:cNvSpPr txBox="1"/>
          <p:nvPr>
            <p:ph type="title"/>
          </p:nvPr>
        </p:nvSpPr>
        <p:spPr>
          <a:prstGeom prst="rect">
            <a:avLst/>
          </a:prstGeom>
          <a:solidFill>
            <a:srgbClr val="FFFFFF"/>
          </a:solidFill>
        </p:spPr>
        <p:txBody>
          <a:bodyPr/>
          <a:lstStyle/>
          <a:p>
            <a:pPr/>
          </a:p>
        </p:txBody>
      </p:sp>
      <p:sp>
        <p:nvSpPr>
          <p:cNvPr id="865" name="https://huggingface.co/…"/>
          <p:cNvSpPr txBox="1"/>
          <p:nvPr>
            <p:ph type="body" sz="half" idx="1"/>
          </p:nvPr>
        </p:nvSpPr>
        <p:spPr>
          <a:xfrm>
            <a:off x="579421" y="3554015"/>
            <a:ext cx="9994235" cy="9122595"/>
          </a:xfrm>
          <a:prstGeom prst="rect">
            <a:avLst/>
          </a:prstGeom>
        </p:spPr>
        <p:txBody>
          <a:bodyPr anchor="t">
            <a:normAutofit fontScale="100000" lnSpcReduction="0"/>
          </a:bodyPr>
          <a:lstStyle/>
          <a:p>
            <a:pPr marL="0" indent="0" algn="ctr">
              <a:spcBef>
                <a:spcPts val="0"/>
              </a:spcBef>
              <a:buSzTx/>
              <a:buNone/>
              <a:defRPr sz="6400"/>
            </a:pPr>
            <a:r>
              <a:rPr u="sng">
                <a:hlinkClick r:id="rId3" invalidUrl="" action="" tgtFrame="" tooltip="" history="1" highlightClick="0" endSnd="0"/>
              </a:rPr>
              <a:t>https://huggingface.co/</a:t>
            </a:r>
          </a:p>
          <a:p>
            <a:pPr marL="0" indent="0">
              <a:spcBef>
                <a:spcPts val="0"/>
              </a:spcBef>
              <a:buSzTx/>
              <a:buNone/>
              <a:defRPr sz="6400"/>
            </a:pPr>
          </a:p>
          <a:p>
            <a:pPr marL="0" indent="0">
              <a:spcBef>
                <a:spcPts val="0"/>
              </a:spcBef>
              <a:buSzTx/>
              <a:buNone/>
              <a:defRPr sz="6400"/>
            </a:pPr>
            <a:r>
              <a:t>“The Docker Hub / GitHub / Amazon.com of open LLM models.”</a:t>
            </a:r>
          </a:p>
        </p:txBody>
      </p:sp>
      <p:pic>
        <p:nvPicPr>
          <p:cNvPr id="866" name="Hugging Face-logo-with-title.svg" descr="Hugging Face-logo-with-title.svg"/>
          <p:cNvPicPr>
            <a:picLocks noChangeAspect="1"/>
          </p:cNvPicPr>
          <p:nvPr/>
        </p:nvPicPr>
        <p:blipFill>
          <a:blip r:embed="rId4">
            <a:extLst/>
          </a:blip>
          <a:stretch>
            <a:fillRect/>
          </a:stretch>
        </p:blipFill>
        <p:spPr>
          <a:xfrm>
            <a:off x="6076950" y="106362"/>
            <a:ext cx="12230100" cy="3251201"/>
          </a:xfrm>
          <a:prstGeom prst="rect">
            <a:avLst/>
          </a:prstGeom>
          <a:ln w="12700">
            <a:miter lim="400000"/>
          </a:ln>
        </p:spPr>
      </p:pic>
      <p:pic>
        <p:nvPicPr>
          <p:cNvPr id="867" name="Logo-nvidia-transparent-PNG.png" descr="Logo-nvidia-transparent-PNG.png"/>
          <p:cNvPicPr>
            <a:picLocks noChangeAspect="0"/>
          </p:cNvPicPr>
          <p:nvPr/>
        </p:nvPicPr>
        <p:blipFill>
          <a:blip r:embed="rId5">
            <a:extLst/>
          </a:blip>
          <a:stretch>
            <a:fillRect/>
          </a:stretch>
        </p:blipFill>
        <p:spPr>
          <a:xfrm>
            <a:off x="3234658" y="9043409"/>
            <a:ext cx="4683761" cy="3493770"/>
          </a:xfrm>
          <a:prstGeom prst="rect">
            <a:avLst/>
          </a:prstGeom>
          <a:effectLst>
            <a:outerShdw sx="100000" sy="100000" kx="0" ky="0" algn="b" rotWithShape="0" blurRad="355600" dist="355600" dir="5400000">
              <a:srgbClr val="000000">
                <a:alpha val="75000"/>
              </a:srgbClr>
            </a:outerShdw>
          </a:effectLst>
        </p:spPr>
      </p:pic>
      <p:pic>
        <p:nvPicPr>
          <p:cNvPr id="868" name="pasted-movie.png" descr="pasted-movie.png"/>
          <p:cNvPicPr>
            <a:picLocks noChangeAspect="1"/>
          </p:cNvPicPr>
          <p:nvPr/>
        </p:nvPicPr>
        <p:blipFill>
          <a:blip r:embed="rId6">
            <a:extLst/>
          </a:blip>
          <a:stretch>
            <a:fillRect/>
          </a:stretch>
        </p:blipFill>
        <p:spPr>
          <a:xfrm>
            <a:off x="10689421" y="3563820"/>
            <a:ext cx="13228661" cy="9772713"/>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867"/>
                                        </p:tgtEl>
                                        <p:attrNameLst>
                                          <p:attrName>style.visibility</p:attrName>
                                        </p:attrNameLst>
                                      </p:cBhvr>
                                      <p:to>
                                        <p:strVal val="visible"/>
                                      </p:to>
                                    </p:set>
                                    <p:animEffect filter="fade" transition="in">
                                      <p:cBhvr>
                                        <p:cTn id="7" dur="250"/>
                                        <p:tgtEl>
                                          <p:spTgt spid="8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867" grpId="1"/>
    </p:bldLst>
  </p:timing>
</p:sld>
</file>

<file path=ppt/slides/slide5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72" name="But How Can I Run These?"/>
          <p:cNvSpPr txBox="1"/>
          <p:nvPr>
            <p:ph type="title"/>
          </p:nvPr>
        </p:nvSpPr>
        <p:spPr>
          <a:prstGeom prst="rect">
            <a:avLst/>
          </a:prstGeom>
        </p:spPr>
        <p:txBody>
          <a:bodyPr>
            <a:normAutofit fontScale="100000" lnSpcReduction="0"/>
          </a:bodyPr>
          <a:lstStyle>
            <a:lvl1pPr>
              <a:defRPr sz="15000"/>
            </a:lvl1pPr>
          </a:lstStyle>
          <a:p>
            <a:pPr/>
            <a:r>
              <a:t>But How Can I Run These?</a:t>
            </a:r>
          </a:p>
        </p:txBody>
      </p:sp>
    </p:spTree>
  </p:cSld>
  <p:clrMapOvr>
    <a:masterClrMapping/>
  </p:clrMapOvr>
  <p:transition xmlns:p14="http://schemas.microsoft.com/office/powerpoint/2010/main" spd="med" advClick="1"/>
</p:sld>
</file>

<file path=ppt/slides/slide5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74" name="But How Can I Run These?"/>
          <p:cNvSpPr txBox="1"/>
          <p:nvPr>
            <p:ph type="title"/>
          </p:nvPr>
        </p:nvSpPr>
        <p:spPr>
          <a:prstGeom prst="rect">
            <a:avLst/>
          </a:prstGeom>
        </p:spPr>
        <p:txBody>
          <a:bodyPr/>
          <a:lstStyle/>
          <a:p>
            <a:pPr/>
            <a:r>
              <a:t>But How Can I Run These?</a:t>
            </a:r>
          </a:p>
        </p:txBody>
      </p:sp>
      <p:sp>
        <p:nvSpPr>
          <p:cNvPr id="875" name="You can’t.  At least not the frontier models."/>
          <p:cNvSpPr txBox="1"/>
          <p:nvPr>
            <p:ph type="body" idx="1"/>
          </p:nvPr>
        </p:nvSpPr>
        <p:spPr>
          <a:xfrm>
            <a:off x="1468750" y="3554015"/>
            <a:ext cx="21446500" cy="9122595"/>
          </a:xfrm>
          <a:prstGeom prst="rect">
            <a:avLst/>
          </a:prstGeom>
        </p:spPr>
        <p:txBody>
          <a:bodyPr anchor="t"/>
          <a:lstStyle>
            <a:lvl1pPr marL="0" indent="0">
              <a:spcBef>
                <a:spcPts val="0"/>
              </a:spcBef>
              <a:buSzTx/>
              <a:buNone/>
              <a:defRPr sz="6500"/>
            </a:lvl1pPr>
          </a:lstStyle>
          <a:p>
            <a:pPr/>
            <a:r>
              <a:t>You can’t.  At least not the frontier models.</a:t>
            </a:r>
          </a:p>
        </p:txBody>
      </p:sp>
      <p:pic>
        <p:nvPicPr>
          <p:cNvPr id="876"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6203408" y="4595149"/>
            <a:ext cx="7874001" cy="6642997"/>
          </a:xfrm>
          <a:prstGeom prst="rect">
            <a:avLst/>
          </a:prstGeom>
          <a:ln w="12700">
            <a:miter lim="400000"/>
          </a:ln>
        </p:spPr>
      </p:pic>
      <p:grpSp>
        <p:nvGrpSpPr>
          <p:cNvPr id="879" name="Group"/>
          <p:cNvGrpSpPr/>
          <p:nvPr/>
        </p:nvGrpSpPr>
        <p:grpSpPr>
          <a:xfrm>
            <a:off x="1326801" y="4686312"/>
            <a:ext cx="13796296" cy="8131639"/>
            <a:chOff x="0" y="0"/>
            <a:chExt cx="13796294" cy="8131637"/>
          </a:xfrm>
        </p:grpSpPr>
        <p:pic>
          <p:nvPicPr>
            <p:cNvPr id="877" name="B200.png" descr="B200.png"/>
            <p:cNvPicPr>
              <a:picLocks noChangeAspect="1"/>
            </p:cNvPicPr>
            <p:nvPr/>
          </p:nvPicPr>
          <p:blipFill>
            <a:blip r:embed="rId4">
              <a:extLst/>
            </a:blip>
            <a:stretch>
              <a:fillRect/>
            </a:stretch>
          </p:blipFill>
          <p:spPr>
            <a:xfrm>
              <a:off x="18753" y="0"/>
              <a:ext cx="13777543" cy="7749868"/>
            </a:xfrm>
            <a:prstGeom prst="rect">
              <a:avLst/>
            </a:prstGeom>
            <a:ln w="12700" cap="flat">
              <a:noFill/>
              <a:miter lim="400000"/>
            </a:ln>
            <a:effectLst/>
          </p:spPr>
        </p:pic>
        <p:sp>
          <p:nvSpPr>
            <p:cNvPr id="878" name="https://creativecommons.org/licenses/by/3.0/"/>
            <p:cNvSpPr txBox="1"/>
            <p:nvPr/>
          </p:nvSpPr>
          <p:spPr>
            <a:xfrm>
              <a:off x="0" y="7810962"/>
              <a:ext cx="3518282" cy="3206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sz="1200"/>
              </a:lvl1pPr>
            </a:lstStyle>
            <a:p>
              <a:pPr/>
              <a:r>
                <a:t>https://creativecommons.org/licenses/by/3.0/</a:t>
              </a:r>
            </a:p>
          </p:txBody>
        </p:sp>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875">
                                            <p:bg/>
                                          </p:spTgt>
                                        </p:tgtEl>
                                        <p:attrNameLst>
                                          <p:attrName>style.visibility</p:attrName>
                                        </p:attrNameLst>
                                      </p:cBhvr>
                                      <p:to>
                                        <p:strVal val="visible"/>
                                      </p:to>
                                    </p:set>
                                    <p:animEffect filter="fade" transition="in">
                                      <p:cBhvr>
                                        <p:cTn id="7" dur="250"/>
                                        <p:tgtEl>
                                          <p:spTgt spid="875">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875">
                                            <p:txEl>
                                              <p:pRg st="0" end="0"/>
                                            </p:txEl>
                                          </p:spTgt>
                                        </p:tgtEl>
                                        <p:attrNameLst>
                                          <p:attrName>style.visibility</p:attrName>
                                        </p:attrNameLst>
                                      </p:cBhvr>
                                      <p:to>
                                        <p:strVal val="visible"/>
                                      </p:to>
                                    </p:set>
                                    <p:animEffect filter="fade" transition="in">
                                      <p:cBhvr>
                                        <p:cTn id="10" dur="250"/>
                                        <p:tgtEl>
                                          <p:spTgt spid="875">
                                            <p:txEl>
                                              <p:pRg st="0" end="0"/>
                                            </p:txEl>
                                          </p:spTgt>
                                        </p:tgtEl>
                                      </p:cBhvr>
                                    </p:animEffect>
                                  </p:childTnLst>
                                </p:cTn>
                              </p:par>
                            </p:childTnLst>
                          </p:cTn>
                        </p:par>
                        <p:par>
                          <p:cTn id="11" fill="hold">
                            <p:stCondLst>
                              <p:cond delay="250"/>
                            </p:stCondLst>
                            <p:childTnLst>
                              <p:par>
                                <p:cTn id="12" presetClass="entr" nodeType="afterEffect" presetID="10" grpId="2" fill="hold">
                                  <p:stCondLst>
                                    <p:cond delay="0"/>
                                  </p:stCondLst>
                                  <p:iterate type="el" backwards="0">
                                    <p:tmAbs val="0"/>
                                  </p:iterate>
                                  <p:childTnLst>
                                    <p:set>
                                      <p:cBhvr>
                                        <p:cTn id="13" fill="hold"/>
                                        <p:tgtEl>
                                          <p:spTgt spid="876"/>
                                        </p:tgtEl>
                                        <p:attrNameLst>
                                          <p:attrName>style.visibility</p:attrName>
                                        </p:attrNameLst>
                                      </p:cBhvr>
                                      <p:to>
                                        <p:strVal val="visible"/>
                                      </p:to>
                                    </p:set>
                                    <p:animEffect filter="fade" transition="in">
                                      <p:cBhvr>
                                        <p:cTn id="14" dur="250"/>
                                        <p:tgtEl>
                                          <p:spTgt spid="876"/>
                                        </p:tgtEl>
                                      </p:cBhvr>
                                    </p:animEffect>
                                  </p:childTnLst>
                                </p:cTn>
                              </p:par>
                            </p:childTnLst>
                          </p:cTn>
                        </p:par>
                      </p:childTnLst>
                    </p:cTn>
                  </p:par>
                  <p:par>
                    <p:cTn id="15" fill="hold">
                      <p:stCondLst>
                        <p:cond delay="indefinite"/>
                      </p:stCondLst>
                      <p:childTnLst>
                        <p:par>
                          <p:cTn id="16" fill="hold">
                            <p:stCondLst>
                              <p:cond delay="0"/>
                            </p:stCondLst>
                            <p:childTnLst>
                              <p:par>
                                <p:cTn id="17" presetClass="entr" nodeType="clickEffect" presetID="10" grpId="3" fill="hold">
                                  <p:stCondLst>
                                    <p:cond delay="0"/>
                                  </p:stCondLst>
                                  <p:iterate type="el" backwards="0">
                                    <p:tmAbs val="0"/>
                                  </p:iterate>
                                  <p:childTnLst>
                                    <p:set>
                                      <p:cBhvr>
                                        <p:cTn id="18" fill="hold"/>
                                        <p:tgtEl>
                                          <p:spTgt spid="879"/>
                                        </p:tgtEl>
                                        <p:attrNameLst>
                                          <p:attrName>style.visibility</p:attrName>
                                        </p:attrNameLst>
                                      </p:cBhvr>
                                      <p:to>
                                        <p:strVal val="visible"/>
                                      </p:to>
                                    </p:set>
                                    <p:animEffect filter="fade" transition="in">
                                      <p:cBhvr>
                                        <p:cTn id="19" dur="250"/>
                                        <p:tgtEl>
                                          <p:spTgt spid="879"/>
                                        </p:tgtEl>
                                      </p:cBhvr>
                                    </p:animEffect>
                                  </p:childTnLst>
                                </p:cTn>
                              </p:par>
                            </p:childTnLst>
                          </p:cTn>
                        </p:par>
                      </p:childTnLst>
                    </p:cTn>
                  </p:par>
                  <p:par>
                    <p:cTn id="20" fill="hold">
                      <p:stCondLst>
                        <p:cond delay="indefinite"/>
                      </p:stCondLst>
                      <p:childTnLst>
                        <p:par>
                          <p:cTn id="21" fill="hold">
                            <p:stCondLst>
                              <p:cond delay="0"/>
                            </p:stCondLst>
                            <p:childTnLst>
                              <p:par>
                                <p:cTn id="22" presetClass="exit" nodeType="clickEffect" presetID="10" grpId="4" fill="hold">
                                  <p:stCondLst>
                                    <p:cond delay="0"/>
                                  </p:stCondLst>
                                  <p:iterate type="el" backwards="0">
                                    <p:tmAbs val="0"/>
                                  </p:iterate>
                                  <p:childTnLst>
                                    <p:animEffect filter="fade" transition="out">
                                      <p:cBhvr>
                                        <p:cTn id="23" dur="250" fill="hold"/>
                                        <p:tgtEl>
                                          <p:spTgt spid="879"/>
                                        </p:tgtEl>
                                      </p:cBhvr>
                                    </p:animEffect>
                                    <p:set>
                                      <p:cBhvr>
                                        <p:cTn id="24" fill="hold">
                                          <p:stCondLst>
                                            <p:cond delay="249"/>
                                          </p:stCondLst>
                                        </p:cTn>
                                        <p:tgtEl>
                                          <p:spTgt spid="879"/>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876" grpId="2"/>
      <p:bldP build="whole" bldLvl="1" animBg="1" rev="0" advAuto="0" spid="879" grpId="3"/>
      <p:bldP build="p" bldLvl="5" animBg="1" rev="0" advAuto="0" spid="875" grpId="1"/>
      <p:bldP build="whole" bldLvl="1" animBg="1" rev="0" advAuto="0" spid="879" grpId="4"/>
    </p:bldLst>
  </p:timing>
</p:sld>
</file>

<file path=ppt/slides/slide6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83" name="But How Can I Run These?"/>
          <p:cNvSpPr txBox="1"/>
          <p:nvPr>
            <p:ph type="title"/>
          </p:nvPr>
        </p:nvSpPr>
        <p:spPr>
          <a:prstGeom prst="rect">
            <a:avLst/>
          </a:prstGeom>
        </p:spPr>
        <p:txBody>
          <a:bodyPr/>
          <a:lstStyle/>
          <a:p>
            <a:pPr/>
            <a:r>
              <a:t>But How Can I Run These?</a:t>
            </a:r>
          </a:p>
        </p:txBody>
      </p:sp>
      <p:sp>
        <p:nvSpPr>
          <p:cNvPr id="884" name="You can’t.  At least not the frontier models.…"/>
          <p:cNvSpPr txBox="1"/>
          <p:nvPr>
            <p:ph type="body" idx="1"/>
          </p:nvPr>
        </p:nvSpPr>
        <p:spPr>
          <a:xfrm>
            <a:off x="1468750" y="3554015"/>
            <a:ext cx="21446500" cy="9122595"/>
          </a:xfrm>
          <a:prstGeom prst="rect">
            <a:avLst/>
          </a:prstGeom>
        </p:spPr>
        <p:txBody>
          <a:bodyPr anchor="t"/>
          <a:lstStyle/>
          <a:p>
            <a:pPr marL="0" indent="0">
              <a:spcBef>
                <a:spcPts val="0"/>
              </a:spcBef>
              <a:buSzTx/>
              <a:buNone/>
              <a:defRPr sz="6500"/>
            </a:pPr>
            <a:r>
              <a:t>You can’t.  At least not the frontier models.</a:t>
            </a:r>
            <a:br/>
          </a:p>
          <a:p>
            <a:pPr marL="0" indent="0">
              <a:spcBef>
                <a:spcPts val="0"/>
              </a:spcBef>
              <a:buSzTx/>
              <a:buNone/>
              <a:defRPr sz="6500"/>
            </a:pPr>
            <a:r>
              <a:t>So somehow they need to take this…</a:t>
            </a:r>
            <a:br/>
          </a:p>
          <a:p>
            <a:pPr marL="0" indent="0">
              <a:spcBef>
                <a:spcPts val="0"/>
              </a:spcBef>
              <a:buSzTx/>
              <a:buNone/>
              <a:defRPr sz="6500"/>
            </a:pPr>
            <a:r>
              <a:t>and turn it into this</a:t>
            </a:r>
          </a:p>
        </p:txBody>
      </p:sp>
      <p:pic>
        <p:nvPicPr>
          <p:cNvPr id="885"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6203408" y="4595149"/>
            <a:ext cx="7874001" cy="6642997"/>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884">
                                            <p:bg/>
                                          </p:spTgt>
                                        </p:tgtEl>
                                        <p:attrNameLst>
                                          <p:attrName>style.visibility</p:attrName>
                                        </p:attrNameLst>
                                      </p:cBhvr>
                                      <p:to>
                                        <p:strVal val="visible"/>
                                      </p:to>
                                    </p:set>
                                    <p:animEffect filter="fade" transition="in">
                                      <p:cBhvr>
                                        <p:cTn id="7" dur="0"/>
                                        <p:tgtEl>
                                          <p:spTgt spid="884">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884">
                                            <p:txEl>
                                              <p:pRg st="0" end="0"/>
                                            </p:txEl>
                                          </p:spTgt>
                                        </p:tgtEl>
                                        <p:attrNameLst>
                                          <p:attrName>style.visibility</p:attrName>
                                        </p:attrNameLst>
                                      </p:cBhvr>
                                      <p:to>
                                        <p:strVal val="visible"/>
                                      </p:to>
                                    </p:set>
                                    <p:animEffect filter="fade" transition="in">
                                      <p:cBhvr>
                                        <p:cTn id="10" dur="0"/>
                                        <p:tgtEl>
                                          <p:spTgt spid="884">
                                            <p:txEl>
                                              <p:pRg st="0" end="0"/>
                                            </p:txEl>
                                          </p:spTgt>
                                        </p:tgtEl>
                                      </p:cBhvr>
                                    </p:animEffect>
                                  </p:childTnLst>
                                </p:cTn>
                              </p:par>
                            </p:childTnLst>
                          </p:cTn>
                        </p:par>
                        <p:par>
                          <p:cTn id="11" fill="hold">
                            <p:stCondLst>
                              <p:cond delay="0"/>
                            </p:stCondLst>
                            <p:childTnLst>
                              <p:par>
                                <p:cTn id="12" presetClass="entr" nodeType="afterEffect" presetID="10" grpId="1" fill="hold">
                                  <p:stCondLst>
                                    <p:cond delay="0"/>
                                  </p:stCondLst>
                                  <p:iterate type="el" backwards="0">
                                    <p:tmAbs val="0"/>
                                  </p:iterate>
                                  <p:childTnLst>
                                    <p:set>
                                      <p:cBhvr>
                                        <p:cTn id="13" fill="hold"/>
                                        <p:tgtEl>
                                          <p:spTgt spid="884">
                                            <p:txEl>
                                              <p:pRg st="1" end="1"/>
                                            </p:txEl>
                                          </p:spTgt>
                                        </p:tgtEl>
                                        <p:attrNameLst>
                                          <p:attrName>style.visibility</p:attrName>
                                        </p:attrNameLst>
                                      </p:cBhvr>
                                      <p:to>
                                        <p:strVal val="visible"/>
                                      </p:to>
                                    </p:set>
                                    <p:animEffect filter="fade" transition="in">
                                      <p:cBhvr>
                                        <p:cTn id="14" dur="0"/>
                                        <p:tgtEl>
                                          <p:spTgt spid="884">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Class="entr" nodeType="clickEffect" presetID="10" grpId="1" fill="hold">
                                  <p:stCondLst>
                                    <p:cond delay="0"/>
                                  </p:stCondLst>
                                  <p:iterate type="el" backwards="0">
                                    <p:tmAbs val="0"/>
                                  </p:iterate>
                                  <p:childTnLst>
                                    <p:set>
                                      <p:cBhvr>
                                        <p:cTn id="18" fill="hold"/>
                                        <p:tgtEl>
                                          <p:spTgt spid="884">
                                            <p:txEl>
                                              <p:pRg st="2" end="2"/>
                                            </p:txEl>
                                          </p:spTgt>
                                        </p:tgtEl>
                                        <p:attrNameLst>
                                          <p:attrName>style.visibility</p:attrName>
                                        </p:attrNameLst>
                                      </p:cBhvr>
                                      <p:to>
                                        <p:strVal val="visible"/>
                                      </p:to>
                                    </p:set>
                                    <p:animEffect filter="fade" transition="in">
                                      <p:cBhvr>
                                        <p:cTn id="19" dur="0"/>
                                        <p:tgtEl>
                                          <p:spTgt spid="884">
                                            <p:txEl>
                                              <p:pRg st="2" end="2"/>
                                            </p:txEl>
                                          </p:spTgt>
                                        </p:tgtEl>
                                      </p:cBhvr>
                                    </p:animEffect>
                                  </p:childTnLst>
                                </p:cTn>
                              </p:par>
                            </p:childTnLst>
                          </p:cTn>
                        </p:par>
                        <p:par>
                          <p:cTn id="20" fill="hold">
                            <p:stCondLst>
                              <p:cond delay="0"/>
                            </p:stCondLst>
                            <p:childTnLst>
                              <p:par>
                                <p:cTn id="21" presetClass="path" nodeType="afterEffect" presetSubtype="0" presetID="-1" grpId="2" accel="50000" decel="50000" fill="hold">
                                  <p:stCondLst>
                                    <p:cond delay="0"/>
                                  </p:stCondLst>
                                  <p:childTnLst>
                                    <p:animMotion path="M 0.000000 0.000000 L -0.325968 0.194252" origin="layout" pathEditMode="relative">
                                      <p:cBhvr>
                                        <p:cTn id="22" dur="1000" fill="hold"/>
                                        <p:tgtEl>
                                          <p:spTgt spid="885"/>
                                        </p:tgtEl>
                                        <p:attrNameLst>
                                          <p:attrName>ppt_x</p:attrName>
                                          <p:attrName>ppt_y</p:attrName>
                                        </p:attrNameLst>
                                      </p:cBhvr>
                                    </p:animMotion>
                                  </p:childTnLst>
                                </p:cTn>
                              </p:par>
                            </p:childTnLst>
                          </p:cTn>
                        </p:par>
                        <p:par>
                          <p:cTn id="23" fill="hold">
                            <p:stCondLst>
                              <p:cond delay="0"/>
                            </p:stCondLst>
                            <p:childTnLst>
                              <p:par>
                                <p:cTn id="24" presetClass="emph" nodeType="withEffect" presetSubtype="0" presetID="6" grpId="3" accel="50000" decel="50000" fill="hold">
                                  <p:stCondLst>
                                    <p:cond delay="0"/>
                                  </p:stCondLst>
                                  <p:childTnLst>
                                    <p:animScale>
                                      <p:cBhvr>
                                        <p:cTn id="25" dur="1000" fill="hold"/>
                                        <p:tgtEl>
                                          <p:spTgt spid="885"/>
                                        </p:tgtEl>
                                      </p:cBhvr>
                                      <p:by x="21390" y="21390"/>
                                    </p:animScale>
                                  </p:childTnLst>
                                </p:cTn>
                              </p:par>
                            </p:childTnLst>
                          </p:cTn>
                        </p:par>
                        <p:par>
                          <p:cTn id="26" fill="hold">
                            <p:stCondLst>
                              <p:cond delay="1000"/>
                            </p:stCondLst>
                            <p:childTnLst>
                              <p:par>
                                <p:cTn id="27" presetClass="entr" nodeType="afterEffect" presetID="10" grpId="1" fill="hold">
                                  <p:stCondLst>
                                    <p:cond delay="0"/>
                                  </p:stCondLst>
                                  <p:iterate type="el" backwards="0">
                                    <p:tmAbs val="0"/>
                                  </p:iterate>
                                  <p:childTnLst>
                                    <p:set>
                                      <p:cBhvr>
                                        <p:cTn id="28" fill="hold"/>
                                        <p:tgtEl>
                                          <p:spTgt spid="884">
                                            <p:txEl>
                                              <p:pRg st="3" end="3"/>
                                            </p:txEl>
                                          </p:spTgt>
                                        </p:tgtEl>
                                        <p:attrNameLst>
                                          <p:attrName>style.visibility</p:attrName>
                                        </p:attrNameLst>
                                      </p:cBhvr>
                                      <p:to>
                                        <p:strVal val="visible"/>
                                      </p:to>
                                    </p:set>
                                    <p:animEffect filter="fade" transition="in">
                                      <p:cBhvr>
                                        <p:cTn id="29" dur="0"/>
                                        <p:tgtEl>
                                          <p:spTgt spid="884">
                                            <p:txEl>
                                              <p:pRg st="3" end="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884" grpId="1"/>
      <p:bldP build="whole" bldLvl="1" animBg="1" rev="0" advAuto="0" spid="885" grpId="3"/>
    </p:bldLst>
  </p:timing>
</p:sld>
</file>

<file path=ppt/slides/slide6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89" name="Self-Hosting LLMs"/>
          <p:cNvSpPr txBox="1"/>
          <p:nvPr>
            <p:ph type="title"/>
          </p:nvPr>
        </p:nvSpPr>
        <p:spPr>
          <a:prstGeom prst="rect">
            <a:avLst/>
          </a:prstGeom>
        </p:spPr>
        <p:txBody>
          <a:bodyPr/>
          <a:lstStyle/>
          <a:p>
            <a:pPr/>
            <a:r>
              <a:t>Self-Hosting LLMs</a:t>
            </a:r>
          </a:p>
        </p:txBody>
      </p:sp>
      <p:grpSp>
        <p:nvGrpSpPr>
          <p:cNvPr id="893" name="Group"/>
          <p:cNvGrpSpPr/>
          <p:nvPr/>
        </p:nvGrpSpPr>
        <p:grpSpPr>
          <a:xfrm>
            <a:off x="501257" y="3301999"/>
            <a:ext cx="4411849" cy="4609756"/>
            <a:chOff x="0" y="0"/>
            <a:chExt cx="4411847" cy="4609754"/>
          </a:xfrm>
        </p:grpSpPr>
        <p:sp>
          <p:nvSpPr>
            <p:cNvPr id="890" name="https://creativecommons.org/licenses/by/3.0/"/>
            <p:cNvSpPr txBox="1"/>
            <p:nvPr/>
          </p:nvSpPr>
          <p:spPr>
            <a:xfrm>
              <a:off x="0" y="4289079"/>
              <a:ext cx="3518282" cy="3206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sz="1200"/>
              </a:lvl1pPr>
            </a:lstStyle>
            <a:p>
              <a:pPr/>
              <a:r>
                <a:t>https://creativecommons.org/licenses/by/3.0/</a:t>
              </a:r>
            </a:p>
          </p:txBody>
        </p:sp>
        <p:pic>
          <p:nvPicPr>
            <p:cNvPr id="891" name="NVIDIA_H100_(极客湾Geekerwan)_014.png" descr="NVIDIA_H100_(极客湾Geekerwan)_014.png"/>
            <p:cNvPicPr>
              <a:picLocks noChangeAspect="1"/>
            </p:cNvPicPr>
            <p:nvPr/>
          </p:nvPicPr>
          <p:blipFill>
            <a:blip r:embed="rId3">
              <a:extLst/>
            </a:blip>
            <a:srcRect l="0" t="0" r="0" b="0"/>
            <a:stretch>
              <a:fillRect/>
            </a:stretch>
          </p:blipFill>
          <p:spPr>
            <a:xfrm>
              <a:off x="9069" y="1814762"/>
              <a:ext cx="4402780" cy="2476563"/>
            </a:xfrm>
            <a:prstGeom prst="rect">
              <a:avLst/>
            </a:prstGeom>
            <a:ln w="12700" cap="flat">
              <a:noFill/>
              <a:miter lim="400000"/>
            </a:ln>
            <a:effectLst/>
          </p:spPr>
        </p:pic>
        <p:sp>
          <p:nvSpPr>
            <p:cNvPr id="892" name="Nvidia…"/>
            <p:cNvSpPr txBox="1"/>
            <p:nvPr/>
          </p:nvSpPr>
          <p:spPr>
            <a:xfrm>
              <a:off x="1012887" y="-1"/>
              <a:ext cx="2395144" cy="17938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p>
              <a:pPr/>
              <a:r>
                <a:t>Nvidia</a:t>
              </a:r>
            </a:p>
            <a:p>
              <a:pPr/>
              <a:r>
                <a:t>H100</a:t>
              </a:r>
            </a:p>
          </p:txBody>
        </p:sp>
      </p:grpSp>
      <p:grpSp>
        <p:nvGrpSpPr>
          <p:cNvPr id="897" name="Group"/>
          <p:cNvGrpSpPr/>
          <p:nvPr/>
        </p:nvGrpSpPr>
        <p:grpSpPr>
          <a:xfrm>
            <a:off x="5678031" y="4571999"/>
            <a:ext cx="4405791" cy="4591296"/>
            <a:chOff x="0" y="0"/>
            <a:chExt cx="4405790" cy="4591294"/>
          </a:xfrm>
        </p:grpSpPr>
        <p:pic>
          <p:nvPicPr>
            <p:cNvPr id="894" name="Nvidia_DGX_front_view_dllu.jpg" descr="Nvidia_DGX_front_view_dllu.jpg"/>
            <p:cNvPicPr>
              <a:picLocks noChangeAspect="1"/>
            </p:cNvPicPr>
            <p:nvPr/>
          </p:nvPicPr>
          <p:blipFill>
            <a:blip r:embed="rId4">
              <a:extLst/>
            </a:blip>
            <a:srcRect l="0" t="0" r="0" b="0"/>
            <a:stretch>
              <a:fillRect/>
            </a:stretch>
          </p:blipFill>
          <p:spPr>
            <a:xfrm>
              <a:off x="3011" y="1810430"/>
              <a:ext cx="4402780" cy="2476563"/>
            </a:xfrm>
            <a:prstGeom prst="rect">
              <a:avLst/>
            </a:prstGeom>
            <a:ln w="12700" cap="flat">
              <a:noFill/>
              <a:miter lim="400000"/>
            </a:ln>
            <a:effectLst/>
          </p:spPr>
        </p:pic>
        <p:sp>
          <p:nvSpPr>
            <p:cNvPr id="895" name="https://creativecommons.org/licenses/by-sa/4.0/"/>
            <p:cNvSpPr txBox="1"/>
            <p:nvPr/>
          </p:nvSpPr>
          <p:spPr>
            <a:xfrm>
              <a:off x="0" y="4270619"/>
              <a:ext cx="3726308" cy="3206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sz="1200"/>
              </a:lvl1pPr>
            </a:lstStyle>
            <a:p>
              <a:pPr/>
              <a:r>
                <a:t>https://creativecommons.org/licenses/by-sa/4.0/</a:t>
              </a:r>
            </a:p>
          </p:txBody>
        </p:sp>
        <p:sp>
          <p:nvSpPr>
            <p:cNvPr id="896" name="Nvidia…"/>
            <p:cNvSpPr txBox="1"/>
            <p:nvPr/>
          </p:nvSpPr>
          <p:spPr>
            <a:xfrm>
              <a:off x="219175" y="-1"/>
              <a:ext cx="3970452" cy="17938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p>
              <a:pPr/>
              <a:r>
                <a:t>Nvidia</a:t>
              </a:r>
            </a:p>
            <a:p>
              <a:pPr/>
              <a:r>
                <a:t>DGX Spark</a:t>
              </a:r>
            </a:p>
          </p:txBody>
        </p:sp>
      </p:grpSp>
      <p:grpSp>
        <p:nvGrpSpPr>
          <p:cNvPr id="901" name="Group"/>
          <p:cNvGrpSpPr/>
          <p:nvPr/>
        </p:nvGrpSpPr>
        <p:grpSpPr>
          <a:xfrm>
            <a:off x="10848746" y="5841999"/>
            <a:ext cx="3962630" cy="4669303"/>
            <a:chOff x="0" y="0"/>
            <a:chExt cx="3962628" cy="4669301"/>
          </a:xfrm>
        </p:grpSpPr>
        <p:pic>
          <p:nvPicPr>
            <p:cNvPr id="898" name="Mac_Studio_(2022)_front.jpg" descr="Mac_Studio_(2022)_front.jpg"/>
            <p:cNvPicPr>
              <a:picLocks noChangeAspect="1"/>
            </p:cNvPicPr>
            <p:nvPr/>
          </p:nvPicPr>
          <p:blipFill>
            <a:blip r:embed="rId5">
              <a:extLst/>
            </a:blip>
            <a:stretch>
              <a:fillRect/>
            </a:stretch>
          </p:blipFill>
          <p:spPr>
            <a:xfrm>
              <a:off x="123891" y="1822119"/>
              <a:ext cx="3714846" cy="2476564"/>
            </a:xfrm>
            <a:prstGeom prst="rect">
              <a:avLst/>
            </a:prstGeom>
            <a:ln w="12700" cap="flat">
              <a:noFill/>
              <a:miter lim="400000"/>
            </a:ln>
            <a:effectLst/>
          </p:spPr>
        </p:pic>
        <p:sp>
          <p:nvSpPr>
            <p:cNvPr id="899" name="https://creativecommons.org/licenses/by/3.0/"/>
            <p:cNvSpPr txBox="1"/>
            <p:nvPr/>
          </p:nvSpPr>
          <p:spPr>
            <a:xfrm>
              <a:off x="146637" y="4348626"/>
              <a:ext cx="3518282" cy="3206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sz="1200"/>
              </a:lvl1pPr>
            </a:lstStyle>
            <a:p>
              <a:pPr/>
              <a:r>
                <a:t>https://creativecommons.org/licenses/by/3.0/</a:t>
              </a:r>
            </a:p>
          </p:txBody>
        </p:sp>
        <p:sp>
          <p:nvSpPr>
            <p:cNvPr id="900" name="Apple…"/>
            <p:cNvSpPr txBox="1"/>
            <p:nvPr/>
          </p:nvSpPr>
          <p:spPr>
            <a:xfrm>
              <a:off x="-1" y="-1"/>
              <a:ext cx="3962630" cy="17938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p>
              <a:pPr/>
              <a:r>
                <a:t>Apple</a:t>
              </a:r>
            </a:p>
            <a:p>
              <a:pPr/>
              <a:r>
                <a:t>Mac Studio</a:t>
              </a:r>
            </a:p>
          </p:txBody>
        </p:sp>
      </p:grpSp>
      <p:grpSp>
        <p:nvGrpSpPr>
          <p:cNvPr id="904" name="Group"/>
          <p:cNvGrpSpPr/>
          <p:nvPr/>
        </p:nvGrpSpPr>
        <p:grpSpPr>
          <a:xfrm>
            <a:off x="20777452" y="8381999"/>
            <a:ext cx="3338196" cy="4533683"/>
            <a:chOff x="0" y="0"/>
            <a:chExt cx="3338195" cy="4533681"/>
          </a:xfrm>
        </p:grpSpPr>
        <p:pic>
          <p:nvPicPr>
            <p:cNvPr id="902" name="Apple_Mac_Mini_M4.svg" descr="Apple_Mac_Mini_M4.svg"/>
            <p:cNvPicPr>
              <a:picLocks noChangeAspect="1"/>
            </p:cNvPicPr>
            <p:nvPr/>
          </p:nvPicPr>
          <p:blipFill>
            <a:blip r:embed="rId6">
              <a:extLst/>
            </a:blip>
            <a:stretch>
              <a:fillRect/>
            </a:stretch>
          </p:blipFill>
          <p:spPr>
            <a:xfrm>
              <a:off x="62958" y="2586845"/>
              <a:ext cx="3212280" cy="1946837"/>
            </a:xfrm>
            <a:prstGeom prst="rect">
              <a:avLst/>
            </a:prstGeom>
            <a:ln w="12700" cap="flat">
              <a:noFill/>
              <a:miter lim="400000"/>
            </a:ln>
            <a:effectLst/>
          </p:spPr>
        </p:pic>
        <p:sp>
          <p:nvSpPr>
            <p:cNvPr id="903" name="Apple…"/>
            <p:cNvSpPr txBox="1"/>
            <p:nvPr/>
          </p:nvSpPr>
          <p:spPr>
            <a:xfrm>
              <a:off x="0" y="-1"/>
              <a:ext cx="3338196" cy="17938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p>
              <a:pPr/>
              <a:r>
                <a:t>Apple</a:t>
              </a:r>
            </a:p>
            <a:p>
              <a:pPr/>
              <a:r>
                <a:t>Mac Mini</a:t>
              </a:r>
            </a:p>
          </p:txBody>
        </p:sp>
      </p:grpSp>
      <p:grpSp>
        <p:nvGrpSpPr>
          <p:cNvPr id="908" name="Group"/>
          <p:cNvGrpSpPr/>
          <p:nvPr/>
        </p:nvGrpSpPr>
        <p:grpSpPr>
          <a:xfrm>
            <a:off x="15576300" y="7111999"/>
            <a:ext cx="4436226" cy="4642970"/>
            <a:chOff x="0" y="0"/>
            <a:chExt cx="4436225" cy="4642968"/>
          </a:xfrm>
        </p:grpSpPr>
        <p:pic>
          <p:nvPicPr>
            <p:cNvPr id="905" name="Leistungsanalyse_NVIDIA_GeForce_RTX_4090_(极客湾Geekerwan)_08.png" descr="Leistungsanalyse_NVIDIA_GeForce_RTX_4090_(极客湾Geekerwan)_08.png"/>
            <p:cNvPicPr>
              <a:picLocks noChangeAspect="1"/>
            </p:cNvPicPr>
            <p:nvPr/>
          </p:nvPicPr>
          <p:blipFill>
            <a:blip r:embed="rId7">
              <a:extLst/>
            </a:blip>
            <a:stretch>
              <a:fillRect/>
            </a:stretch>
          </p:blipFill>
          <p:spPr>
            <a:xfrm>
              <a:off x="33447" y="1836763"/>
              <a:ext cx="4402779" cy="2476563"/>
            </a:xfrm>
            <a:prstGeom prst="rect">
              <a:avLst/>
            </a:prstGeom>
            <a:ln w="12700" cap="flat">
              <a:noFill/>
              <a:miter lim="400000"/>
            </a:ln>
            <a:effectLst/>
          </p:spPr>
        </p:pic>
        <p:sp>
          <p:nvSpPr>
            <p:cNvPr id="906" name="https://creativecommons.org/licenses/by/3.0/"/>
            <p:cNvSpPr txBox="1"/>
            <p:nvPr/>
          </p:nvSpPr>
          <p:spPr>
            <a:xfrm>
              <a:off x="0" y="4322293"/>
              <a:ext cx="3518282" cy="3206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sz="1200"/>
              </a:lvl1pPr>
            </a:lstStyle>
            <a:p>
              <a:pPr/>
              <a:r>
                <a:t>https://creativecommons.org/licenses/by/3.0/</a:t>
              </a:r>
            </a:p>
          </p:txBody>
        </p:sp>
        <p:sp>
          <p:nvSpPr>
            <p:cNvPr id="907" name="Nvidia…"/>
            <p:cNvSpPr txBox="1"/>
            <p:nvPr/>
          </p:nvSpPr>
          <p:spPr>
            <a:xfrm>
              <a:off x="494262" y="-1"/>
              <a:ext cx="3481147" cy="17938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p>
              <a:pPr/>
              <a:r>
                <a:t>Nvidia</a:t>
              </a:r>
            </a:p>
            <a:p>
              <a:pPr/>
              <a:r>
                <a:t>RTX4090</a:t>
              </a:r>
            </a:p>
          </p:txBody>
        </p:sp>
      </p:grpSp>
      <p:pic>
        <p:nvPicPr>
          <p:cNvPr id="909" name="metalmarious_Laptop.svg" descr="metalmarious_Laptop.svg"/>
          <p:cNvPicPr>
            <a:picLocks noChangeAspect="1"/>
          </p:cNvPicPr>
          <p:nvPr/>
        </p:nvPicPr>
        <p:blipFill>
          <a:blip r:embed="rId8">
            <a:extLst/>
          </a:blip>
          <a:stretch>
            <a:fillRect/>
          </a:stretch>
        </p:blipFill>
        <p:spPr>
          <a:xfrm>
            <a:off x="18192750" y="2437174"/>
            <a:ext cx="5080000" cy="508000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893"/>
                                        </p:tgtEl>
                                        <p:attrNameLst>
                                          <p:attrName>style.visibility</p:attrName>
                                        </p:attrNameLst>
                                      </p:cBhvr>
                                      <p:to>
                                        <p:strVal val="visible"/>
                                      </p:to>
                                    </p:set>
                                    <p:animEffect filter="fade" transition="in">
                                      <p:cBhvr>
                                        <p:cTn id="7" dur="250"/>
                                        <p:tgtEl>
                                          <p:spTgt spid="893"/>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897"/>
                                        </p:tgtEl>
                                        <p:attrNameLst>
                                          <p:attrName>style.visibility</p:attrName>
                                        </p:attrNameLst>
                                      </p:cBhvr>
                                      <p:to>
                                        <p:strVal val="visible"/>
                                      </p:to>
                                    </p:set>
                                    <p:animEffect filter="fade" transition="in">
                                      <p:cBhvr>
                                        <p:cTn id="11" dur="250"/>
                                        <p:tgtEl>
                                          <p:spTgt spid="897"/>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901"/>
                                        </p:tgtEl>
                                        <p:attrNameLst>
                                          <p:attrName>style.visibility</p:attrName>
                                        </p:attrNameLst>
                                      </p:cBhvr>
                                      <p:to>
                                        <p:strVal val="visible"/>
                                      </p:to>
                                    </p:set>
                                    <p:animEffect filter="fade" transition="in">
                                      <p:cBhvr>
                                        <p:cTn id="15" dur="250"/>
                                        <p:tgtEl>
                                          <p:spTgt spid="901"/>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908"/>
                                        </p:tgtEl>
                                        <p:attrNameLst>
                                          <p:attrName>style.visibility</p:attrName>
                                        </p:attrNameLst>
                                      </p:cBhvr>
                                      <p:to>
                                        <p:strVal val="visible"/>
                                      </p:to>
                                    </p:set>
                                    <p:animEffect filter="fade" transition="in">
                                      <p:cBhvr>
                                        <p:cTn id="19" dur="250"/>
                                        <p:tgtEl>
                                          <p:spTgt spid="908"/>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904"/>
                                        </p:tgtEl>
                                        <p:attrNameLst>
                                          <p:attrName>style.visibility</p:attrName>
                                        </p:attrNameLst>
                                      </p:cBhvr>
                                      <p:to>
                                        <p:strVal val="visible"/>
                                      </p:to>
                                    </p:set>
                                    <p:animEffect filter="fade" transition="in">
                                      <p:cBhvr>
                                        <p:cTn id="23" dur="250"/>
                                        <p:tgtEl>
                                          <p:spTgt spid="904"/>
                                        </p:tgtEl>
                                      </p:cBhvr>
                                    </p:animEffect>
                                  </p:childTnLst>
                                </p:cTn>
                              </p:par>
                            </p:childTnLst>
                          </p:cTn>
                        </p:par>
                      </p:childTnLst>
                    </p:cTn>
                  </p:par>
                  <p:par>
                    <p:cTn id="24" fill="hold">
                      <p:stCondLst>
                        <p:cond delay="indefinite"/>
                      </p:stCondLst>
                      <p:childTnLst>
                        <p:par>
                          <p:cTn id="25" fill="hold">
                            <p:stCondLst>
                              <p:cond delay="0"/>
                            </p:stCondLst>
                            <p:childTnLst>
                              <p:par>
                                <p:cTn id="26" presetClass="entr" nodeType="clickEffect" presetID="10" grpId="6" fill="hold">
                                  <p:stCondLst>
                                    <p:cond delay="0"/>
                                  </p:stCondLst>
                                  <p:iterate type="el" backwards="0">
                                    <p:tmAbs val="0"/>
                                  </p:iterate>
                                  <p:childTnLst>
                                    <p:set>
                                      <p:cBhvr>
                                        <p:cTn id="27" fill="hold"/>
                                        <p:tgtEl>
                                          <p:spTgt spid="909"/>
                                        </p:tgtEl>
                                        <p:attrNameLst>
                                          <p:attrName>style.visibility</p:attrName>
                                        </p:attrNameLst>
                                      </p:cBhvr>
                                      <p:to>
                                        <p:strVal val="visible"/>
                                      </p:to>
                                    </p:set>
                                    <p:animEffect filter="fade" transition="in">
                                      <p:cBhvr>
                                        <p:cTn id="28" dur="250"/>
                                        <p:tgtEl>
                                          <p:spTgt spid="9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909" grpId="6"/>
      <p:bldP build="whole" bldLvl="1" animBg="1" rev="0" advAuto="0" spid="893" grpId="1"/>
      <p:bldP build="whole" bldLvl="1" animBg="1" rev="0" advAuto="0" spid="897" grpId="2"/>
      <p:bldP build="whole" bldLvl="1" animBg="1" rev="0" advAuto="0" spid="901" grpId="3"/>
      <p:bldP build="whole" bldLvl="1" animBg="1" rev="0" advAuto="0" spid="908" grpId="4"/>
      <p:bldP build="whole" bldLvl="1" animBg="1" rev="0" advAuto="0" spid="904" grpId="5"/>
    </p:bldLst>
  </p:timing>
</p:sld>
</file>

<file path=ppt/slides/slide6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13" name="Frontier vs. Open-Weight Models"/>
          <p:cNvSpPr txBox="1"/>
          <p:nvPr>
            <p:ph type="title"/>
          </p:nvPr>
        </p:nvSpPr>
        <p:spPr>
          <a:prstGeom prst="rect">
            <a:avLst/>
          </a:prstGeom>
        </p:spPr>
        <p:txBody>
          <a:bodyPr/>
          <a:lstStyle/>
          <a:p>
            <a:pPr/>
            <a:r>
              <a:t>Frontier vs. Open-Weight Models</a:t>
            </a:r>
          </a:p>
        </p:txBody>
      </p:sp>
      <p:graphicFrame>
        <p:nvGraphicFramePr>
          <p:cNvPr id="914" name="Table 1"/>
          <p:cNvGraphicFramePr/>
          <p:nvPr/>
        </p:nvGraphicFramePr>
        <p:xfrm>
          <a:off x="4071107" y="3020523"/>
          <a:ext cx="16267186" cy="9892558"/>
        </p:xfrm>
        <a:graphic xmlns:a="http://schemas.openxmlformats.org/drawingml/2006/main">
          <a:graphicData uri="http://schemas.openxmlformats.org/drawingml/2006/table">
            <a:tbl>
              <a:tblPr firstCol="1" firstRow="1" lastCol="0" lastRow="0" bandCol="0" bandRow="0" rtl="0">
                <a:tableStyleId>{8F44A2F1-9E1F-4B54-A3A2-5F16C0AD49E2}</a:tableStyleId>
              </a:tblPr>
              <a:tblGrid>
                <a:gridCol w="6893707"/>
                <a:gridCol w="4035812"/>
                <a:gridCol w="5312265"/>
              </a:tblGrid>
              <a:tr h="1973431">
                <a:tc>
                  <a:txBody>
                    <a:bodyPr/>
                    <a:lstStyle/>
                    <a:p>
                      <a:pPr defTabSz="914400">
                        <a:tabLst>
                          <a:tab pos="1282700" algn="l"/>
                        </a:tabLst>
                        <a:defRPr sz="5000">
                          <a:sym typeface="American Typewriter"/>
                        </a:defRPr>
                      </a:pP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Frontier Model</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Open-Weight Model</a:t>
                      </a:r>
                    </a:p>
                  </a:txBody>
                  <a:tcPr marL="50800" marR="50800" marT="50800" marB="50800" anchor="ctr" anchorCtr="0" horzOverflow="overflow"/>
                </a:tc>
              </a:tr>
              <a:tr h="1973431">
                <a:tc>
                  <a:txBody>
                    <a:bodyPr/>
                    <a:lstStyle/>
                    <a:p>
                      <a:pPr defTabSz="914400">
                        <a:tabLst>
                          <a:tab pos="1282700" algn="l"/>
                        </a:tabLst>
                        <a:defRPr>
                          <a:solidFill>
                            <a:srgbClr val="000000"/>
                          </a:solidFill>
                        </a:defRPr>
                      </a:pPr>
                      <a:r>
                        <a:rPr sz="5000">
                          <a:solidFill>
                            <a:srgbClr val="FFFFFF"/>
                          </a:solidFill>
                          <a:sym typeface="American Typewriter"/>
                        </a:rPr>
                        <a:t>Parameters</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TRILLIONS</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BILLIONS</a:t>
                      </a:r>
                    </a:p>
                  </a:txBody>
                  <a:tcPr marL="50800" marR="50800" marT="50800" marB="50800" anchor="ctr" anchorCtr="0" horzOverflow="overflow"/>
                </a:tc>
              </a:tr>
              <a:tr h="1973431">
                <a:tc>
                  <a:txBody>
                    <a:bodyPr/>
                    <a:lstStyle/>
                    <a:p>
                      <a:pPr defTabSz="914400">
                        <a:tabLst>
                          <a:tab pos="1282700" algn="l"/>
                        </a:tabLst>
                        <a:defRPr>
                          <a:solidFill>
                            <a:srgbClr val="000000"/>
                          </a:solidFill>
                        </a:defRPr>
                      </a:pPr>
                      <a:r>
                        <a:rPr sz="5000">
                          <a:solidFill>
                            <a:srgbClr val="FFFFFF"/>
                          </a:solidFill>
                          <a:sym typeface="American Typewriter"/>
                        </a:rPr>
                        <a:t>Weights (precision)</a:t>
                      </a:r>
                    </a:p>
                  </a:txBody>
                  <a:tcPr marL="50800" marR="50800" marT="50800" marB="50800" anchor="ctr" anchorCtr="0" horzOverflow="overflow"/>
                </a:tc>
                <a:tc>
                  <a:txBody>
                    <a:bodyPr/>
                    <a:lstStyle/>
                    <a:p>
                      <a:pPr defTabSz="914400">
                        <a:tabLst>
                          <a:tab pos="1282700" algn="l"/>
                        </a:tabLst>
                        <a:defRPr>
                          <a:solidFill>
                            <a:srgbClr val="000000"/>
                          </a:solidFill>
                        </a:defRPr>
                      </a:pPr>
                      <a:r>
                        <a:rPr sz="4600">
                          <a:solidFill>
                            <a:srgbClr val="FFFFFF"/>
                          </a:solidFill>
                          <a:sym typeface="American Typewriter"/>
                        </a:rPr>
                        <a:t>16 or 32-bit floating point</a:t>
                      </a:r>
                    </a:p>
                  </a:txBody>
                  <a:tcPr marL="50800" marR="50800" marT="50800" marB="50800" anchor="ctr" anchorCtr="0" horzOverflow="overflow"/>
                </a:tc>
                <a:tc>
                  <a:txBody>
                    <a:bodyPr/>
                    <a:lstStyle/>
                    <a:p>
                      <a:pPr defTabSz="914400">
                        <a:tabLst>
                          <a:tab pos="1282700" algn="l"/>
                        </a:tabLst>
                        <a:defRPr>
                          <a:solidFill>
                            <a:srgbClr val="000000"/>
                          </a:solidFill>
                        </a:defRPr>
                      </a:pPr>
                      <a:r>
                        <a:rPr sz="4600">
                          <a:solidFill>
                            <a:srgbClr val="FFFFFF"/>
                          </a:solidFill>
                          <a:sym typeface="American Typewriter"/>
                        </a:rPr>
                        <a:t>8-, 6-, 5-, 4-, 3-, 2-, or 1-bit integer</a:t>
                      </a:r>
                    </a:p>
                  </a:txBody>
                  <a:tcPr marL="50800" marR="50800" marT="50800" marB="50800" anchor="ctr" anchorCtr="0" horzOverflow="overflow"/>
                </a:tc>
              </a:tr>
              <a:tr h="1973431">
                <a:tc>
                  <a:txBody>
                    <a:bodyPr/>
                    <a:lstStyle/>
                    <a:p>
                      <a:pPr defTabSz="914400">
                        <a:tabLst>
                          <a:tab pos="1282700" algn="l"/>
                        </a:tabLst>
                        <a:defRPr sz="5000">
                          <a:sym typeface="American Typewriter"/>
                        </a:defRPr>
                      </a:pPr>
                      <a:r>
                        <a:t>Context Window</a:t>
                      </a:r>
                    </a:p>
                    <a:p>
                      <a:pPr defTabSz="914400">
                        <a:tabLst>
                          <a:tab pos="1282700" algn="l"/>
                        </a:tabLst>
                        <a:defRPr sz="4600">
                          <a:sym typeface="American Typewriter"/>
                        </a:defRPr>
                      </a:pPr>
                      <a:r>
                        <a:t>(“short-term memory”)</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1-2M</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up to 256K</a:t>
                      </a:r>
                    </a:p>
                  </a:txBody>
                  <a:tcPr marL="50800" marR="50800" marT="50800" marB="50800" anchor="ctr" anchorCtr="0" horzOverflow="overflow"/>
                </a:tc>
              </a:tr>
              <a:tr h="1973431">
                <a:tc>
                  <a:txBody>
                    <a:bodyPr/>
                    <a:lstStyle/>
                    <a:p>
                      <a:pPr defTabSz="914400">
                        <a:tabLst>
                          <a:tab pos="1282700" algn="l"/>
                        </a:tabLst>
                        <a:defRPr>
                          <a:solidFill>
                            <a:srgbClr val="000000"/>
                          </a:solidFill>
                        </a:defRPr>
                      </a:pPr>
                      <a:r>
                        <a:rPr sz="5000">
                          <a:solidFill>
                            <a:srgbClr val="FFFFFF"/>
                          </a:solidFill>
                          <a:sym typeface="American Typewriter"/>
                        </a:rPr>
                        <a:t>e.g.</a:t>
                      </a:r>
                    </a:p>
                  </a:txBody>
                  <a:tcPr marL="50800" marR="50800" marT="50800" marB="50800" anchor="ctr" anchorCtr="0" horzOverflow="overflow"/>
                </a:tc>
                <a:tc>
                  <a:txBody>
                    <a:bodyPr/>
                    <a:lstStyle/>
                    <a:p>
                      <a:pPr defTabSz="914400">
                        <a:tabLst>
                          <a:tab pos="1282700" algn="l"/>
                        </a:tabLst>
                        <a:defRPr sz="4200">
                          <a:sym typeface="American Typewriter"/>
                        </a:defRPr>
                      </a:pPr>
                      <a:r>
                        <a:t>Qwen3.8-2.4T-A95B</a:t>
                      </a:r>
                    </a:p>
                    <a:p>
                      <a:pPr defTabSz="914400">
                        <a:tabLst>
                          <a:tab pos="1282700" algn="l"/>
                        </a:tabLst>
                        <a:defRPr sz="3200">
                          <a:sym typeface="American Typewriter"/>
                        </a:defRPr>
                      </a:pPr>
                      <a:r>
                        <a:t>(Qwen3.8-Max)</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Qwen3.8-27B</a:t>
                      </a:r>
                    </a:p>
                  </a:txBody>
                  <a:tcPr marL="50800" marR="50800" marT="50800" marB="50800" anchor="ctr" anchorCtr="0" horzOverflow="overflow"/>
                </a:tc>
              </a:tr>
            </a:tbl>
          </a:graphicData>
        </a:graphic>
      </p:graphicFrame>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914"/>
                                        </p:tgtEl>
                                        <p:attrNameLst>
                                          <p:attrName>style.visibility</p:attrName>
                                        </p:attrNameLst>
                                      </p:cBhvr>
                                      <p:to>
                                        <p:strVal val="visible"/>
                                      </p:to>
                                    </p:set>
                                    <p:animEffect filter="fade" transition="in">
                                      <p:cBhvr>
                                        <p:cTn id="7" dur="250"/>
                                        <p:tgtEl>
                                          <p:spTgt spid="9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914" grpId="1"/>
    </p:bldLst>
  </p:timing>
</p:sld>
</file>

<file path=ppt/slides/slide6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18" name="Model Names"/>
          <p:cNvSpPr txBox="1"/>
          <p:nvPr>
            <p:ph type="title"/>
          </p:nvPr>
        </p:nvSpPr>
        <p:spPr>
          <a:prstGeom prst="rect">
            <a:avLst/>
          </a:prstGeom>
        </p:spPr>
        <p:txBody>
          <a:bodyPr/>
          <a:lstStyle/>
          <a:p>
            <a:pPr/>
            <a:r>
              <a:t>Model Names</a:t>
            </a:r>
          </a:p>
        </p:txBody>
      </p:sp>
      <p:sp>
        <p:nvSpPr>
          <p:cNvPr id="919" name="Qwen3.8-2.4T-A95B"/>
          <p:cNvSpPr txBox="1"/>
          <p:nvPr/>
        </p:nvSpPr>
        <p:spPr>
          <a:xfrm>
            <a:off x="7201852" y="4932362"/>
            <a:ext cx="9980296" cy="13112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8000"/>
            </a:lvl1pPr>
          </a:lstStyle>
          <a:p>
            <a:pPr/>
            <a:r>
              <a:t>Qwen3.8-2.4T-A95B</a:t>
            </a:r>
          </a:p>
        </p:txBody>
      </p:sp>
      <p:sp>
        <p:nvSpPr>
          <p:cNvPr id="940" name="Connection Line"/>
          <p:cNvSpPr/>
          <p:nvPr/>
        </p:nvSpPr>
        <p:spPr>
          <a:xfrm>
            <a:off x="3688427" y="6859720"/>
            <a:ext cx="4828412" cy="27725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path>
            </a:pathLst>
          </a:custGeom>
          <a:ln w="127000">
            <a:solidFill>
              <a:schemeClr val="accent5">
                <a:hueOff val="-82419"/>
                <a:satOff val="-9513"/>
                <a:lumOff val="-16343"/>
              </a:schemeClr>
            </a:solidFill>
            <a:miter lim="400000"/>
          </a:ln>
        </p:spPr>
        <p:txBody>
          <a:bodyPr/>
          <a:lstStyle/>
          <a:p>
            <a:pPr/>
          </a:p>
        </p:txBody>
      </p:sp>
      <p:sp>
        <p:nvSpPr>
          <p:cNvPr id="941" name="Connection Line"/>
          <p:cNvSpPr/>
          <p:nvPr/>
        </p:nvSpPr>
        <p:spPr>
          <a:xfrm>
            <a:off x="7161557" y="6462541"/>
            <a:ext cx="2707775" cy="349865"/>
          </a:xfrm>
          <a:custGeom>
            <a:avLst/>
            <a:gdLst/>
            <a:ahLst/>
            <a:cxnLst>
              <a:cxn ang="0">
                <a:pos x="wd2" y="hd2"/>
              </a:cxn>
              <a:cxn ang="5400000">
                <a:pos x="wd2" y="hd2"/>
              </a:cxn>
              <a:cxn ang="10800000">
                <a:pos x="wd2" y="hd2"/>
              </a:cxn>
              <a:cxn ang="16200000">
                <a:pos x="wd2" y="hd2"/>
              </a:cxn>
            </a:cxnLst>
            <a:rect l="0" t="0" r="r" b="b"/>
            <a:pathLst>
              <a:path w="21600" h="16210" fill="norm" stroke="1" extrusionOk="0">
                <a:moveTo>
                  <a:pt x="21600" y="1581"/>
                </a:moveTo>
                <a:cubicBezTo>
                  <a:pt x="14056" y="21600"/>
                  <a:pt x="6856" y="21073"/>
                  <a:pt x="0" y="0"/>
                </a:cubicBezTo>
              </a:path>
            </a:pathLst>
          </a:custGeom>
          <a:ln w="127000">
            <a:solidFill>
              <a:schemeClr val="accent5">
                <a:hueOff val="-82419"/>
                <a:satOff val="-9513"/>
                <a:lumOff val="-16343"/>
              </a:schemeClr>
            </a:solidFill>
            <a:miter lim="400000"/>
          </a:ln>
        </p:spPr>
        <p:txBody>
          <a:bodyPr/>
          <a:lstStyle/>
          <a:p>
            <a:pPr/>
          </a:p>
        </p:txBody>
      </p:sp>
      <p:sp>
        <p:nvSpPr>
          <p:cNvPr id="942" name="Connection Line"/>
          <p:cNvSpPr/>
          <p:nvPr/>
        </p:nvSpPr>
        <p:spPr>
          <a:xfrm>
            <a:off x="9868606" y="6462541"/>
            <a:ext cx="1580453" cy="363583"/>
          </a:xfrm>
          <a:custGeom>
            <a:avLst/>
            <a:gdLst/>
            <a:ahLst/>
            <a:cxnLst>
              <a:cxn ang="0">
                <a:pos x="wd2" y="hd2"/>
              </a:cxn>
              <a:cxn ang="5400000">
                <a:pos x="wd2" y="hd2"/>
              </a:cxn>
              <a:cxn ang="10800000">
                <a:pos x="wd2" y="hd2"/>
              </a:cxn>
              <a:cxn ang="16200000">
                <a:pos x="wd2" y="hd2"/>
              </a:cxn>
            </a:cxnLst>
            <a:rect l="0" t="0" r="r" b="b"/>
            <a:pathLst>
              <a:path w="21600" h="16232" fill="norm" stroke="1" extrusionOk="0">
                <a:moveTo>
                  <a:pt x="21600" y="2750"/>
                </a:moveTo>
                <a:cubicBezTo>
                  <a:pt x="13865" y="21600"/>
                  <a:pt x="6665" y="20683"/>
                  <a:pt x="0" y="0"/>
                </a:cubicBezTo>
              </a:path>
            </a:pathLst>
          </a:custGeom>
          <a:ln w="127000">
            <a:solidFill>
              <a:schemeClr val="accent4">
                <a:hueOff val="-1081314"/>
                <a:satOff val="4338"/>
                <a:lumOff val="-8931"/>
              </a:schemeClr>
            </a:solidFill>
            <a:miter lim="400000"/>
          </a:ln>
        </p:spPr>
        <p:txBody>
          <a:bodyPr/>
          <a:lstStyle/>
          <a:p>
            <a:pPr/>
          </a:p>
        </p:txBody>
      </p:sp>
      <p:sp>
        <p:nvSpPr>
          <p:cNvPr id="943" name="Connection Line"/>
          <p:cNvSpPr/>
          <p:nvPr/>
        </p:nvSpPr>
        <p:spPr>
          <a:xfrm>
            <a:off x="11605503" y="6474445"/>
            <a:ext cx="2427624" cy="350088"/>
          </a:xfrm>
          <a:custGeom>
            <a:avLst/>
            <a:gdLst/>
            <a:ahLst/>
            <a:cxnLst>
              <a:cxn ang="0">
                <a:pos x="wd2" y="hd2"/>
              </a:cxn>
              <a:cxn ang="5400000">
                <a:pos x="wd2" y="hd2"/>
              </a:cxn>
              <a:cxn ang="10800000">
                <a:pos x="wd2" y="hd2"/>
              </a:cxn>
              <a:cxn ang="16200000">
                <a:pos x="wd2" y="hd2"/>
              </a:cxn>
            </a:cxnLst>
            <a:rect l="0" t="0" r="r" b="b"/>
            <a:pathLst>
              <a:path w="21600" h="16210" fill="norm" stroke="1" extrusionOk="0">
                <a:moveTo>
                  <a:pt x="21600" y="1601"/>
                </a:moveTo>
                <a:cubicBezTo>
                  <a:pt x="14045" y="21600"/>
                  <a:pt x="6845" y="21066"/>
                  <a:pt x="0" y="0"/>
                </a:cubicBezTo>
              </a:path>
            </a:pathLst>
          </a:custGeom>
          <a:ln w="127000">
            <a:solidFill>
              <a:schemeClr val="accent5">
                <a:lumOff val="-29866"/>
              </a:schemeClr>
            </a:solidFill>
            <a:miter lim="400000"/>
          </a:ln>
        </p:spPr>
        <p:txBody>
          <a:bodyPr/>
          <a:lstStyle/>
          <a:p>
            <a:pPr/>
          </a:p>
        </p:txBody>
      </p:sp>
      <p:sp>
        <p:nvSpPr>
          <p:cNvPr id="944" name="Connection Line"/>
          <p:cNvSpPr/>
          <p:nvPr/>
        </p:nvSpPr>
        <p:spPr>
          <a:xfrm>
            <a:off x="14421635" y="6474445"/>
            <a:ext cx="2707776" cy="349864"/>
          </a:xfrm>
          <a:custGeom>
            <a:avLst/>
            <a:gdLst/>
            <a:ahLst/>
            <a:cxnLst>
              <a:cxn ang="0">
                <a:pos x="wd2" y="hd2"/>
              </a:cxn>
              <a:cxn ang="5400000">
                <a:pos x="wd2" y="hd2"/>
              </a:cxn>
              <a:cxn ang="10800000">
                <a:pos x="wd2" y="hd2"/>
              </a:cxn>
              <a:cxn ang="16200000">
                <a:pos x="wd2" y="hd2"/>
              </a:cxn>
            </a:cxnLst>
            <a:rect l="0" t="0" r="r" b="b"/>
            <a:pathLst>
              <a:path w="21600" h="16210" fill="norm" stroke="1" extrusionOk="0">
                <a:moveTo>
                  <a:pt x="21600" y="1581"/>
                </a:moveTo>
                <a:cubicBezTo>
                  <a:pt x="14056" y="21600"/>
                  <a:pt x="6856" y="21073"/>
                  <a:pt x="0" y="0"/>
                </a:cubicBezTo>
              </a:path>
            </a:pathLst>
          </a:custGeom>
          <a:ln w="127000">
            <a:solidFill>
              <a:schemeClr val="accent6">
                <a:hueOff val="-146070"/>
                <a:satOff val="-10048"/>
                <a:lumOff val="-30626"/>
              </a:schemeClr>
            </a:solidFill>
            <a:miter lim="400000"/>
          </a:ln>
        </p:spPr>
        <p:txBody>
          <a:bodyPr/>
          <a:lstStyle/>
          <a:p>
            <a:pPr/>
          </a:p>
        </p:txBody>
      </p:sp>
      <p:sp>
        <p:nvSpPr>
          <p:cNvPr id="945" name="Connection Line"/>
          <p:cNvSpPr/>
          <p:nvPr/>
        </p:nvSpPr>
        <p:spPr>
          <a:xfrm>
            <a:off x="8756670" y="8866056"/>
            <a:ext cx="2707776" cy="349864"/>
          </a:xfrm>
          <a:custGeom>
            <a:avLst/>
            <a:gdLst/>
            <a:ahLst/>
            <a:cxnLst>
              <a:cxn ang="0">
                <a:pos x="wd2" y="hd2"/>
              </a:cxn>
              <a:cxn ang="5400000">
                <a:pos x="wd2" y="hd2"/>
              </a:cxn>
              <a:cxn ang="10800000">
                <a:pos x="wd2" y="hd2"/>
              </a:cxn>
              <a:cxn ang="16200000">
                <a:pos x="wd2" y="hd2"/>
              </a:cxn>
            </a:cxnLst>
            <a:rect l="0" t="0" r="r" b="b"/>
            <a:pathLst>
              <a:path w="21600" h="16210" fill="norm" stroke="1" extrusionOk="0">
                <a:moveTo>
                  <a:pt x="21600" y="1581"/>
                </a:moveTo>
                <a:cubicBezTo>
                  <a:pt x="14056" y="21600"/>
                  <a:pt x="6856" y="21073"/>
                  <a:pt x="0" y="0"/>
                </a:cubicBezTo>
              </a:path>
            </a:pathLst>
          </a:custGeom>
          <a:ln w="127000">
            <a:solidFill>
              <a:schemeClr val="accent5">
                <a:hueOff val="-82419"/>
                <a:satOff val="-9513"/>
                <a:lumOff val="-16343"/>
              </a:schemeClr>
            </a:solidFill>
            <a:miter lim="400000"/>
          </a:ln>
        </p:spPr>
        <p:txBody>
          <a:bodyPr/>
          <a:lstStyle/>
          <a:p>
            <a:pPr/>
          </a:p>
        </p:txBody>
      </p:sp>
      <p:sp>
        <p:nvSpPr>
          <p:cNvPr id="946" name="Connection Line"/>
          <p:cNvSpPr/>
          <p:nvPr/>
        </p:nvSpPr>
        <p:spPr>
          <a:xfrm>
            <a:off x="11463720" y="8866056"/>
            <a:ext cx="1580453" cy="363582"/>
          </a:xfrm>
          <a:custGeom>
            <a:avLst/>
            <a:gdLst/>
            <a:ahLst/>
            <a:cxnLst>
              <a:cxn ang="0">
                <a:pos x="wd2" y="hd2"/>
              </a:cxn>
              <a:cxn ang="5400000">
                <a:pos x="wd2" y="hd2"/>
              </a:cxn>
              <a:cxn ang="10800000">
                <a:pos x="wd2" y="hd2"/>
              </a:cxn>
              <a:cxn ang="16200000">
                <a:pos x="wd2" y="hd2"/>
              </a:cxn>
            </a:cxnLst>
            <a:rect l="0" t="0" r="r" b="b"/>
            <a:pathLst>
              <a:path w="21600" h="16232" fill="norm" stroke="1" extrusionOk="0">
                <a:moveTo>
                  <a:pt x="21600" y="2750"/>
                </a:moveTo>
                <a:cubicBezTo>
                  <a:pt x="13865" y="21600"/>
                  <a:pt x="6665" y="20683"/>
                  <a:pt x="0" y="0"/>
                </a:cubicBezTo>
              </a:path>
            </a:pathLst>
          </a:custGeom>
          <a:ln w="127000">
            <a:solidFill>
              <a:schemeClr val="accent4">
                <a:hueOff val="-1081314"/>
                <a:satOff val="4338"/>
                <a:lumOff val="-8931"/>
              </a:schemeClr>
            </a:solidFill>
            <a:miter lim="400000"/>
          </a:ln>
        </p:spPr>
        <p:txBody>
          <a:bodyPr/>
          <a:lstStyle/>
          <a:p>
            <a:pPr/>
          </a:p>
        </p:txBody>
      </p:sp>
      <p:sp>
        <p:nvSpPr>
          <p:cNvPr id="947" name="Connection Line"/>
          <p:cNvSpPr/>
          <p:nvPr/>
        </p:nvSpPr>
        <p:spPr>
          <a:xfrm>
            <a:off x="13200615" y="8877959"/>
            <a:ext cx="2427625" cy="350089"/>
          </a:xfrm>
          <a:custGeom>
            <a:avLst/>
            <a:gdLst/>
            <a:ahLst/>
            <a:cxnLst>
              <a:cxn ang="0">
                <a:pos x="wd2" y="hd2"/>
              </a:cxn>
              <a:cxn ang="5400000">
                <a:pos x="wd2" y="hd2"/>
              </a:cxn>
              <a:cxn ang="10800000">
                <a:pos x="wd2" y="hd2"/>
              </a:cxn>
              <a:cxn ang="16200000">
                <a:pos x="wd2" y="hd2"/>
              </a:cxn>
            </a:cxnLst>
            <a:rect l="0" t="0" r="r" b="b"/>
            <a:pathLst>
              <a:path w="21600" h="16210" fill="norm" stroke="1" extrusionOk="0">
                <a:moveTo>
                  <a:pt x="21600" y="1601"/>
                </a:moveTo>
                <a:cubicBezTo>
                  <a:pt x="14045" y="21600"/>
                  <a:pt x="6845" y="21066"/>
                  <a:pt x="0" y="0"/>
                </a:cubicBezTo>
              </a:path>
            </a:pathLst>
          </a:custGeom>
          <a:ln w="127000">
            <a:solidFill>
              <a:schemeClr val="accent5">
                <a:lumOff val="-29866"/>
              </a:schemeClr>
            </a:solidFill>
            <a:miter lim="400000"/>
          </a:ln>
        </p:spPr>
        <p:txBody>
          <a:bodyPr/>
          <a:lstStyle/>
          <a:p>
            <a:pPr/>
          </a:p>
        </p:txBody>
      </p:sp>
      <p:sp>
        <p:nvSpPr>
          <p:cNvPr id="948" name="Connection Line"/>
          <p:cNvSpPr/>
          <p:nvPr/>
        </p:nvSpPr>
        <p:spPr>
          <a:xfrm>
            <a:off x="2391023" y="8846924"/>
            <a:ext cx="7793712" cy="4026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path>
            </a:pathLst>
          </a:custGeom>
          <a:ln w="127000">
            <a:solidFill>
              <a:schemeClr val="accent5">
                <a:hueOff val="-82419"/>
                <a:satOff val="-9513"/>
                <a:lumOff val="-16343"/>
              </a:schemeClr>
            </a:solidFill>
            <a:miter lim="400000"/>
          </a:ln>
        </p:spPr>
        <p:txBody>
          <a:bodyPr/>
          <a:lstStyle/>
          <a:p>
            <a:pPr/>
          </a:p>
        </p:txBody>
      </p:sp>
      <p:sp>
        <p:nvSpPr>
          <p:cNvPr id="929" name="Model…"/>
          <p:cNvSpPr txBox="1"/>
          <p:nvPr/>
        </p:nvSpPr>
        <p:spPr>
          <a:xfrm>
            <a:off x="1037343" y="8776984"/>
            <a:ext cx="2707361" cy="18954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defRPr b="1">
                <a:solidFill>
                  <a:schemeClr val="accent5">
                    <a:hueOff val="-82419"/>
                    <a:satOff val="-9513"/>
                    <a:lumOff val="-16343"/>
                  </a:schemeClr>
                </a:solidFill>
              </a:defRPr>
            </a:pPr>
            <a:r>
              <a:t>Model</a:t>
            </a:r>
          </a:p>
          <a:p>
            <a:pPr>
              <a:defRPr b="1">
                <a:solidFill>
                  <a:schemeClr val="accent5">
                    <a:hueOff val="-82419"/>
                    <a:satOff val="-9513"/>
                    <a:lumOff val="-16343"/>
                  </a:schemeClr>
                </a:solidFill>
              </a:defRPr>
            </a:pPr>
            <a:r>
              <a:t>Family</a:t>
            </a:r>
          </a:p>
        </p:txBody>
      </p:sp>
      <p:sp>
        <p:nvSpPr>
          <p:cNvPr id="949" name="Connection Line"/>
          <p:cNvSpPr/>
          <p:nvPr/>
        </p:nvSpPr>
        <p:spPr>
          <a:xfrm>
            <a:off x="5887017" y="6839429"/>
            <a:ext cx="4763527" cy="47992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path>
            </a:pathLst>
          </a:custGeom>
          <a:ln w="127000">
            <a:solidFill>
              <a:schemeClr val="accent4">
                <a:hueOff val="-1081314"/>
                <a:satOff val="4338"/>
                <a:lumOff val="-8931"/>
              </a:schemeClr>
            </a:solidFill>
            <a:miter lim="400000"/>
          </a:ln>
        </p:spPr>
        <p:txBody>
          <a:bodyPr/>
          <a:lstStyle/>
          <a:p>
            <a:pPr/>
          </a:p>
        </p:txBody>
      </p:sp>
      <p:sp>
        <p:nvSpPr>
          <p:cNvPr id="950" name="Connection Line"/>
          <p:cNvSpPr/>
          <p:nvPr/>
        </p:nvSpPr>
        <p:spPr>
          <a:xfrm>
            <a:off x="5877154" y="9229308"/>
            <a:ext cx="6441286" cy="239269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path>
            </a:pathLst>
          </a:custGeom>
          <a:ln w="127000">
            <a:solidFill>
              <a:schemeClr val="accent4">
                <a:hueOff val="-1081314"/>
                <a:satOff val="4338"/>
                <a:lumOff val="-8931"/>
              </a:schemeClr>
            </a:solidFill>
            <a:miter lim="400000"/>
          </a:ln>
        </p:spPr>
        <p:txBody>
          <a:bodyPr/>
          <a:lstStyle/>
          <a:p>
            <a:pPr/>
          </a:p>
        </p:txBody>
      </p:sp>
      <p:sp>
        <p:nvSpPr>
          <p:cNvPr id="932" name="Model…"/>
          <p:cNvSpPr txBox="1"/>
          <p:nvPr/>
        </p:nvSpPr>
        <p:spPr>
          <a:xfrm>
            <a:off x="2969946" y="11214224"/>
            <a:ext cx="2907209" cy="18954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defRPr b="1">
                <a:solidFill>
                  <a:schemeClr val="accent4">
                    <a:hueOff val="-1081314"/>
                    <a:satOff val="4338"/>
                    <a:lumOff val="-8931"/>
                  </a:schemeClr>
                </a:solidFill>
              </a:defRPr>
            </a:pPr>
            <a:r>
              <a:t>Model</a:t>
            </a:r>
          </a:p>
          <a:p>
            <a:pPr>
              <a:defRPr b="1">
                <a:solidFill>
                  <a:schemeClr val="accent4">
                    <a:hueOff val="-1081314"/>
                    <a:satOff val="4338"/>
                    <a:lumOff val="-8931"/>
                  </a:schemeClr>
                </a:solidFill>
              </a:defRPr>
            </a:pPr>
            <a:r>
              <a:t>Version</a:t>
            </a:r>
          </a:p>
        </p:txBody>
      </p:sp>
      <p:sp>
        <p:nvSpPr>
          <p:cNvPr id="951" name="Connection Line"/>
          <p:cNvSpPr/>
          <p:nvPr/>
        </p:nvSpPr>
        <p:spPr>
          <a:xfrm>
            <a:off x="12896362" y="6915693"/>
            <a:ext cx="5875556" cy="39903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0" y="0"/>
                </a:lnTo>
              </a:path>
            </a:pathLst>
          </a:custGeom>
          <a:ln w="127000">
            <a:solidFill>
              <a:schemeClr val="accent5">
                <a:lumOff val="-29866"/>
              </a:schemeClr>
            </a:solidFill>
            <a:miter lim="400000"/>
          </a:ln>
        </p:spPr>
        <p:txBody>
          <a:bodyPr/>
          <a:lstStyle/>
          <a:p>
            <a:pPr/>
          </a:p>
        </p:txBody>
      </p:sp>
      <p:sp>
        <p:nvSpPr>
          <p:cNvPr id="952" name="Connection Line"/>
          <p:cNvSpPr/>
          <p:nvPr/>
        </p:nvSpPr>
        <p:spPr>
          <a:xfrm>
            <a:off x="14406134" y="9234892"/>
            <a:ext cx="4467536" cy="171713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0" y="0"/>
                </a:lnTo>
              </a:path>
            </a:pathLst>
          </a:custGeom>
          <a:ln w="127000">
            <a:solidFill>
              <a:schemeClr val="accent5">
                <a:lumOff val="-29866"/>
              </a:schemeClr>
            </a:solidFill>
            <a:miter lim="400000"/>
          </a:ln>
        </p:spPr>
        <p:txBody>
          <a:bodyPr/>
          <a:lstStyle/>
          <a:p>
            <a:pPr/>
          </a:p>
        </p:txBody>
      </p:sp>
      <p:sp>
        <p:nvSpPr>
          <p:cNvPr id="935" name="Parameters"/>
          <p:cNvSpPr txBox="1"/>
          <p:nvPr/>
        </p:nvSpPr>
        <p:spPr>
          <a:xfrm>
            <a:off x="18034320" y="10952030"/>
            <a:ext cx="4330320" cy="10191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a:solidFill>
                  <a:schemeClr val="accent5">
                    <a:lumOff val="-29866"/>
                  </a:schemeClr>
                </a:solidFill>
              </a:defRPr>
            </a:lvl1pPr>
          </a:lstStyle>
          <a:p>
            <a:pPr/>
            <a:r>
              <a:t>Parameters</a:t>
            </a:r>
          </a:p>
        </p:txBody>
      </p:sp>
      <p:sp>
        <p:nvSpPr>
          <p:cNvPr id="936" name="Qwen3.8-27B"/>
          <p:cNvSpPr txBox="1"/>
          <p:nvPr/>
        </p:nvSpPr>
        <p:spPr>
          <a:xfrm>
            <a:off x="8847264" y="7728997"/>
            <a:ext cx="6689472" cy="13112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8000"/>
            </a:lvl1pPr>
          </a:lstStyle>
          <a:p>
            <a:pPr/>
            <a:r>
              <a:t>Qwen3.8-27B</a:t>
            </a:r>
          </a:p>
        </p:txBody>
      </p:sp>
      <p:sp>
        <p:nvSpPr>
          <p:cNvPr id="953" name="Connection Line"/>
          <p:cNvSpPr/>
          <p:nvPr/>
        </p:nvSpPr>
        <p:spPr>
          <a:xfrm>
            <a:off x="15765966" y="6853968"/>
            <a:ext cx="2967070" cy="9027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0" y="0"/>
                </a:lnTo>
              </a:path>
            </a:pathLst>
          </a:custGeom>
          <a:ln w="127000">
            <a:solidFill>
              <a:schemeClr val="accent6">
                <a:hueOff val="-146070"/>
                <a:satOff val="-10048"/>
                <a:lumOff val="-30626"/>
              </a:schemeClr>
            </a:solidFill>
            <a:miter lim="400000"/>
          </a:ln>
        </p:spPr>
        <p:txBody>
          <a:bodyPr/>
          <a:lstStyle/>
          <a:p>
            <a:pPr/>
          </a:p>
        </p:txBody>
      </p:sp>
      <p:sp>
        <p:nvSpPr>
          <p:cNvPr id="938" name="Active…"/>
          <p:cNvSpPr txBox="1"/>
          <p:nvPr/>
        </p:nvSpPr>
        <p:spPr>
          <a:xfrm>
            <a:off x="18034320" y="6914142"/>
            <a:ext cx="4330320" cy="18954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defRPr b="1">
                <a:solidFill>
                  <a:schemeClr val="accent6">
                    <a:hueOff val="-146070"/>
                    <a:satOff val="-10048"/>
                    <a:lumOff val="-30626"/>
                  </a:schemeClr>
                </a:solidFill>
              </a:defRPr>
            </a:pPr>
            <a:r>
              <a:t>Active</a:t>
            </a:r>
          </a:p>
          <a:p>
            <a:pPr>
              <a:defRPr b="1">
                <a:solidFill>
                  <a:schemeClr val="accent6">
                    <a:hueOff val="-146070"/>
                    <a:satOff val="-10048"/>
                    <a:lumOff val="-30626"/>
                  </a:schemeClr>
                </a:solidFill>
              </a:defRPr>
            </a:pPr>
            <a:r>
              <a:t>Parameters</a:t>
            </a:r>
          </a:p>
        </p:txBody>
      </p:sp>
      <p:sp>
        <p:nvSpPr>
          <p:cNvPr id="939" name="e.g., Millions…"/>
          <p:cNvSpPr txBox="1"/>
          <p:nvPr/>
        </p:nvSpPr>
        <p:spPr>
          <a:xfrm>
            <a:off x="19038916" y="11626422"/>
            <a:ext cx="1820191" cy="20986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3200">
                <a:solidFill>
                  <a:schemeClr val="accent5">
                    <a:lumOff val="-29866"/>
                  </a:schemeClr>
                </a:solidFill>
              </a:defRPr>
            </a:pPr>
            <a:r>
              <a:t>e.g.,</a:t>
            </a:r>
            <a:br/>
            <a:r>
              <a:rPr b="1"/>
              <a:t>M</a:t>
            </a:r>
            <a:r>
              <a:t>illions</a:t>
            </a:r>
          </a:p>
          <a:p>
            <a:pPr algn="l">
              <a:defRPr sz="3200">
                <a:solidFill>
                  <a:schemeClr val="accent5">
                    <a:lumOff val="-29866"/>
                  </a:schemeClr>
                </a:solidFill>
              </a:defRPr>
            </a:pPr>
            <a:r>
              <a:rPr b="1"/>
              <a:t>B</a:t>
            </a:r>
            <a:r>
              <a:t>illions</a:t>
            </a:r>
          </a:p>
          <a:p>
            <a:pPr>
              <a:defRPr sz="3200">
                <a:solidFill>
                  <a:schemeClr val="accent5">
                    <a:lumOff val="-29866"/>
                  </a:schemeClr>
                </a:solidFill>
              </a:defRPr>
            </a:pPr>
            <a:r>
              <a:rPr b="1"/>
              <a:t>T</a:t>
            </a:r>
            <a:r>
              <a:t>rillions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919"/>
                                        </p:tgtEl>
                                        <p:attrNameLst>
                                          <p:attrName>style.visibility</p:attrName>
                                        </p:attrNameLst>
                                      </p:cBhvr>
                                      <p:to>
                                        <p:strVal val="visible"/>
                                      </p:to>
                                    </p:set>
                                    <p:animEffect filter="fade" transition="in">
                                      <p:cBhvr>
                                        <p:cTn id="7" dur="250"/>
                                        <p:tgtEl>
                                          <p:spTgt spid="919"/>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936"/>
                                        </p:tgtEl>
                                        <p:attrNameLst>
                                          <p:attrName>style.visibility</p:attrName>
                                        </p:attrNameLst>
                                      </p:cBhvr>
                                      <p:to>
                                        <p:strVal val="visible"/>
                                      </p:to>
                                    </p:set>
                                    <p:animEffect filter="fade" transition="in">
                                      <p:cBhvr>
                                        <p:cTn id="11" dur="250"/>
                                        <p:tgtEl>
                                          <p:spTgt spid="936"/>
                                        </p:tgtEl>
                                      </p:cBhvr>
                                    </p:animEffect>
                                  </p:childTnLst>
                                </p:cTn>
                              </p:par>
                            </p:childTnLst>
                          </p:cTn>
                        </p:par>
                      </p:childTnLst>
                    </p:cTn>
                  </p:par>
                  <p:par>
                    <p:cTn id="12" fill="hold">
                      <p:stCondLst>
                        <p:cond delay="indefinite"/>
                      </p:stCondLst>
                      <p:childTnLst>
                        <p:par>
                          <p:cTn id="13" fill="hold">
                            <p:stCondLst>
                              <p:cond delay="0"/>
                            </p:stCondLst>
                            <p:childTnLst>
                              <p:par>
                                <p:cTn id="14" presetClass="entr" nodeType="clickEffect" presetID="10" grpId="3" fill="hold">
                                  <p:stCondLst>
                                    <p:cond delay="0"/>
                                  </p:stCondLst>
                                  <p:iterate type="el" backwards="0">
                                    <p:tmAbs val="0"/>
                                  </p:iterate>
                                  <p:childTnLst>
                                    <p:set>
                                      <p:cBhvr>
                                        <p:cTn id="15" fill="hold"/>
                                        <p:tgtEl>
                                          <p:spTgt spid="941"/>
                                        </p:tgtEl>
                                        <p:attrNameLst>
                                          <p:attrName>style.visibility</p:attrName>
                                        </p:attrNameLst>
                                      </p:cBhvr>
                                      <p:to>
                                        <p:strVal val="visible"/>
                                      </p:to>
                                    </p:set>
                                    <p:animEffect filter="fade" transition="in">
                                      <p:cBhvr>
                                        <p:cTn id="16" dur="250"/>
                                        <p:tgtEl>
                                          <p:spTgt spid="941"/>
                                        </p:tgtEl>
                                      </p:cBhvr>
                                    </p:animEffect>
                                  </p:childTnLst>
                                </p:cTn>
                              </p:par>
                            </p:childTnLst>
                          </p:cTn>
                        </p:par>
                        <p:par>
                          <p:cTn id="17" fill="hold">
                            <p:stCondLst>
                              <p:cond delay="250"/>
                            </p:stCondLst>
                            <p:childTnLst>
                              <p:par>
                                <p:cTn id="18" presetClass="entr" nodeType="afterEffect" presetID="10" grpId="4" fill="hold">
                                  <p:stCondLst>
                                    <p:cond delay="0"/>
                                  </p:stCondLst>
                                  <p:iterate type="el" backwards="0">
                                    <p:tmAbs val="0"/>
                                  </p:iterate>
                                  <p:childTnLst>
                                    <p:set>
                                      <p:cBhvr>
                                        <p:cTn id="19" fill="hold"/>
                                        <p:tgtEl>
                                          <p:spTgt spid="940"/>
                                        </p:tgtEl>
                                        <p:attrNameLst>
                                          <p:attrName>style.visibility</p:attrName>
                                        </p:attrNameLst>
                                      </p:cBhvr>
                                      <p:to>
                                        <p:strVal val="visible"/>
                                      </p:to>
                                    </p:set>
                                    <p:animEffect filter="fade" transition="in">
                                      <p:cBhvr>
                                        <p:cTn id="20" dur="250"/>
                                        <p:tgtEl>
                                          <p:spTgt spid="940"/>
                                        </p:tgtEl>
                                      </p:cBhvr>
                                    </p:animEffect>
                                  </p:childTnLst>
                                </p:cTn>
                              </p:par>
                            </p:childTnLst>
                          </p:cTn>
                        </p:par>
                        <p:par>
                          <p:cTn id="21" fill="hold">
                            <p:stCondLst>
                              <p:cond delay="500"/>
                            </p:stCondLst>
                            <p:childTnLst>
                              <p:par>
                                <p:cTn id="22" presetClass="entr" nodeType="afterEffect" presetID="10" grpId="5" fill="hold">
                                  <p:stCondLst>
                                    <p:cond delay="0"/>
                                  </p:stCondLst>
                                  <p:iterate type="el" backwards="0">
                                    <p:tmAbs val="0"/>
                                  </p:iterate>
                                  <p:childTnLst>
                                    <p:set>
                                      <p:cBhvr>
                                        <p:cTn id="23" fill="hold"/>
                                        <p:tgtEl>
                                          <p:spTgt spid="945"/>
                                        </p:tgtEl>
                                        <p:attrNameLst>
                                          <p:attrName>style.visibility</p:attrName>
                                        </p:attrNameLst>
                                      </p:cBhvr>
                                      <p:to>
                                        <p:strVal val="visible"/>
                                      </p:to>
                                    </p:set>
                                    <p:animEffect filter="fade" transition="in">
                                      <p:cBhvr>
                                        <p:cTn id="24" dur="250"/>
                                        <p:tgtEl>
                                          <p:spTgt spid="945"/>
                                        </p:tgtEl>
                                      </p:cBhvr>
                                    </p:animEffect>
                                  </p:childTnLst>
                                </p:cTn>
                              </p:par>
                            </p:childTnLst>
                          </p:cTn>
                        </p:par>
                        <p:par>
                          <p:cTn id="25" fill="hold">
                            <p:stCondLst>
                              <p:cond delay="750"/>
                            </p:stCondLst>
                            <p:childTnLst>
                              <p:par>
                                <p:cTn id="26" presetClass="entr" nodeType="afterEffect" presetID="10" grpId="6" fill="hold">
                                  <p:stCondLst>
                                    <p:cond delay="0"/>
                                  </p:stCondLst>
                                  <p:iterate type="el" backwards="0">
                                    <p:tmAbs val="0"/>
                                  </p:iterate>
                                  <p:childTnLst>
                                    <p:set>
                                      <p:cBhvr>
                                        <p:cTn id="27" fill="hold"/>
                                        <p:tgtEl>
                                          <p:spTgt spid="948"/>
                                        </p:tgtEl>
                                        <p:attrNameLst>
                                          <p:attrName>style.visibility</p:attrName>
                                        </p:attrNameLst>
                                      </p:cBhvr>
                                      <p:to>
                                        <p:strVal val="visible"/>
                                      </p:to>
                                    </p:set>
                                    <p:animEffect filter="fade" transition="in">
                                      <p:cBhvr>
                                        <p:cTn id="28" dur="250"/>
                                        <p:tgtEl>
                                          <p:spTgt spid="948"/>
                                        </p:tgtEl>
                                      </p:cBhvr>
                                    </p:animEffect>
                                  </p:childTnLst>
                                </p:cTn>
                              </p:par>
                            </p:childTnLst>
                          </p:cTn>
                        </p:par>
                        <p:par>
                          <p:cTn id="29" fill="hold">
                            <p:stCondLst>
                              <p:cond delay="1000"/>
                            </p:stCondLst>
                            <p:childTnLst>
                              <p:par>
                                <p:cTn id="30" presetClass="entr" nodeType="afterEffect" presetID="10" grpId="7" fill="hold">
                                  <p:stCondLst>
                                    <p:cond delay="0"/>
                                  </p:stCondLst>
                                  <p:iterate type="el" backwards="0">
                                    <p:tmAbs val="0"/>
                                  </p:iterate>
                                  <p:childTnLst>
                                    <p:set>
                                      <p:cBhvr>
                                        <p:cTn id="31" fill="hold"/>
                                        <p:tgtEl>
                                          <p:spTgt spid="929"/>
                                        </p:tgtEl>
                                        <p:attrNameLst>
                                          <p:attrName>style.visibility</p:attrName>
                                        </p:attrNameLst>
                                      </p:cBhvr>
                                      <p:to>
                                        <p:strVal val="visible"/>
                                      </p:to>
                                    </p:set>
                                    <p:animEffect filter="fade" transition="in">
                                      <p:cBhvr>
                                        <p:cTn id="32" dur="250"/>
                                        <p:tgtEl>
                                          <p:spTgt spid="929"/>
                                        </p:tgtEl>
                                      </p:cBhvr>
                                    </p:animEffect>
                                  </p:childTnLst>
                                </p:cTn>
                              </p:par>
                            </p:childTnLst>
                          </p:cTn>
                        </p:par>
                      </p:childTnLst>
                    </p:cTn>
                  </p:par>
                  <p:par>
                    <p:cTn id="33" fill="hold">
                      <p:stCondLst>
                        <p:cond delay="indefinite"/>
                      </p:stCondLst>
                      <p:childTnLst>
                        <p:par>
                          <p:cTn id="34" fill="hold">
                            <p:stCondLst>
                              <p:cond delay="0"/>
                            </p:stCondLst>
                            <p:childTnLst>
                              <p:par>
                                <p:cTn id="35" presetClass="entr" nodeType="clickEffect" presetID="10" grpId="8" fill="hold">
                                  <p:stCondLst>
                                    <p:cond delay="0"/>
                                  </p:stCondLst>
                                  <p:iterate type="el" backwards="0">
                                    <p:tmAbs val="0"/>
                                  </p:iterate>
                                  <p:childTnLst>
                                    <p:set>
                                      <p:cBhvr>
                                        <p:cTn id="36" fill="hold"/>
                                        <p:tgtEl>
                                          <p:spTgt spid="942"/>
                                        </p:tgtEl>
                                        <p:attrNameLst>
                                          <p:attrName>style.visibility</p:attrName>
                                        </p:attrNameLst>
                                      </p:cBhvr>
                                      <p:to>
                                        <p:strVal val="visible"/>
                                      </p:to>
                                    </p:set>
                                    <p:animEffect filter="fade" transition="in">
                                      <p:cBhvr>
                                        <p:cTn id="37" dur="250"/>
                                        <p:tgtEl>
                                          <p:spTgt spid="942"/>
                                        </p:tgtEl>
                                      </p:cBhvr>
                                    </p:animEffect>
                                  </p:childTnLst>
                                </p:cTn>
                              </p:par>
                            </p:childTnLst>
                          </p:cTn>
                        </p:par>
                        <p:par>
                          <p:cTn id="38" fill="hold">
                            <p:stCondLst>
                              <p:cond delay="250"/>
                            </p:stCondLst>
                            <p:childTnLst>
                              <p:par>
                                <p:cTn id="39" presetClass="entr" nodeType="afterEffect" presetID="10" grpId="9" fill="hold">
                                  <p:stCondLst>
                                    <p:cond delay="0"/>
                                  </p:stCondLst>
                                  <p:iterate type="el" backwards="0">
                                    <p:tmAbs val="0"/>
                                  </p:iterate>
                                  <p:childTnLst>
                                    <p:set>
                                      <p:cBhvr>
                                        <p:cTn id="40" fill="hold"/>
                                        <p:tgtEl>
                                          <p:spTgt spid="949"/>
                                        </p:tgtEl>
                                        <p:attrNameLst>
                                          <p:attrName>style.visibility</p:attrName>
                                        </p:attrNameLst>
                                      </p:cBhvr>
                                      <p:to>
                                        <p:strVal val="visible"/>
                                      </p:to>
                                    </p:set>
                                    <p:animEffect filter="fade" transition="in">
                                      <p:cBhvr>
                                        <p:cTn id="41" dur="250"/>
                                        <p:tgtEl>
                                          <p:spTgt spid="949"/>
                                        </p:tgtEl>
                                      </p:cBhvr>
                                    </p:animEffect>
                                  </p:childTnLst>
                                </p:cTn>
                              </p:par>
                            </p:childTnLst>
                          </p:cTn>
                        </p:par>
                        <p:par>
                          <p:cTn id="42" fill="hold">
                            <p:stCondLst>
                              <p:cond delay="500"/>
                            </p:stCondLst>
                            <p:childTnLst>
                              <p:par>
                                <p:cTn id="43" presetClass="entr" nodeType="afterEffect" presetID="10" grpId="10" fill="hold">
                                  <p:stCondLst>
                                    <p:cond delay="0"/>
                                  </p:stCondLst>
                                  <p:iterate type="el" backwards="0">
                                    <p:tmAbs val="0"/>
                                  </p:iterate>
                                  <p:childTnLst>
                                    <p:set>
                                      <p:cBhvr>
                                        <p:cTn id="44" fill="hold"/>
                                        <p:tgtEl>
                                          <p:spTgt spid="946"/>
                                        </p:tgtEl>
                                        <p:attrNameLst>
                                          <p:attrName>style.visibility</p:attrName>
                                        </p:attrNameLst>
                                      </p:cBhvr>
                                      <p:to>
                                        <p:strVal val="visible"/>
                                      </p:to>
                                    </p:set>
                                    <p:animEffect filter="fade" transition="in">
                                      <p:cBhvr>
                                        <p:cTn id="45" dur="250"/>
                                        <p:tgtEl>
                                          <p:spTgt spid="946"/>
                                        </p:tgtEl>
                                      </p:cBhvr>
                                    </p:animEffect>
                                  </p:childTnLst>
                                </p:cTn>
                              </p:par>
                            </p:childTnLst>
                          </p:cTn>
                        </p:par>
                        <p:par>
                          <p:cTn id="46" fill="hold">
                            <p:stCondLst>
                              <p:cond delay="750"/>
                            </p:stCondLst>
                            <p:childTnLst>
                              <p:par>
                                <p:cTn id="47" presetClass="entr" nodeType="afterEffect" presetID="10" grpId="11" fill="hold">
                                  <p:stCondLst>
                                    <p:cond delay="0"/>
                                  </p:stCondLst>
                                  <p:iterate type="el" backwards="0">
                                    <p:tmAbs val="0"/>
                                  </p:iterate>
                                  <p:childTnLst>
                                    <p:set>
                                      <p:cBhvr>
                                        <p:cTn id="48" fill="hold"/>
                                        <p:tgtEl>
                                          <p:spTgt spid="950"/>
                                        </p:tgtEl>
                                        <p:attrNameLst>
                                          <p:attrName>style.visibility</p:attrName>
                                        </p:attrNameLst>
                                      </p:cBhvr>
                                      <p:to>
                                        <p:strVal val="visible"/>
                                      </p:to>
                                    </p:set>
                                    <p:animEffect filter="fade" transition="in">
                                      <p:cBhvr>
                                        <p:cTn id="49" dur="250"/>
                                        <p:tgtEl>
                                          <p:spTgt spid="950"/>
                                        </p:tgtEl>
                                      </p:cBhvr>
                                    </p:animEffect>
                                  </p:childTnLst>
                                </p:cTn>
                              </p:par>
                            </p:childTnLst>
                          </p:cTn>
                        </p:par>
                        <p:par>
                          <p:cTn id="50" fill="hold">
                            <p:stCondLst>
                              <p:cond delay="1000"/>
                            </p:stCondLst>
                            <p:childTnLst>
                              <p:par>
                                <p:cTn id="51" presetClass="entr" nodeType="afterEffect" presetID="10" grpId="12" fill="hold">
                                  <p:stCondLst>
                                    <p:cond delay="0"/>
                                  </p:stCondLst>
                                  <p:iterate type="el" backwards="0">
                                    <p:tmAbs val="0"/>
                                  </p:iterate>
                                  <p:childTnLst>
                                    <p:set>
                                      <p:cBhvr>
                                        <p:cTn id="52" fill="hold"/>
                                        <p:tgtEl>
                                          <p:spTgt spid="932"/>
                                        </p:tgtEl>
                                        <p:attrNameLst>
                                          <p:attrName>style.visibility</p:attrName>
                                        </p:attrNameLst>
                                      </p:cBhvr>
                                      <p:to>
                                        <p:strVal val="visible"/>
                                      </p:to>
                                    </p:set>
                                    <p:animEffect filter="fade" transition="in">
                                      <p:cBhvr>
                                        <p:cTn id="53" dur="250"/>
                                        <p:tgtEl>
                                          <p:spTgt spid="932"/>
                                        </p:tgtEl>
                                      </p:cBhvr>
                                    </p:animEffect>
                                  </p:childTnLst>
                                </p:cTn>
                              </p:par>
                            </p:childTnLst>
                          </p:cTn>
                        </p:par>
                      </p:childTnLst>
                    </p:cTn>
                  </p:par>
                  <p:par>
                    <p:cTn id="54" fill="hold">
                      <p:stCondLst>
                        <p:cond delay="indefinite"/>
                      </p:stCondLst>
                      <p:childTnLst>
                        <p:par>
                          <p:cTn id="55" fill="hold">
                            <p:stCondLst>
                              <p:cond delay="0"/>
                            </p:stCondLst>
                            <p:childTnLst>
                              <p:par>
                                <p:cTn id="56" presetClass="entr" nodeType="clickEffect" presetID="10" grpId="13" fill="hold">
                                  <p:stCondLst>
                                    <p:cond delay="0"/>
                                  </p:stCondLst>
                                  <p:iterate type="el" backwards="0">
                                    <p:tmAbs val="0"/>
                                  </p:iterate>
                                  <p:childTnLst>
                                    <p:set>
                                      <p:cBhvr>
                                        <p:cTn id="57" fill="hold"/>
                                        <p:tgtEl>
                                          <p:spTgt spid="943"/>
                                        </p:tgtEl>
                                        <p:attrNameLst>
                                          <p:attrName>style.visibility</p:attrName>
                                        </p:attrNameLst>
                                      </p:cBhvr>
                                      <p:to>
                                        <p:strVal val="visible"/>
                                      </p:to>
                                    </p:set>
                                    <p:animEffect filter="fade" transition="in">
                                      <p:cBhvr>
                                        <p:cTn id="58" dur="250"/>
                                        <p:tgtEl>
                                          <p:spTgt spid="943"/>
                                        </p:tgtEl>
                                      </p:cBhvr>
                                    </p:animEffect>
                                  </p:childTnLst>
                                </p:cTn>
                              </p:par>
                            </p:childTnLst>
                          </p:cTn>
                        </p:par>
                        <p:par>
                          <p:cTn id="59" fill="hold">
                            <p:stCondLst>
                              <p:cond delay="250"/>
                            </p:stCondLst>
                            <p:childTnLst>
                              <p:par>
                                <p:cTn id="60" presetClass="entr" nodeType="afterEffect" presetID="10" grpId="14" fill="hold">
                                  <p:stCondLst>
                                    <p:cond delay="0"/>
                                  </p:stCondLst>
                                  <p:iterate type="el" backwards="0">
                                    <p:tmAbs val="0"/>
                                  </p:iterate>
                                  <p:childTnLst>
                                    <p:set>
                                      <p:cBhvr>
                                        <p:cTn id="61" fill="hold"/>
                                        <p:tgtEl>
                                          <p:spTgt spid="951"/>
                                        </p:tgtEl>
                                        <p:attrNameLst>
                                          <p:attrName>style.visibility</p:attrName>
                                        </p:attrNameLst>
                                      </p:cBhvr>
                                      <p:to>
                                        <p:strVal val="visible"/>
                                      </p:to>
                                    </p:set>
                                    <p:animEffect filter="fade" transition="in">
                                      <p:cBhvr>
                                        <p:cTn id="62" dur="250"/>
                                        <p:tgtEl>
                                          <p:spTgt spid="951"/>
                                        </p:tgtEl>
                                      </p:cBhvr>
                                    </p:animEffect>
                                  </p:childTnLst>
                                </p:cTn>
                              </p:par>
                            </p:childTnLst>
                          </p:cTn>
                        </p:par>
                        <p:par>
                          <p:cTn id="63" fill="hold">
                            <p:stCondLst>
                              <p:cond delay="500"/>
                            </p:stCondLst>
                            <p:childTnLst>
                              <p:par>
                                <p:cTn id="64" presetClass="entr" nodeType="afterEffect" presetID="10" grpId="15" fill="hold">
                                  <p:stCondLst>
                                    <p:cond delay="0"/>
                                  </p:stCondLst>
                                  <p:iterate type="el" backwards="0">
                                    <p:tmAbs val="0"/>
                                  </p:iterate>
                                  <p:childTnLst>
                                    <p:set>
                                      <p:cBhvr>
                                        <p:cTn id="65" fill="hold"/>
                                        <p:tgtEl>
                                          <p:spTgt spid="947"/>
                                        </p:tgtEl>
                                        <p:attrNameLst>
                                          <p:attrName>style.visibility</p:attrName>
                                        </p:attrNameLst>
                                      </p:cBhvr>
                                      <p:to>
                                        <p:strVal val="visible"/>
                                      </p:to>
                                    </p:set>
                                    <p:animEffect filter="fade" transition="in">
                                      <p:cBhvr>
                                        <p:cTn id="66" dur="250"/>
                                        <p:tgtEl>
                                          <p:spTgt spid="947"/>
                                        </p:tgtEl>
                                      </p:cBhvr>
                                    </p:animEffect>
                                  </p:childTnLst>
                                </p:cTn>
                              </p:par>
                            </p:childTnLst>
                          </p:cTn>
                        </p:par>
                        <p:par>
                          <p:cTn id="67" fill="hold">
                            <p:stCondLst>
                              <p:cond delay="750"/>
                            </p:stCondLst>
                            <p:childTnLst>
                              <p:par>
                                <p:cTn id="68" presetClass="entr" nodeType="afterEffect" presetID="10" grpId="16" fill="hold">
                                  <p:stCondLst>
                                    <p:cond delay="0"/>
                                  </p:stCondLst>
                                  <p:iterate type="el" backwards="0">
                                    <p:tmAbs val="0"/>
                                  </p:iterate>
                                  <p:childTnLst>
                                    <p:set>
                                      <p:cBhvr>
                                        <p:cTn id="69" fill="hold"/>
                                        <p:tgtEl>
                                          <p:spTgt spid="952"/>
                                        </p:tgtEl>
                                        <p:attrNameLst>
                                          <p:attrName>style.visibility</p:attrName>
                                        </p:attrNameLst>
                                      </p:cBhvr>
                                      <p:to>
                                        <p:strVal val="visible"/>
                                      </p:to>
                                    </p:set>
                                    <p:animEffect filter="fade" transition="in">
                                      <p:cBhvr>
                                        <p:cTn id="70" dur="250"/>
                                        <p:tgtEl>
                                          <p:spTgt spid="952"/>
                                        </p:tgtEl>
                                      </p:cBhvr>
                                    </p:animEffect>
                                  </p:childTnLst>
                                </p:cTn>
                              </p:par>
                            </p:childTnLst>
                          </p:cTn>
                        </p:par>
                        <p:par>
                          <p:cTn id="71" fill="hold">
                            <p:stCondLst>
                              <p:cond delay="1000"/>
                            </p:stCondLst>
                            <p:childTnLst>
                              <p:par>
                                <p:cTn id="72" presetClass="entr" nodeType="afterEffect" presetID="10" grpId="17" fill="hold">
                                  <p:stCondLst>
                                    <p:cond delay="0"/>
                                  </p:stCondLst>
                                  <p:iterate type="el" backwards="0">
                                    <p:tmAbs val="0"/>
                                  </p:iterate>
                                  <p:childTnLst>
                                    <p:set>
                                      <p:cBhvr>
                                        <p:cTn id="73" fill="hold"/>
                                        <p:tgtEl>
                                          <p:spTgt spid="935"/>
                                        </p:tgtEl>
                                        <p:attrNameLst>
                                          <p:attrName>style.visibility</p:attrName>
                                        </p:attrNameLst>
                                      </p:cBhvr>
                                      <p:to>
                                        <p:strVal val="visible"/>
                                      </p:to>
                                    </p:set>
                                    <p:animEffect filter="fade" transition="in">
                                      <p:cBhvr>
                                        <p:cTn id="74" dur="250"/>
                                        <p:tgtEl>
                                          <p:spTgt spid="935"/>
                                        </p:tgtEl>
                                      </p:cBhvr>
                                    </p:animEffect>
                                  </p:childTnLst>
                                </p:cTn>
                              </p:par>
                            </p:childTnLst>
                          </p:cTn>
                        </p:par>
                        <p:par>
                          <p:cTn id="75" fill="hold">
                            <p:stCondLst>
                              <p:cond delay="1250"/>
                            </p:stCondLst>
                            <p:childTnLst>
                              <p:par>
                                <p:cTn id="76" presetClass="entr" nodeType="afterEffect" presetID="10" grpId="18" fill="hold">
                                  <p:stCondLst>
                                    <p:cond delay="0"/>
                                  </p:stCondLst>
                                  <p:iterate type="el" backwards="0">
                                    <p:tmAbs val="0"/>
                                  </p:iterate>
                                  <p:childTnLst>
                                    <p:set>
                                      <p:cBhvr>
                                        <p:cTn id="77" fill="hold"/>
                                        <p:tgtEl>
                                          <p:spTgt spid="939"/>
                                        </p:tgtEl>
                                        <p:attrNameLst>
                                          <p:attrName>style.visibility</p:attrName>
                                        </p:attrNameLst>
                                      </p:cBhvr>
                                      <p:to>
                                        <p:strVal val="visible"/>
                                      </p:to>
                                    </p:set>
                                    <p:animEffect filter="fade" transition="in">
                                      <p:cBhvr>
                                        <p:cTn id="78" dur="1000"/>
                                        <p:tgtEl>
                                          <p:spTgt spid="939"/>
                                        </p:tgtEl>
                                      </p:cBhvr>
                                    </p:animEffect>
                                  </p:childTnLst>
                                </p:cTn>
                              </p:par>
                            </p:childTnLst>
                          </p:cTn>
                        </p:par>
                      </p:childTnLst>
                    </p:cTn>
                  </p:par>
                  <p:par>
                    <p:cTn id="79" fill="hold">
                      <p:stCondLst>
                        <p:cond delay="indefinite"/>
                      </p:stCondLst>
                      <p:childTnLst>
                        <p:par>
                          <p:cTn id="80" fill="hold">
                            <p:stCondLst>
                              <p:cond delay="0"/>
                            </p:stCondLst>
                            <p:childTnLst>
                              <p:par>
                                <p:cTn id="81" presetClass="entr" nodeType="clickEffect" presetID="10" grpId="19" fill="hold">
                                  <p:stCondLst>
                                    <p:cond delay="0"/>
                                  </p:stCondLst>
                                  <p:iterate type="el" backwards="0">
                                    <p:tmAbs val="0"/>
                                  </p:iterate>
                                  <p:childTnLst>
                                    <p:set>
                                      <p:cBhvr>
                                        <p:cTn id="82" fill="hold"/>
                                        <p:tgtEl>
                                          <p:spTgt spid="944"/>
                                        </p:tgtEl>
                                        <p:attrNameLst>
                                          <p:attrName>style.visibility</p:attrName>
                                        </p:attrNameLst>
                                      </p:cBhvr>
                                      <p:to>
                                        <p:strVal val="visible"/>
                                      </p:to>
                                    </p:set>
                                    <p:animEffect filter="fade" transition="in">
                                      <p:cBhvr>
                                        <p:cTn id="83" dur="250"/>
                                        <p:tgtEl>
                                          <p:spTgt spid="944"/>
                                        </p:tgtEl>
                                      </p:cBhvr>
                                    </p:animEffect>
                                  </p:childTnLst>
                                </p:cTn>
                              </p:par>
                            </p:childTnLst>
                          </p:cTn>
                        </p:par>
                        <p:par>
                          <p:cTn id="84" fill="hold">
                            <p:stCondLst>
                              <p:cond delay="250"/>
                            </p:stCondLst>
                            <p:childTnLst>
                              <p:par>
                                <p:cTn id="85" presetClass="entr" nodeType="afterEffect" presetID="10" grpId="20" fill="hold">
                                  <p:stCondLst>
                                    <p:cond delay="0"/>
                                  </p:stCondLst>
                                  <p:iterate type="el" backwards="0">
                                    <p:tmAbs val="0"/>
                                  </p:iterate>
                                  <p:childTnLst>
                                    <p:set>
                                      <p:cBhvr>
                                        <p:cTn id="86" fill="hold"/>
                                        <p:tgtEl>
                                          <p:spTgt spid="953"/>
                                        </p:tgtEl>
                                        <p:attrNameLst>
                                          <p:attrName>style.visibility</p:attrName>
                                        </p:attrNameLst>
                                      </p:cBhvr>
                                      <p:to>
                                        <p:strVal val="visible"/>
                                      </p:to>
                                    </p:set>
                                    <p:animEffect filter="fade" transition="in">
                                      <p:cBhvr>
                                        <p:cTn id="87" dur="250"/>
                                        <p:tgtEl>
                                          <p:spTgt spid="953"/>
                                        </p:tgtEl>
                                      </p:cBhvr>
                                    </p:animEffect>
                                  </p:childTnLst>
                                </p:cTn>
                              </p:par>
                            </p:childTnLst>
                          </p:cTn>
                        </p:par>
                        <p:par>
                          <p:cTn id="88" fill="hold">
                            <p:stCondLst>
                              <p:cond delay="500"/>
                            </p:stCondLst>
                            <p:childTnLst>
                              <p:par>
                                <p:cTn id="89" presetClass="entr" nodeType="afterEffect" presetID="10" grpId="21" fill="hold">
                                  <p:stCondLst>
                                    <p:cond delay="0"/>
                                  </p:stCondLst>
                                  <p:iterate type="el" backwards="0">
                                    <p:tmAbs val="0"/>
                                  </p:iterate>
                                  <p:childTnLst>
                                    <p:set>
                                      <p:cBhvr>
                                        <p:cTn id="90" fill="hold"/>
                                        <p:tgtEl>
                                          <p:spTgt spid="938"/>
                                        </p:tgtEl>
                                        <p:attrNameLst>
                                          <p:attrName>style.visibility</p:attrName>
                                        </p:attrNameLst>
                                      </p:cBhvr>
                                      <p:to>
                                        <p:strVal val="visible"/>
                                      </p:to>
                                    </p:set>
                                    <p:animEffect filter="fade" transition="in">
                                      <p:cBhvr>
                                        <p:cTn id="91" dur="250"/>
                                        <p:tgtEl>
                                          <p:spTgt spid="93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941" grpId="3"/>
      <p:bldP build="whole" bldLvl="1" animBg="1" rev="0" advAuto="0" spid="949" grpId="9"/>
      <p:bldP build="whole" bldLvl="1" animBg="1" rev="0" advAuto="0" spid="946" grpId="10"/>
      <p:bldP build="whole" bldLvl="1" animBg="1" rev="0" advAuto="0" spid="952" grpId="16"/>
      <p:bldP build="whole" bldLvl="1" animBg="1" rev="0" advAuto="0" spid="940" grpId="4"/>
      <p:bldP build="whole" bldLvl="1" animBg="1" rev="0" advAuto="0" spid="936" grpId="2"/>
      <p:bldP build="whole" bldLvl="1" animBg="1" rev="0" advAuto="0" spid="919" grpId="1"/>
      <p:bldP build="whole" bldLvl="1" animBg="1" rev="0" advAuto="0" spid="951" grpId="14"/>
      <p:bldP build="whole" bldLvl="1" animBg="1" rev="0" advAuto="0" spid="945" grpId="5"/>
      <p:bldP build="whole" bldLvl="1" animBg="1" rev="0" advAuto="0" spid="953" grpId="20"/>
      <p:bldP build="whole" bldLvl="1" animBg="1" rev="0" advAuto="0" spid="943" grpId="13"/>
      <p:bldP build="whole" bldLvl="1" animBg="1" rev="0" advAuto="0" spid="935" grpId="17"/>
      <p:bldP build="whole" bldLvl="1" animBg="1" rev="0" advAuto="0" spid="950" grpId="11"/>
      <p:bldP build="whole" bldLvl="1" animBg="1" rev="0" advAuto="0" spid="947" grpId="15"/>
      <p:bldP build="whole" bldLvl="1" animBg="1" rev="0" advAuto="0" spid="944" grpId="19"/>
      <p:bldP build="whole" bldLvl="1" animBg="1" rev="0" advAuto="0" spid="932" grpId="12"/>
      <p:bldP build="whole" bldLvl="1" animBg="1" rev="0" advAuto="0" spid="929" grpId="7"/>
      <p:bldP build="whole" bldLvl="1" animBg="1" rev="0" advAuto="0" spid="939" grpId="18"/>
      <p:bldP build="whole" bldLvl="1" animBg="1" rev="0" advAuto="0" spid="938" grpId="21"/>
      <p:bldP build="whole" bldLvl="1" animBg="1" rev="0" advAuto="0" spid="948" grpId="6"/>
      <p:bldP build="whole" bldLvl="1" animBg="1" rev="0" advAuto="0" spid="942" grpId="8"/>
    </p:bldLst>
  </p:timing>
</p:sld>
</file>

<file path=ppt/slides/slide6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57" name="Dense vs. Mixture-of-Experts (MoE) Models"/>
          <p:cNvSpPr txBox="1"/>
          <p:nvPr>
            <p:ph type="title"/>
          </p:nvPr>
        </p:nvSpPr>
        <p:spPr>
          <a:prstGeom prst="rect">
            <a:avLst/>
          </a:prstGeom>
        </p:spPr>
        <p:txBody>
          <a:bodyPr>
            <a:normAutofit fontScale="100000" lnSpcReduction="0"/>
          </a:bodyPr>
          <a:lstStyle>
            <a:lvl1pPr defTabSz="649009">
              <a:defRPr sz="11850"/>
            </a:lvl1pPr>
          </a:lstStyle>
          <a:p>
            <a:pPr/>
            <a:r>
              <a:t>Dense vs. Mixture-of-Experts (MoE) Models</a:t>
            </a:r>
          </a:p>
        </p:txBody>
      </p:sp>
    </p:spTree>
  </p:cSld>
  <p:clrMapOvr>
    <a:masterClrMapping/>
  </p:clrMapOvr>
  <p:transition xmlns:p14="http://schemas.microsoft.com/office/powerpoint/2010/main" spd="med" advClick="1"/>
</p:sld>
</file>

<file path=ppt/slides/slide6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61" name="Dense Models…"/>
          <p:cNvSpPr txBox="1"/>
          <p:nvPr>
            <p:ph type="body" idx="1"/>
          </p:nvPr>
        </p:nvSpPr>
        <p:spPr>
          <a:xfrm>
            <a:off x="1468750" y="3554015"/>
            <a:ext cx="21446500" cy="9122595"/>
          </a:xfrm>
          <a:prstGeom prst="rect">
            <a:avLst/>
          </a:prstGeom>
        </p:spPr>
        <p:txBody>
          <a:bodyPr anchor="t"/>
          <a:lstStyle/>
          <a:p>
            <a:pPr marL="0" indent="0">
              <a:spcBef>
                <a:spcPts val="0"/>
              </a:spcBef>
              <a:buSzTx/>
              <a:buNone/>
              <a:defRPr b="1" sz="6500"/>
            </a:pPr>
            <a:r>
              <a:t>Dense Models</a:t>
            </a:r>
          </a:p>
          <a:p>
            <a:pPr marL="0" indent="0">
              <a:spcBef>
                <a:spcPts val="0"/>
              </a:spcBef>
              <a:buSzTx/>
              <a:buNone/>
              <a:defRPr sz="6500"/>
            </a:pPr>
            <a:r>
              <a:t>Fire 100% of the parameters on every forward pass (e.g., Gemma, Llama dense variants).</a:t>
            </a:r>
            <a:br/>
          </a:p>
          <a:p>
            <a:pPr marL="0" indent="0">
              <a:spcBef>
                <a:spcPts val="0"/>
              </a:spcBef>
              <a:buSzTx/>
              <a:buNone/>
              <a:defRPr b="1" sz="6500"/>
            </a:pPr>
            <a:r>
              <a:t>MoE (Mixture-of-Experts) Models</a:t>
            </a:r>
          </a:p>
          <a:p>
            <a:pPr marL="0" indent="0">
              <a:spcBef>
                <a:spcPts val="0"/>
              </a:spcBef>
              <a:buSzTx/>
              <a:buNone/>
              <a:defRPr sz="6500"/>
            </a:pPr>
            <a:r>
              <a:t>Fire only a fraction of the total parameters per token (e.g., a 30B model might only activate 3B parameters per token, like Nemotron 3.5 Lightning or Qwen3 MoE).</a:t>
            </a:r>
          </a:p>
        </p:txBody>
      </p:sp>
      <p:sp>
        <p:nvSpPr>
          <p:cNvPr id="962" name="Dense vs. Mixture-of-Experts (MoE) Models"/>
          <p:cNvSpPr txBox="1"/>
          <p:nvPr>
            <p:ph type="title"/>
          </p:nvPr>
        </p:nvSpPr>
        <p:spPr>
          <a:prstGeom prst="rect">
            <a:avLst/>
          </a:prstGeom>
        </p:spPr>
        <p:txBody>
          <a:bodyPr/>
          <a:lstStyle/>
          <a:p>
            <a:pPr/>
            <a:r>
              <a:t>Dense vs. Mixture-of-Experts (MoE) Models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961">
                                            <p:bg/>
                                          </p:spTgt>
                                        </p:tgtEl>
                                        <p:attrNameLst>
                                          <p:attrName>style.visibility</p:attrName>
                                        </p:attrNameLst>
                                      </p:cBhvr>
                                      <p:to>
                                        <p:strVal val="visible"/>
                                      </p:to>
                                    </p:set>
                                    <p:animEffect filter="fade" transition="in">
                                      <p:cBhvr>
                                        <p:cTn id="7" dur="250"/>
                                        <p:tgtEl>
                                          <p:spTgt spid="961">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961">
                                            <p:txEl>
                                              <p:pRg st="0" end="0"/>
                                            </p:txEl>
                                          </p:spTgt>
                                        </p:tgtEl>
                                        <p:attrNameLst>
                                          <p:attrName>style.visibility</p:attrName>
                                        </p:attrNameLst>
                                      </p:cBhvr>
                                      <p:to>
                                        <p:strVal val="visible"/>
                                      </p:to>
                                    </p:set>
                                    <p:animEffect filter="fade" transition="in">
                                      <p:cBhvr>
                                        <p:cTn id="10" dur="250"/>
                                        <p:tgtEl>
                                          <p:spTgt spid="961">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961">
                                            <p:txEl>
                                              <p:pRg st="1" end="1"/>
                                            </p:txEl>
                                          </p:spTgt>
                                        </p:tgtEl>
                                        <p:attrNameLst>
                                          <p:attrName>style.visibility</p:attrName>
                                        </p:attrNameLst>
                                      </p:cBhvr>
                                      <p:to>
                                        <p:strVal val="visible"/>
                                      </p:to>
                                    </p:set>
                                    <p:animEffect filter="fade" transition="in">
                                      <p:cBhvr>
                                        <p:cTn id="14" dur="250"/>
                                        <p:tgtEl>
                                          <p:spTgt spid="961">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Class="entr" nodeType="clickEffect" presetID="10" grpId="1" fill="hold">
                                  <p:stCondLst>
                                    <p:cond delay="0"/>
                                  </p:stCondLst>
                                  <p:iterate type="el" backwards="0">
                                    <p:tmAbs val="0"/>
                                  </p:iterate>
                                  <p:childTnLst>
                                    <p:set>
                                      <p:cBhvr>
                                        <p:cTn id="18" fill="hold"/>
                                        <p:tgtEl>
                                          <p:spTgt spid="961">
                                            <p:txEl>
                                              <p:pRg st="2" end="2"/>
                                            </p:txEl>
                                          </p:spTgt>
                                        </p:tgtEl>
                                        <p:attrNameLst>
                                          <p:attrName>style.visibility</p:attrName>
                                        </p:attrNameLst>
                                      </p:cBhvr>
                                      <p:to>
                                        <p:strVal val="visible"/>
                                      </p:to>
                                    </p:set>
                                    <p:animEffect filter="fade" transition="in">
                                      <p:cBhvr>
                                        <p:cTn id="19" dur="250"/>
                                        <p:tgtEl>
                                          <p:spTgt spid="961">
                                            <p:txEl>
                                              <p:pRg st="2" end="2"/>
                                            </p:txEl>
                                          </p:spTgt>
                                        </p:tgtEl>
                                      </p:cBhvr>
                                    </p:animEffect>
                                  </p:childTnLst>
                                </p:cTn>
                              </p:par>
                            </p:childTnLst>
                          </p:cTn>
                        </p:par>
                        <p:par>
                          <p:cTn id="20" fill="hold">
                            <p:stCondLst>
                              <p:cond delay="250"/>
                            </p:stCondLst>
                            <p:childTnLst>
                              <p:par>
                                <p:cTn id="21" presetClass="entr" nodeType="afterEffect" presetID="10" grpId="1" fill="hold">
                                  <p:stCondLst>
                                    <p:cond delay="0"/>
                                  </p:stCondLst>
                                  <p:iterate type="el" backwards="0">
                                    <p:tmAbs val="0"/>
                                  </p:iterate>
                                  <p:childTnLst>
                                    <p:set>
                                      <p:cBhvr>
                                        <p:cTn id="22" fill="hold"/>
                                        <p:tgtEl>
                                          <p:spTgt spid="961">
                                            <p:txEl>
                                              <p:pRg st="3" end="3"/>
                                            </p:txEl>
                                          </p:spTgt>
                                        </p:tgtEl>
                                        <p:attrNameLst>
                                          <p:attrName>style.visibility</p:attrName>
                                        </p:attrNameLst>
                                      </p:cBhvr>
                                      <p:to>
                                        <p:strVal val="visible"/>
                                      </p:to>
                                    </p:set>
                                    <p:animEffect filter="fade" transition="in">
                                      <p:cBhvr>
                                        <p:cTn id="23" dur="250"/>
                                        <p:tgtEl>
                                          <p:spTgt spid="961">
                                            <p:txEl>
                                              <p:pRg st="3" end="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961" grpId="1"/>
    </p:bldLst>
  </p:timing>
</p:sld>
</file>

<file path=ppt/slides/slide6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66" name="Quantization"/>
          <p:cNvSpPr txBox="1"/>
          <p:nvPr>
            <p:ph type="title"/>
          </p:nvPr>
        </p:nvSpPr>
        <p:spPr>
          <a:prstGeom prst="rect">
            <a:avLst/>
          </a:prstGeom>
        </p:spPr>
        <p:txBody>
          <a:bodyPr>
            <a:normAutofit fontScale="100000" lnSpcReduction="0"/>
          </a:bodyPr>
          <a:lstStyle>
            <a:lvl1pPr>
              <a:defRPr sz="15000"/>
            </a:lvl1pPr>
          </a:lstStyle>
          <a:p>
            <a:pPr/>
            <a:r>
              <a:t>Quantization</a:t>
            </a:r>
          </a:p>
        </p:txBody>
      </p:sp>
    </p:spTree>
  </p:cSld>
  <p:clrMapOvr>
    <a:masterClrMapping/>
  </p:clrMapOvr>
  <p:transition xmlns:p14="http://schemas.microsoft.com/office/powerpoint/2010/main" spd="med" advClick="1"/>
</p:sld>
</file>

<file path=ppt/slides/slide6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70" name="The process of shrinking the numerical precision of the weights (e.g., converting 16-bit floats down to 4-bit integers or 3-bit &quot;I-quants&quot;) so the massive model fits into consumer VRAM or system memory."/>
          <p:cNvSpPr txBox="1"/>
          <p:nvPr>
            <p:ph type="body" idx="1"/>
          </p:nvPr>
        </p:nvSpPr>
        <p:spPr>
          <a:xfrm>
            <a:off x="1468750" y="3554015"/>
            <a:ext cx="21446500" cy="9122595"/>
          </a:xfrm>
          <a:prstGeom prst="rect">
            <a:avLst/>
          </a:prstGeom>
        </p:spPr>
        <p:txBody>
          <a:bodyPr anchor="t"/>
          <a:lstStyle>
            <a:lvl1pPr marL="0" indent="0">
              <a:spcBef>
                <a:spcPts val="0"/>
              </a:spcBef>
              <a:buSzTx/>
              <a:buNone/>
              <a:defRPr sz="6500"/>
            </a:lvl1pPr>
          </a:lstStyle>
          <a:p>
            <a:pPr/>
            <a:r>
              <a:t>The process of shrinking the numerical precision of the weights (e.g., converting 16-bit floats down to 4-bit integers or 3-bit "I-quants") so the massive model fits into consumer VRAM or system memory.</a:t>
            </a:r>
          </a:p>
        </p:txBody>
      </p:sp>
      <p:sp>
        <p:nvSpPr>
          <p:cNvPr id="971" name="Quantization"/>
          <p:cNvSpPr txBox="1"/>
          <p:nvPr>
            <p:ph type="title"/>
          </p:nvPr>
        </p:nvSpPr>
        <p:spPr>
          <a:prstGeom prst="rect">
            <a:avLst/>
          </a:prstGeom>
        </p:spPr>
        <p:txBody>
          <a:bodyPr/>
          <a:lstStyle/>
          <a:p>
            <a:pPr/>
            <a:r>
              <a:t>Quantization</a:t>
            </a:r>
          </a:p>
        </p:txBody>
      </p:sp>
      <p:sp>
        <p:nvSpPr>
          <p:cNvPr id="972" name="32-bit floating point"/>
          <p:cNvSpPr/>
          <p:nvPr/>
        </p:nvSpPr>
        <p:spPr>
          <a:xfrm>
            <a:off x="1419132" y="7429723"/>
            <a:ext cx="20320001" cy="1270001"/>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32-bit floating point</a:t>
            </a:r>
          </a:p>
        </p:txBody>
      </p:sp>
      <p:sp>
        <p:nvSpPr>
          <p:cNvPr id="973" name="8-bit"/>
          <p:cNvSpPr/>
          <p:nvPr/>
        </p:nvSpPr>
        <p:spPr>
          <a:xfrm>
            <a:off x="1419132" y="8862597"/>
            <a:ext cx="5080001" cy="1270001"/>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8-bit</a:t>
            </a:r>
          </a:p>
        </p:txBody>
      </p:sp>
      <p:sp>
        <p:nvSpPr>
          <p:cNvPr id="974" name="4-bit"/>
          <p:cNvSpPr/>
          <p:nvPr/>
        </p:nvSpPr>
        <p:spPr>
          <a:xfrm>
            <a:off x="1419132" y="10295471"/>
            <a:ext cx="2540001" cy="1270001"/>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4-bit</a:t>
            </a:r>
          </a:p>
        </p:txBody>
      </p:sp>
      <p:sp>
        <p:nvSpPr>
          <p:cNvPr id="975" name="2-bit"/>
          <p:cNvSpPr/>
          <p:nvPr/>
        </p:nvSpPr>
        <p:spPr>
          <a:xfrm>
            <a:off x="1419132" y="11728345"/>
            <a:ext cx="1270001" cy="1270001"/>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defTabSz="624363">
              <a:defRPr sz="3800"/>
            </a:lvl1pPr>
          </a:lstStyle>
          <a:p>
            <a:pPr/>
            <a:r>
              <a:t>2-bit</a:t>
            </a:r>
          </a:p>
        </p:txBody>
      </p:sp>
      <p:sp>
        <p:nvSpPr>
          <p:cNvPr id="976" name="FP32"/>
          <p:cNvSpPr txBox="1"/>
          <p:nvPr/>
        </p:nvSpPr>
        <p:spPr>
          <a:xfrm>
            <a:off x="22129123" y="7624985"/>
            <a:ext cx="176212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FP32</a:t>
            </a:r>
          </a:p>
        </p:txBody>
      </p:sp>
      <p:sp>
        <p:nvSpPr>
          <p:cNvPr id="977" name="INT8 (Q8)"/>
          <p:cNvSpPr txBox="1"/>
          <p:nvPr/>
        </p:nvSpPr>
        <p:spPr>
          <a:xfrm>
            <a:off x="20643563" y="9057859"/>
            <a:ext cx="324929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INT8 (Q8)</a:t>
            </a:r>
          </a:p>
        </p:txBody>
      </p:sp>
      <p:sp>
        <p:nvSpPr>
          <p:cNvPr id="978" name="INT4 (Q4)"/>
          <p:cNvSpPr txBox="1"/>
          <p:nvPr/>
        </p:nvSpPr>
        <p:spPr>
          <a:xfrm>
            <a:off x="20643563" y="10490734"/>
            <a:ext cx="324929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INT4 (Q4)</a:t>
            </a:r>
          </a:p>
        </p:txBody>
      </p:sp>
      <p:sp>
        <p:nvSpPr>
          <p:cNvPr id="979" name="INT2 (Q2)"/>
          <p:cNvSpPr txBox="1"/>
          <p:nvPr/>
        </p:nvSpPr>
        <p:spPr>
          <a:xfrm>
            <a:off x="20643563" y="11923607"/>
            <a:ext cx="324929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INT2 (Q2)</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972"/>
                                        </p:tgtEl>
                                        <p:attrNameLst>
                                          <p:attrName>style.visibility</p:attrName>
                                        </p:attrNameLst>
                                      </p:cBhvr>
                                      <p:to>
                                        <p:strVal val="visible"/>
                                      </p:to>
                                    </p:set>
                                    <p:animEffect filter="fade" transition="in">
                                      <p:cBhvr>
                                        <p:cTn id="7" dur="250"/>
                                        <p:tgtEl>
                                          <p:spTgt spid="972"/>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973"/>
                                        </p:tgtEl>
                                        <p:attrNameLst>
                                          <p:attrName>style.visibility</p:attrName>
                                        </p:attrNameLst>
                                      </p:cBhvr>
                                      <p:to>
                                        <p:strVal val="visible"/>
                                      </p:to>
                                    </p:set>
                                    <p:animEffect filter="fade" transition="in">
                                      <p:cBhvr>
                                        <p:cTn id="12" dur="250"/>
                                        <p:tgtEl>
                                          <p:spTgt spid="973"/>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ID="10" grpId="3" fill="hold">
                                  <p:stCondLst>
                                    <p:cond delay="0"/>
                                  </p:stCondLst>
                                  <p:iterate type="el" backwards="0">
                                    <p:tmAbs val="0"/>
                                  </p:iterate>
                                  <p:childTnLst>
                                    <p:set>
                                      <p:cBhvr>
                                        <p:cTn id="16" fill="hold"/>
                                        <p:tgtEl>
                                          <p:spTgt spid="974"/>
                                        </p:tgtEl>
                                        <p:attrNameLst>
                                          <p:attrName>style.visibility</p:attrName>
                                        </p:attrNameLst>
                                      </p:cBhvr>
                                      <p:to>
                                        <p:strVal val="visible"/>
                                      </p:to>
                                    </p:set>
                                    <p:animEffect filter="fade" transition="in">
                                      <p:cBhvr>
                                        <p:cTn id="17" dur="250"/>
                                        <p:tgtEl>
                                          <p:spTgt spid="974"/>
                                        </p:tgtEl>
                                      </p:cBhvr>
                                    </p:animEffect>
                                  </p:childTnLst>
                                </p:cTn>
                              </p:par>
                            </p:childTnLst>
                          </p:cTn>
                        </p:par>
                      </p:childTnLst>
                    </p:cTn>
                  </p:par>
                  <p:par>
                    <p:cTn id="18" fill="hold">
                      <p:stCondLst>
                        <p:cond delay="indefinite"/>
                      </p:stCondLst>
                      <p:childTnLst>
                        <p:par>
                          <p:cTn id="19" fill="hold">
                            <p:stCondLst>
                              <p:cond delay="0"/>
                            </p:stCondLst>
                            <p:childTnLst>
                              <p:par>
                                <p:cTn id="20" presetClass="entr" nodeType="clickEffect" presetID="10" grpId="4" fill="hold">
                                  <p:stCondLst>
                                    <p:cond delay="0"/>
                                  </p:stCondLst>
                                  <p:iterate type="el" backwards="0">
                                    <p:tmAbs val="0"/>
                                  </p:iterate>
                                  <p:childTnLst>
                                    <p:set>
                                      <p:cBhvr>
                                        <p:cTn id="21" fill="hold"/>
                                        <p:tgtEl>
                                          <p:spTgt spid="975"/>
                                        </p:tgtEl>
                                        <p:attrNameLst>
                                          <p:attrName>style.visibility</p:attrName>
                                        </p:attrNameLst>
                                      </p:cBhvr>
                                      <p:to>
                                        <p:strVal val="visible"/>
                                      </p:to>
                                    </p:set>
                                    <p:animEffect filter="fade" transition="in">
                                      <p:cBhvr>
                                        <p:cTn id="22" dur="250"/>
                                        <p:tgtEl>
                                          <p:spTgt spid="975"/>
                                        </p:tgtEl>
                                      </p:cBhvr>
                                    </p:animEffect>
                                  </p:childTnLst>
                                </p:cTn>
                              </p:par>
                            </p:childTnLst>
                          </p:cTn>
                        </p:par>
                      </p:childTnLst>
                    </p:cTn>
                  </p:par>
                  <p:par>
                    <p:cTn id="23" fill="hold">
                      <p:stCondLst>
                        <p:cond delay="indefinite"/>
                      </p:stCondLst>
                      <p:childTnLst>
                        <p:par>
                          <p:cTn id="24" fill="hold">
                            <p:stCondLst>
                              <p:cond delay="0"/>
                            </p:stCondLst>
                            <p:childTnLst>
                              <p:par>
                                <p:cTn id="25" presetClass="entr" nodeType="clickEffect" presetSubtype="16" presetID="23" grpId="5" fill="hold">
                                  <p:stCondLst>
                                    <p:cond delay="0"/>
                                  </p:stCondLst>
                                  <p:iterate type="el" backwards="0">
                                    <p:tmAbs val="0"/>
                                  </p:iterate>
                                  <p:childTnLst>
                                    <p:set>
                                      <p:cBhvr>
                                        <p:cTn id="26" fill="hold"/>
                                        <p:tgtEl>
                                          <p:spTgt spid="976"/>
                                        </p:tgtEl>
                                        <p:attrNameLst>
                                          <p:attrName>style.visibility</p:attrName>
                                        </p:attrNameLst>
                                      </p:cBhvr>
                                      <p:to>
                                        <p:strVal val="visible"/>
                                      </p:to>
                                    </p:set>
                                    <p:anim calcmode="lin" valueType="num">
                                      <p:cBhvr>
                                        <p:cTn id="27" dur="250" fill="hold"/>
                                        <p:tgtEl>
                                          <p:spTgt spid="976"/>
                                        </p:tgtEl>
                                        <p:attrNameLst>
                                          <p:attrName>ppt_w</p:attrName>
                                        </p:attrNameLst>
                                      </p:cBhvr>
                                      <p:tavLst>
                                        <p:tav tm="0">
                                          <p:val>
                                            <p:fltVal val="0"/>
                                          </p:val>
                                        </p:tav>
                                        <p:tav tm="100000">
                                          <p:val>
                                            <p:strVal val="#ppt_w"/>
                                          </p:val>
                                        </p:tav>
                                      </p:tavLst>
                                    </p:anim>
                                    <p:anim calcmode="lin" valueType="num">
                                      <p:cBhvr>
                                        <p:cTn id="28" dur="250" fill="hold"/>
                                        <p:tgtEl>
                                          <p:spTgt spid="976"/>
                                        </p:tgtEl>
                                        <p:attrNameLst>
                                          <p:attrName>ppt_h</p:attrName>
                                        </p:attrNameLst>
                                      </p:cBhvr>
                                      <p:tavLst>
                                        <p:tav tm="0">
                                          <p:val>
                                            <p:fltVal val="0"/>
                                          </p:val>
                                        </p:tav>
                                        <p:tav tm="100000">
                                          <p:val>
                                            <p:strVal val="#ppt_h"/>
                                          </p:val>
                                        </p:tav>
                                      </p:tavLst>
                                    </p:anim>
                                  </p:childTnLst>
                                </p:cTn>
                              </p:par>
                            </p:childTnLst>
                          </p:cTn>
                        </p:par>
                        <p:par>
                          <p:cTn id="29" fill="hold">
                            <p:stCondLst>
                              <p:cond delay="250"/>
                            </p:stCondLst>
                            <p:childTnLst>
                              <p:par>
                                <p:cTn id="30" presetClass="entr" nodeType="afterEffect" presetSubtype="16" presetID="23" grpId="6" fill="hold">
                                  <p:stCondLst>
                                    <p:cond delay="0"/>
                                  </p:stCondLst>
                                  <p:iterate type="el" backwards="0">
                                    <p:tmAbs val="0"/>
                                  </p:iterate>
                                  <p:childTnLst>
                                    <p:set>
                                      <p:cBhvr>
                                        <p:cTn id="31" fill="hold"/>
                                        <p:tgtEl>
                                          <p:spTgt spid="977"/>
                                        </p:tgtEl>
                                        <p:attrNameLst>
                                          <p:attrName>style.visibility</p:attrName>
                                        </p:attrNameLst>
                                      </p:cBhvr>
                                      <p:to>
                                        <p:strVal val="visible"/>
                                      </p:to>
                                    </p:set>
                                    <p:anim calcmode="lin" valueType="num">
                                      <p:cBhvr>
                                        <p:cTn id="32" dur="250" fill="hold"/>
                                        <p:tgtEl>
                                          <p:spTgt spid="977"/>
                                        </p:tgtEl>
                                        <p:attrNameLst>
                                          <p:attrName>ppt_w</p:attrName>
                                        </p:attrNameLst>
                                      </p:cBhvr>
                                      <p:tavLst>
                                        <p:tav tm="0">
                                          <p:val>
                                            <p:fltVal val="0"/>
                                          </p:val>
                                        </p:tav>
                                        <p:tav tm="100000">
                                          <p:val>
                                            <p:strVal val="#ppt_w"/>
                                          </p:val>
                                        </p:tav>
                                      </p:tavLst>
                                    </p:anim>
                                    <p:anim calcmode="lin" valueType="num">
                                      <p:cBhvr>
                                        <p:cTn id="33" dur="250" fill="hold"/>
                                        <p:tgtEl>
                                          <p:spTgt spid="977"/>
                                        </p:tgtEl>
                                        <p:attrNameLst>
                                          <p:attrName>ppt_h</p:attrName>
                                        </p:attrNameLst>
                                      </p:cBhvr>
                                      <p:tavLst>
                                        <p:tav tm="0">
                                          <p:val>
                                            <p:fltVal val="0"/>
                                          </p:val>
                                        </p:tav>
                                        <p:tav tm="100000">
                                          <p:val>
                                            <p:strVal val="#ppt_h"/>
                                          </p:val>
                                        </p:tav>
                                      </p:tavLst>
                                    </p:anim>
                                  </p:childTnLst>
                                </p:cTn>
                              </p:par>
                            </p:childTnLst>
                          </p:cTn>
                        </p:par>
                        <p:par>
                          <p:cTn id="34" fill="hold">
                            <p:stCondLst>
                              <p:cond delay="500"/>
                            </p:stCondLst>
                            <p:childTnLst>
                              <p:par>
                                <p:cTn id="35" presetClass="entr" nodeType="afterEffect" presetSubtype="16" presetID="23" grpId="7" fill="hold">
                                  <p:stCondLst>
                                    <p:cond delay="0"/>
                                  </p:stCondLst>
                                  <p:iterate type="el" backwards="0">
                                    <p:tmAbs val="0"/>
                                  </p:iterate>
                                  <p:childTnLst>
                                    <p:set>
                                      <p:cBhvr>
                                        <p:cTn id="36" fill="hold"/>
                                        <p:tgtEl>
                                          <p:spTgt spid="978"/>
                                        </p:tgtEl>
                                        <p:attrNameLst>
                                          <p:attrName>style.visibility</p:attrName>
                                        </p:attrNameLst>
                                      </p:cBhvr>
                                      <p:to>
                                        <p:strVal val="visible"/>
                                      </p:to>
                                    </p:set>
                                    <p:anim calcmode="lin" valueType="num">
                                      <p:cBhvr>
                                        <p:cTn id="37" dur="250" fill="hold"/>
                                        <p:tgtEl>
                                          <p:spTgt spid="978"/>
                                        </p:tgtEl>
                                        <p:attrNameLst>
                                          <p:attrName>ppt_w</p:attrName>
                                        </p:attrNameLst>
                                      </p:cBhvr>
                                      <p:tavLst>
                                        <p:tav tm="0">
                                          <p:val>
                                            <p:fltVal val="0"/>
                                          </p:val>
                                        </p:tav>
                                        <p:tav tm="100000">
                                          <p:val>
                                            <p:strVal val="#ppt_w"/>
                                          </p:val>
                                        </p:tav>
                                      </p:tavLst>
                                    </p:anim>
                                    <p:anim calcmode="lin" valueType="num">
                                      <p:cBhvr>
                                        <p:cTn id="38" dur="250" fill="hold"/>
                                        <p:tgtEl>
                                          <p:spTgt spid="978"/>
                                        </p:tgtEl>
                                        <p:attrNameLst>
                                          <p:attrName>ppt_h</p:attrName>
                                        </p:attrNameLst>
                                      </p:cBhvr>
                                      <p:tavLst>
                                        <p:tav tm="0">
                                          <p:val>
                                            <p:fltVal val="0"/>
                                          </p:val>
                                        </p:tav>
                                        <p:tav tm="100000">
                                          <p:val>
                                            <p:strVal val="#ppt_h"/>
                                          </p:val>
                                        </p:tav>
                                      </p:tavLst>
                                    </p:anim>
                                  </p:childTnLst>
                                </p:cTn>
                              </p:par>
                            </p:childTnLst>
                          </p:cTn>
                        </p:par>
                        <p:par>
                          <p:cTn id="39" fill="hold">
                            <p:stCondLst>
                              <p:cond delay="750"/>
                            </p:stCondLst>
                            <p:childTnLst>
                              <p:par>
                                <p:cTn id="40" presetClass="entr" nodeType="afterEffect" presetSubtype="16" presetID="23" grpId="8" fill="hold">
                                  <p:stCondLst>
                                    <p:cond delay="0"/>
                                  </p:stCondLst>
                                  <p:iterate type="el" backwards="0">
                                    <p:tmAbs val="0"/>
                                  </p:iterate>
                                  <p:childTnLst>
                                    <p:set>
                                      <p:cBhvr>
                                        <p:cTn id="41" fill="hold"/>
                                        <p:tgtEl>
                                          <p:spTgt spid="979"/>
                                        </p:tgtEl>
                                        <p:attrNameLst>
                                          <p:attrName>style.visibility</p:attrName>
                                        </p:attrNameLst>
                                      </p:cBhvr>
                                      <p:to>
                                        <p:strVal val="visible"/>
                                      </p:to>
                                    </p:set>
                                    <p:anim calcmode="lin" valueType="num">
                                      <p:cBhvr>
                                        <p:cTn id="42" dur="250" fill="hold"/>
                                        <p:tgtEl>
                                          <p:spTgt spid="979"/>
                                        </p:tgtEl>
                                        <p:attrNameLst>
                                          <p:attrName>ppt_w</p:attrName>
                                        </p:attrNameLst>
                                      </p:cBhvr>
                                      <p:tavLst>
                                        <p:tav tm="0">
                                          <p:val>
                                            <p:fltVal val="0"/>
                                          </p:val>
                                        </p:tav>
                                        <p:tav tm="100000">
                                          <p:val>
                                            <p:strVal val="#ppt_w"/>
                                          </p:val>
                                        </p:tav>
                                      </p:tavLst>
                                    </p:anim>
                                    <p:anim calcmode="lin" valueType="num">
                                      <p:cBhvr>
                                        <p:cTn id="43" dur="250" fill="hold"/>
                                        <p:tgtEl>
                                          <p:spTgt spid="97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975" grpId="4"/>
      <p:bldP build="whole" bldLvl="1" animBg="1" rev="0" advAuto="0" spid="976" grpId="5"/>
      <p:bldP build="whole" bldLvl="1" animBg="1" rev="0" advAuto="0" spid="973" grpId="2"/>
      <p:bldP build="whole" bldLvl="1" animBg="1" rev="0" advAuto="0" spid="974" grpId="3"/>
      <p:bldP build="whole" bldLvl="1" animBg="1" rev="0" advAuto="0" spid="978" grpId="7"/>
      <p:bldP build="whole" bldLvl="1" animBg="1" rev="0" advAuto="0" spid="977" grpId="6"/>
      <p:bldP build="whole" bldLvl="1" animBg="1" rev="0" advAuto="0" spid="972" grpId="1"/>
      <p:bldP build="whole" bldLvl="1" animBg="1" rev="0" advAuto="0" spid="979" grpId="8"/>
    </p:bldLst>
  </p:timing>
</p:sld>
</file>

<file path=ppt/slides/slide6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83" name="How the Pieces Fit Together"/>
          <p:cNvSpPr txBox="1"/>
          <p:nvPr>
            <p:ph type="title"/>
          </p:nvPr>
        </p:nvSpPr>
        <p:spPr>
          <a:prstGeom prst="rect">
            <a:avLst/>
          </a:prstGeom>
        </p:spPr>
        <p:txBody>
          <a:bodyPr/>
          <a:lstStyle/>
          <a:p>
            <a:pPr/>
            <a:r>
              <a:t>How the Pieces Fit Together</a:t>
            </a:r>
          </a:p>
        </p:txBody>
      </p:sp>
      <p:sp>
        <p:nvSpPr>
          <p:cNvPr id="984" name="vRAM"/>
          <p:cNvSpPr/>
          <p:nvPr/>
        </p:nvSpPr>
        <p:spPr>
          <a:xfrm>
            <a:off x="371350" y="3594930"/>
            <a:ext cx="11567013"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vRAM</a:t>
            </a:r>
          </a:p>
        </p:txBody>
      </p:sp>
      <p:sp>
        <p:nvSpPr>
          <p:cNvPr id="985" name="Context…"/>
          <p:cNvSpPr/>
          <p:nvPr/>
        </p:nvSpPr>
        <p:spPr>
          <a:xfrm>
            <a:off x="6565989" y="3664984"/>
            <a:ext cx="2112084" cy="1580510"/>
          </a:xfrm>
          <a:prstGeom prst="roundRect">
            <a:avLst>
              <a:gd name="adj" fmla="val 21073"/>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p>
            <a:pPr defTabSz="550425">
              <a:defRPr sz="3350"/>
            </a:pPr>
            <a:r>
              <a:t>Context</a:t>
            </a:r>
          </a:p>
          <a:p>
            <a:pPr defTabSz="550425">
              <a:defRPr sz="3350"/>
            </a:pPr>
            <a:r>
              <a:t>Window</a:t>
            </a:r>
          </a:p>
        </p:txBody>
      </p:sp>
      <p:sp>
        <p:nvSpPr>
          <p:cNvPr id="986" name="KV Cache"/>
          <p:cNvSpPr/>
          <p:nvPr/>
        </p:nvSpPr>
        <p:spPr>
          <a:xfrm>
            <a:off x="8666894" y="3631258"/>
            <a:ext cx="3193906" cy="1647962"/>
          </a:xfrm>
          <a:prstGeom prst="roundRect">
            <a:avLst>
              <a:gd name="adj" fmla="val 17662"/>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sz="5000"/>
            </a:lvl1pPr>
          </a:lstStyle>
          <a:p>
            <a:pPr/>
            <a:r>
              <a:t>KV Cache</a:t>
            </a:r>
          </a:p>
        </p:txBody>
      </p:sp>
      <p:sp>
        <p:nvSpPr>
          <p:cNvPr id="987" name="inference library/engine…"/>
          <p:cNvSpPr/>
          <p:nvPr/>
        </p:nvSpPr>
        <p:spPr>
          <a:xfrm>
            <a:off x="316676" y="7286591"/>
            <a:ext cx="23750648" cy="1580510"/>
          </a:xfrm>
          <a:prstGeom prst="roundRect">
            <a:avLst>
              <a:gd name="adj" fmla="val 12053"/>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ormAutofit fontScale="100000" lnSpcReduction="0"/>
          </a:bodyPr>
          <a:lstStyle/>
          <a:p>
            <a:pPr defTabSz="805100">
              <a:defRPr sz="4900"/>
            </a:pPr>
            <a:r>
              <a:t>inference library/engine</a:t>
            </a:r>
          </a:p>
          <a:p>
            <a:pPr defTabSz="805100">
              <a:defRPr sz="4900"/>
            </a:pPr>
            <a:r>
              <a:t>&lt;FQDN/IP&gt;:&lt;port&gt;</a:t>
            </a:r>
          </a:p>
        </p:txBody>
      </p:sp>
      <p:sp>
        <p:nvSpPr>
          <p:cNvPr id="988" name="GPU"/>
          <p:cNvSpPr/>
          <p:nvPr/>
        </p:nvSpPr>
        <p:spPr>
          <a:xfrm>
            <a:off x="2650071" y="6117902"/>
            <a:ext cx="7009571" cy="1008483"/>
          </a:xfrm>
          <a:prstGeom prst="roundRect">
            <a:avLst>
              <a:gd name="adj" fmla="val 45712"/>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b="1" sz="5000">
                <a:solidFill>
                  <a:srgbClr val="000000"/>
                </a:solidFill>
              </a:defRPr>
            </a:lvl1pPr>
          </a:lstStyle>
          <a:p>
            <a:pPr/>
            <a:r>
              <a:t>GPU</a:t>
            </a:r>
          </a:p>
        </p:txBody>
      </p:sp>
      <p:sp>
        <p:nvSpPr>
          <p:cNvPr id="989" name="RAM"/>
          <p:cNvSpPr/>
          <p:nvPr/>
        </p:nvSpPr>
        <p:spPr>
          <a:xfrm>
            <a:off x="12504856" y="3594929"/>
            <a:ext cx="11567013"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RAM</a:t>
            </a:r>
          </a:p>
        </p:txBody>
      </p:sp>
      <p:sp>
        <p:nvSpPr>
          <p:cNvPr id="990" name="CPU"/>
          <p:cNvSpPr/>
          <p:nvPr/>
        </p:nvSpPr>
        <p:spPr>
          <a:xfrm>
            <a:off x="14783578" y="6117902"/>
            <a:ext cx="7009571" cy="1008483"/>
          </a:xfrm>
          <a:prstGeom prst="roundRect">
            <a:avLst>
              <a:gd name="adj" fmla="val 45712"/>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b="1" sz="5000">
                <a:solidFill>
                  <a:srgbClr val="000000"/>
                </a:solidFill>
              </a:defRPr>
            </a:lvl1pPr>
          </a:lstStyle>
          <a:p>
            <a:pPr/>
            <a:r>
              <a:t>CPU</a:t>
            </a:r>
          </a:p>
        </p:txBody>
      </p:sp>
      <p:sp>
        <p:nvSpPr>
          <p:cNvPr id="991" name="harness"/>
          <p:cNvSpPr/>
          <p:nvPr/>
        </p:nvSpPr>
        <p:spPr>
          <a:xfrm>
            <a:off x="316676" y="11024063"/>
            <a:ext cx="23750648" cy="1580510"/>
          </a:xfrm>
          <a:prstGeom prst="roundRect">
            <a:avLst>
              <a:gd name="adj" fmla="val 12053"/>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ormAutofit fontScale="100000" lnSpcReduction="0"/>
          </a:bodyPr>
          <a:lstStyle>
            <a:lvl1pPr>
              <a:defRPr sz="5000"/>
            </a:lvl1pPr>
          </a:lstStyle>
          <a:p>
            <a:pPr/>
            <a:r>
              <a:t>harness</a:t>
            </a:r>
          </a:p>
        </p:txBody>
      </p:sp>
      <p:sp>
        <p:nvSpPr>
          <p:cNvPr id="992" name="Double Arrow"/>
          <p:cNvSpPr/>
          <p:nvPr/>
        </p:nvSpPr>
        <p:spPr>
          <a:xfrm rot="16200000">
            <a:off x="11105649" y="9310582"/>
            <a:ext cx="2172702" cy="1270001"/>
          </a:xfrm>
          <a:prstGeom prst="leftRightArrow">
            <a:avLst>
              <a:gd name="adj1" fmla="val 32000"/>
              <a:gd name="adj2" fmla="val 44000"/>
            </a:avLst>
          </a:prstGeom>
          <a:solidFill>
            <a:schemeClr val="accent4">
              <a:hueOff val="-1081314"/>
              <a:satOff val="4338"/>
              <a:lumOff val="-8931"/>
            </a:schemeClr>
          </a:solidFill>
          <a:ln w="12700">
            <a:miter lim="400000"/>
          </a:ln>
        </p:spPr>
        <p:txBody>
          <a:bodyPr lIns="71437" tIns="71437" rIns="71437" bIns="71437" anchor="ctr"/>
          <a:lstStyle/>
          <a:p>
            <a:pPr>
              <a:defRPr sz="5000"/>
            </a:pPr>
          </a:p>
        </p:txBody>
      </p:sp>
      <p:pic>
        <p:nvPicPr>
          <p:cNvPr id="993" name="Llama.cpp-logo.svg" descr="Llama.cpp-logo.svg"/>
          <p:cNvPicPr>
            <a:picLocks noChangeAspect="1"/>
          </p:cNvPicPr>
          <p:nvPr/>
        </p:nvPicPr>
        <p:blipFill>
          <a:blip r:embed="rId4">
            <a:extLst/>
          </a:blip>
          <a:stretch>
            <a:fillRect/>
          </a:stretch>
        </p:blipFill>
        <p:spPr>
          <a:xfrm>
            <a:off x="17836274" y="3686888"/>
            <a:ext cx="4610101" cy="1536701"/>
          </a:xfrm>
          <a:prstGeom prst="rect">
            <a:avLst/>
          </a:prstGeom>
          <a:ln w="12700">
            <a:miter lim="400000"/>
          </a:ln>
        </p:spPr>
      </p:pic>
      <p:grpSp>
        <p:nvGrpSpPr>
          <p:cNvPr id="996" name="Group"/>
          <p:cNvGrpSpPr/>
          <p:nvPr/>
        </p:nvGrpSpPr>
        <p:grpSpPr>
          <a:xfrm>
            <a:off x="15019187" y="11125260"/>
            <a:ext cx="5981944" cy="1378117"/>
            <a:chOff x="0" y="0"/>
            <a:chExt cx="5981943" cy="1378115"/>
          </a:xfrm>
        </p:grpSpPr>
        <p:sp>
          <p:nvSpPr>
            <p:cNvPr id="994" name="Rounded Rectangle"/>
            <p:cNvSpPr/>
            <p:nvPr/>
          </p:nvSpPr>
          <p:spPr>
            <a:xfrm>
              <a:off x="0" y="0"/>
              <a:ext cx="5981944" cy="1378116"/>
            </a:xfrm>
            <a:prstGeom prst="roundRect">
              <a:avLst>
                <a:gd name="adj" fmla="val 15258"/>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995" name="OpenCode_logo.png" descr="OpenCode_logo.png"/>
            <p:cNvPicPr>
              <a:picLocks noChangeAspect="1"/>
            </p:cNvPicPr>
            <p:nvPr/>
          </p:nvPicPr>
          <p:blipFill>
            <a:blip r:embed="rId5">
              <a:extLst/>
            </a:blip>
            <a:stretch>
              <a:fillRect/>
            </a:stretch>
          </p:blipFill>
          <p:spPr>
            <a:xfrm>
              <a:off x="251648" y="169199"/>
              <a:ext cx="5552194" cy="996620"/>
            </a:xfrm>
            <a:prstGeom prst="rect">
              <a:avLst/>
            </a:prstGeom>
            <a:ln w="12700" cap="flat">
              <a:noFill/>
              <a:miter lim="400000"/>
            </a:ln>
            <a:effectLst/>
          </p:spPr>
        </p:pic>
      </p:grpSp>
      <p:sp>
        <p:nvSpPr>
          <p:cNvPr id="997" name="OS"/>
          <p:cNvSpPr/>
          <p:nvPr/>
        </p:nvSpPr>
        <p:spPr>
          <a:xfrm>
            <a:off x="22534858" y="3686888"/>
            <a:ext cx="1448381" cy="1536701"/>
          </a:xfrm>
          <a:prstGeom prst="roundRect">
            <a:avLst>
              <a:gd name="adj" fmla="val 15000"/>
            </a:avLst>
          </a:prstGeom>
          <a:solidFill>
            <a:srgbClr val="929292"/>
          </a:solid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b="1" sz="5000"/>
            </a:lvl1pPr>
          </a:lstStyle>
          <a:p>
            <a:pPr/>
            <a:r>
              <a:t>OS</a:t>
            </a:r>
          </a:p>
        </p:txBody>
      </p:sp>
      <p:sp>
        <p:nvSpPr>
          <p:cNvPr id="998" name="SSD"/>
          <p:cNvSpPr/>
          <p:nvPr/>
        </p:nvSpPr>
        <p:spPr>
          <a:xfrm>
            <a:off x="17564419" y="9027307"/>
            <a:ext cx="1447887" cy="1911409"/>
          </a:xfrm>
          <a:custGeom>
            <a:avLst/>
            <a:gdLst/>
            <a:ahLst/>
            <a:cxnLst>
              <a:cxn ang="0">
                <a:pos x="wd2" y="hd2"/>
              </a:cxn>
              <a:cxn ang="5400000">
                <a:pos x="wd2" y="hd2"/>
              </a:cxn>
              <a:cxn ang="10800000">
                <a:pos x="wd2" y="hd2"/>
              </a:cxn>
              <a:cxn ang="16200000">
                <a:pos x="wd2" y="hd2"/>
              </a:cxn>
            </a:cxnLst>
            <a:rect l="0" t="0" r="r" b="b"/>
            <a:pathLst>
              <a:path w="19679" h="21600" fill="norm" stroke="1" extrusionOk="0">
                <a:moveTo>
                  <a:pt x="9839" y="0"/>
                </a:moveTo>
                <a:cubicBezTo>
                  <a:pt x="7321" y="0"/>
                  <a:pt x="4803" y="241"/>
                  <a:pt x="2882" y="724"/>
                </a:cubicBezTo>
                <a:cubicBezTo>
                  <a:pt x="-961" y="1689"/>
                  <a:pt x="-961" y="3255"/>
                  <a:pt x="2882" y="4221"/>
                </a:cubicBezTo>
                <a:cubicBezTo>
                  <a:pt x="6724" y="5186"/>
                  <a:pt x="12954" y="5186"/>
                  <a:pt x="16796" y="4221"/>
                </a:cubicBezTo>
                <a:cubicBezTo>
                  <a:pt x="20639" y="3255"/>
                  <a:pt x="20639" y="1689"/>
                  <a:pt x="16796" y="724"/>
                </a:cubicBezTo>
                <a:cubicBezTo>
                  <a:pt x="14875" y="241"/>
                  <a:pt x="12357" y="0"/>
                  <a:pt x="9839" y="0"/>
                </a:cubicBezTo>
                <a:close/>
                <a:moveTo>
                  <a:pt x="0" y="3593"/>
                </a:moveTo>
                <a:lnTo>
                  <a:pt x="0" y="18993"/>
                </a:lnTo>
                <a:cubicBezTo>
                  <a:pt x="0" y="20356"/>
                  <a:pt x="4405" y="21600"/>
                  <a:pt x="9839" y="21600"/>
                </a:cubicBezTo>
                <a:cubicBezTo>
                  <a:pt x="15273" y="21600"/>
                  <a:pt x="19678" y="20356"/>
                  <a:pt x="19678" y="18993"/>
                </a:cubicBezTo>
                <a:lnTo>
                  <a:pt x="19678" y="3593"/>
                </a:lnTo>
                <a:cubicBezTo>
                  <a:pt x="18279" y="4621"/>
                  <a:pt x="14401" y="5357"/>
                  <a:pt x="9839" y="5357"/>
                </a:cubicBezTo>
                <a:cubicBezTo>
                  <a:pt x="5277" y="5357"/>
                  <a:pt x="1399" y="4621"/>
                  <a:pt x="0" y="3593"/>
                </a:cubicBezTo>
                <a:close/>
              </a:path>
            </a:pathLst>
          </a:custGeom>
          <a:solidFill>
            <a:srgbClr val="000000"/>
          </a:solidFill>
          <a:ln w="12700">
            <a:miter lim="400000"/>
          </a:ln>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SSD</a:t>
            </a:r>
          </a:p>
        </p:txBody>
      </p:sp>
      <p:grpSp>
        <p:nvGrpSpPr>
          <p:cNvPr id="1001" name="Group"/>
          <p:cNvGrpSpPr/>
          <p:nvPr/>
        </p:nvGrpSpPr>
        <p:grpSpPr>
          <a:xfrm>
            <a:off x="14689711" y="9027307"/>
            <a:ext cx="6125445" cy="1580511"/>
            <a:chOff x="0" y="0"/>
            <a:chExt cx="6125444" cy="1580509"/>
          </a:xfrm>
        </p:grpSpPr>
        <p:sp>
          <p:nvSpPr>
            <p:cNvPr id="999" name="Model"/>
            <p:cNvSpPr/>
            <p:nvPr/>
          </p:nvSpPr>
          <p:spPr>
            <a:xfrm>
              <a:off x="0" y="0"/>
              <a:ext cx="6125445" cy="1580510"/>
            </a:xfrm>
            <a:prstGeom prst="roundRect">
              <a:avLst>
                <a:gd name="adj" fmla="val 29167"/>
              </a:avLst>
            </a:prstGeom>
            <a:solidFill>
              <a:schemeClr val="accent5">
                <a:hueOff val="-82419"/>
                <a:satOff val="-9513"/>
                <a:lumOff val="-16343"/>
              </a:schemeClr>
            </a:solid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normAutofit fontScale="100000" lnSpcReduction="0"/>
            </a:bodyPr>
            <a:lstStyle>
              <a:lvl1pPr>
                <a:defRPr sz="5000"/>
              </a:lvl1pPr>
            </a:lstStyle>
            <a:p>
              <a:pPr/>
              <a:r>
                <a:t>Model</a:t>
              </a:r>
            </a:p>
          </p:txBody>
        </p:sp>
        <p:pic>
          <p:nvPicPr>
            <p:cNvPr id="1000" name="DALL-E_3_-_advanced_artificial_intelligence.png" descr="DALL-E_3_-_advanced_artificial_intelligence.png"/>
            <p:cNvPicPr>
              <a:picLocks noChangeAspect="1"/>
            </p:cNvPicPr>
            <p:nvPr/>
          </p:nvPicPr>
          <p:blipFill>
            <a:blip r:embed="rId6">
              <a:extLst/>
            </a:blip>
            <a:srcRect l="26101" t="14385" r="25005" b="44365"/>
            <a:stretch>
              <a:fillRect/>
            </a:stretch>
          </p:blipFill>
          <p:spPr>
            <a:xfrm>
              <a:off x="389712" y="115863"/>
              <a:ext cx="1598725" cy="1348783"/>
            </a:xfrm>
            <a:prstGeom prst="rect">
              <a:avLst/>
            </a:prstGeom>
            <a:ln w="12700" cap="flat">
              <a:noFill/>
              <a:miter lim="400000"/>
            </a:ln>
            <a:effectLst/>
          </p:spPr>
        </p:pic>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990"/>
                                        </p:tgtEl>
                                        <p:attrNameLst>
                                          <p:attrName>style.visibility</p:attrName>
                                        </p:attrNameLst>
                                      </p:cBhvr>
                                      <p:to>
                                        <p:strVal val="visible"/>
                                      </p:to>
                                    </p:set>
                                    <p:animEffect filter="fade" transition="in">
                                      <p:cBhvr>
                                        <p:cTn id="7" dur="250"/>
                                        <p:tgtEl>
                                          <p:spTgt spid="990"/>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989"/>
                                        </p:tgtEl>
                                        <p:attrNameLst>
                                          <p:attrName>style.visibility</p:attrName>
                                        </p:attrNameLst>
                                      </p:cBhvr>
                                      <p:to>
                                        <p:strVal val="visible"/>
                                      </p:to>
                                    </p:set>
                                    <p:animEffect filter="fade" transition="in">
                                      <p:cBhvr>
                                        <p:cTn id="11" dur="250"/>
                                        <p:tgtEl>
                                          <p:spTgt spid="989"/>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998"/>
                                        </p:tgtEl>
                                        <p:attrNameLst>
                                          <p:attrName>style.visibility</p:attrName>
                                        </p:attrNameLst>
                                      </p:cBhvr>
                                      <p:to>
                                        <p:strVal val="visible"/>
                                      </p:to>
                                    </p:set>
                                    <p:animEffect filter="fade" transition="in">
                                      <p:cBhvr>
                                        <p:cTn id="15" dur="250"/>
                                        <p:tgtEl>
                                          <p:spTgt spid="998"/>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4" fill="hold">
                                  <p:stCondLst>
                                    <p:cond delay="0"/>
                                  </p:stCondLst>
                                  <p:iterate type="el" backwards="0">
                                    <p:tmAbs val="0"/>
                                  </p:iterate>
                                  <p:childTnLst>
                                    <p:set>
                                      <p:cBhvr>
                                        <p:cTn id="19" fill="hold"/>
                                        <p:tgtEl>
                                          <p:spTgt spid="988"/>
                                        </p:tgtEl>
                                        <p:attrNameLst>
                                          <p:attrName>style.visibility</p:attrName>
                                        </p:attrNameLst>
                                      </p:cBhvr>
                                      <p:to>
                                        <p:strVal val="visible"/>
                                      </p:to>
                                    </p:set>
                                    <p:animEffect filter="fade" transition="in">
                                      <p:cBhvr>
                                        <p:cTn id="20" dur="250"/>
                                        <p:tgtEl>
                                          <p:spTgt spid="988"/>
                                        </p:tgtEl>
                                      </p:cBhvr>
                                    </p:animEffect>
                                  </p:childTnLst>
                                </p:cTn>
                              </p:par>
                            </p:childTnLst>
                          </p:cTn>
                        </p:par>
                        <p:par>
                          <p:cTn id="21" fill="hold">
                            <p:stCondLst>
                              <p:cond delay="250"/>
                            </p:stCondLst>
                            <p:childTnLst>
                              <p:par>
                                <p:cTn id="22" presetClass="entr" nodeType="afterEffect" presetID="10" grpId="5" fill="hold">
                                  <p:stCondLst>
                                    <p:cond delay="0"/>
                                  </p:stCondLst>
                                  <p:iterate type="el" backwards="0">
                                    <p:tmAbs val="0"/>
                                  </p:iterate>
                                  <p:childTnLst>
                                    <p:set>
                                      <p:cBhvr>
                                        <p:cTn id="23" fill="hold"/>
                                        <p:tgtEl>
                                          <p:spTgt spid="984"/>
                                        </p:tgtEl>
                                        <p:attrNameLst>
                                          <p:attrName>style.visibility</p:attrName>
                                        </p:attrNameLst>
                                      </p:cBhvr>
                                      <p:to>
                                        <p:strVal val="visible"/>
                                      </p:to>
                                    </p:set>
                                    <p:animEffect filter="fade" transition="in">
                                      <p:cBhvr>
                                        <p:cTn id="24" dur="250"/>
                                        <p:tgtEl>
                                          <p:spTgt spid="984"/>
                                        </p:tgtEl>
                                      </p:cBhvr>
                                    </p:animEffect>
                                  </p:childTnLst>
                                </p:cTn>
                              </p:par>
                            </p:childTnLst>
                          </p:cTn>
                        </p:par>
                      </p:childTnLst>
                    </p:cTn>
                  </p:par>
                  <p:par>
                    <p:cTn id="25" fill="hold">
                      <p:stCondLst>
                        <p:cond delay="indefinite"/>
                      </p:stCondLst>
                      <p:childTnLst>
                        <p:par>
                          <p:cTn id="26" fill="hold">
                            <p:stCondLst>
                              <p:cond delay="0"/>
                            </p:stCondLst>
                            <p:childTnLst>
                              <p:par>
                                <p:cTn id="27" presetClass="entr" nodeType="clickEffect" presetID="10" grpId="6" fill="hold">
                                  <p:stCondLst>
                                    <p:cond delay="0"/>
                                  </p:stCondLst>
                                  <p:iterate type="el" backwards="0">
                                    <p:tmAbs val="0"/>
                                  </p:iterate>
                                  <p:childTnLst>
                                    <p:set>
                                      <p:cBhvr>
                                        <p:cTn id="28" fill="hold"/>
                                        <p:tgtEl>
                                          <p:spTgt spid="997"/>
                                        </p:tgtEl>
                                        <p:attrNameLst>
                                          <p:attrName>style.visibility</p:attrName>
                                        </p:attrNameLst>
                                      </p:cBhvr>
                                      <p:to>
                                        <p:strVal val="visible"/>
                                      </p:to>
                                    </p:set>
                                    <p:animEffect filter="fade" transition="in">
                                      <p:cBhvr>
                                        <p:cTn id="29" dur="250"/>
                                        <p:tgtEl>
                                          <p:spTgt spid="997"/>
                                        </p:tgtEl>
                                      </p:cBhvr>
                                    </p:animEffect>
                                  </p:childTnLst>
                                </p:cTn>
                              </p:par>
                            </p:childTnLst>
                          </p:cTn>
                        </p:par>
                      </p:childTnLst>
                    </p:cTn>
                  </p:par>
                  <p:par>
                    <p:cTn id="30" fill="hold">
                      <p:stCondLst>
                        <p:cond delay="indefinite"/>
                      </p:stCondLst>
                      <p:childTnLst>
                        <p:par>
                          <p:cTn id="31" fill="hold">
                            <p:stCondLst>
                              <p:cond delay="0"/>
                            </p:stCondLst>
                            <p:childTnLst>
                              <p:par>
                                <p:cTn id="32" presetClass="entr" nodeType="clickEffect" presetID="10" grpId="7" fill="hold">
                                  <p:stCondLst>
                                    <p:cond delay="0"/>
                                  </p:stCondLst>
                                  <p:iterate type="el" backwards="0">
                                    <p:tmAbs val="0"/>
                                  </p:iterate>
                                  <p:childTnLst>
                                    <p:set>
                                      <p:cBhvr>
                                        <p:cTn id="33" fill="hold"/>
                                        <p:tgtEl>
                                          <p:spTgt spid="993"/>
                                        </p:tgtEl>
                                        <p:attrNameLst>
                                          <p:attrName>style.visibility</p:attrName>
                                        </p:attrNameLst>
                                      </p:cBhvr>
                                      <p:to>
                                        <p:strVal val="visible"/>
                                      </p:to>
                                    </p:set>
                                    <p:animEffect filter="fade" transition="in">
                                      <p:cBhvr>
                                        <p:cTn id="34" dur="250"/>
                                        <p:tgtEl>
                                          <p:spTgt spid="993"/>
                                        </p:tgtEl>
                                      </p:cBhvr>
                                    </p:animEffect>
                                  </p:childTnLst>
                                </p:cTn>
                              </p:par>
                            </p:childTnLst>
                          </p:cTn>
                        </p:par>
                        <p:par>
                          <p:cTn id="35" fill="hold">
                            <p:stCondLst>
                              <p:cond delay="250"/>
                            </p:stCondLst>
                            <p:childTnLst>
                              <p:par>
                                <p:cTn id="36" presetClass="entr" nodeType="afterEffect" presetID="10" grpId="8" fill="hold">
                                  <p:stCondLst>
                                    <p:cond delay="0"/>
                                  </p:stCondLst>
                                  <p:iterate type="el" backwards="0">
                                    <p:tmAbs val="0"/>
                                  </p:iterate>
                                  <p:childTnLst>
                                    <p:set>
                                      <p:cBhvr>
                                        <p:cTn id="37" fill="hold"/>
                                        <p:tgtEl>
                                          <p:spTgt spid="1001"/>
                                        </p:tgtEl>
                                        <p:attrNameLst>
                                          <p:attrName>style.visibility</p:attrName>
                                        </p:attrNameLst>
                                      </p:cBhvr>
                                      <p:to>
                                        <p:strVal val="visible"/>
                                      </p:to>
                                    </p:set>
                                    <p:animEffect filter="fade" transition="in">
                                      <p:cBhvr>
                                        <p:cTn id="38" dur="1000"/>
                                        <p:tgtEl>
                                          <p:spTgt spid="1001"/>
                                        </p:tgtEl>
                                      </p:cBhvr>
                                    </p:animEffect>
                                  </p:childTnLst>
                                </p:cTn>
                              </p:par>
                            </p:childTnLst>
                          </p:cTn>
                        </p:par>
                        <p:par>
                          <p:cTn id="39" fill="hold">
                            <p:stCondLst>
                              <p:cond delay="0"/>
                            </p:stCondLst>
                            <p:childTnLst>
                              <p:par>
                                <p:cTn id="40" presetClass="path" nodeType="afterEffect" presetSubtype="0" presetID="-1" grpId="9" accel="50000" decel="50000" fill="hold">
                                  <p:stCondLst>
                                    <p:cond delay="0"/>
                                  </p:stCondLst>
                                  <p:childTnLst>
                                    <p:animMotion path="M 0.000000 0.000000 L -0.586056 -0.390954" origin="layout" pathEditMode="relative">
                                      <p:cBhvr>
                                        <p:cTn id="41" dur="1000" fill="hold"/>
                                        <p:tgtEl>
                                          <p:spTgt spid="1001"/>
                                        </p:tgtEl>
                                        <p:attrNameLst>
                                          <p:attrName>ppt_x</p:attrName>
                                          <p:attrName>ppt_y</p:attrName>
                                        </p:attrNameLst>
                                      </p:cBhvr>
                                    </p:animMotion>
                                  </p:childTnLst>
                                </p:cTn>
                              </p:par>
                            </p:childTnLst>
                          </p:cTn>
                        </p:par>
                      </p:childTnLst>
                    </p:cTn>
                  </p:par>
                  <p:par>
                    <p:cTn id="42" fill="hold">
                      <p:stCondLst>
                        <p:cond delay="indefinite"/>
                      </p:stCondLst>
                      <p:childTnLst>
                        <p:par>
                          <p:cTn id="43" fill="hold">
                            <p:stCondLst>
                              <p:cond delay="0"/>
                            </p:stCondLst>
                            <p:childTnLst>
                              <p:par>
                                <p:cTn id="44" presetClass="entr" nodeType="clickEffect" presetID="10" grpId="10" fill="hold">
                                  <p:stCondLst>
                                    <p:cond delay="0"/>
                                  </p:stCondLst>
                                  <p:iterate type="el" backwards="0">
                                    <p:tmAbs val="0"/>
                                  </p:iterate>
                                  <p:childTnLst>
                                    <p:set>
                                      <p:cBhvr>
                                        <p:cTn id="45" fill="hold"/>
                                        <p:tgtEl>
                                          <p:spTgt spid="985"/>
                                        </p:tgtEl>
                                        <p:attrNameLst>
                                          <p:attrName>style.visibility</p:attrName>
                                        </p:attrNameLst>
                                      </p:cBhvr>
                                      <p:to>
                                        <p:strVal val="visible"/>
                                      </p:to>
                                    </p:set>
                                    <p:animEffect filter="fade" transition="in">
                                      <p:cBhvr>
                                        <p:cTn id="46" dur="250"/>
                                        <p:tgtEl>
                                          <p:spTgt spid="985"/>
                                        </p:tgtEl>
                                      </p:cBhvr>
                                    </p:animEffect>
                                  </p:childTnLst>
                                </p:cTn>
                              </p:par>
                            </p:childTnLst>
                          </p:cTn>
                        </p:par>
                      </p:childTnLst>
                    </p:cTn>
                  </p:par>
                  <p:par>
                    <p:cTn id="47" fill="hold">
                      <p:stCondLst>
                        <p:cond delay="indefinite"/>
                      </p:stCondLst>
                      <p:childTnLst>
                        <p:par>
                          <p:cTn id="48" fill="hold">
                            <p:stCondLst>
                              <p:cond delay="0"/>
                            </p:stCondLst>
                            <p:childTnLst>
                              <p:par>
                                <p:cTn id="49" presetClass="entr" nodeType="clickEffect" presetID="10" grpId="11" fill="hold">
                                  <p:stCondLst>
                                    <p:cond delay="0"/>
                                  </p:stCondLst>
                                  <p:iterate type="el" backwards="0">
                                    <p:tmAbs val="0"/>
                                  </p:iterate>
                                  <p:childTnLst>
                                    <p:set>
                                      <p:cBhvr>
                                        <p:cTn id="50" fill="hold"/>
                                        <p:tgtEl>
                                          <p:spTgt spid="986"/>
                                        </p:tgtEl>
                                        <p:attrNameLst>
                                          <p:attrName>style.visibility</p:attrName>
                                        </p:attrNameLst>
                                      </p:cBhvr>
                                      <p:to>
                                        <p:strVal val="visible"/>
                                      </p:to>
                                    </p:set>
                                    <p:animEffect filter="fade" transition="in">
                                      <p:cBhvr>
                                        <p:cTn id="51" dur="250"/>
                                        <p:tgtEl>
                                          <p:spTgt spid="986"/>
                                        </p:tgtEl>
                                      </p:cBhvr>
                                    </p:animEffect>
                                  </p:childTnLst>
                                </p:cTn>
                              </p:par>
                            </p:childTnLst>
                          </p:cTn>
                        </p:par>
                      </p:childTnLst>
                    </p:cTn>
                  </p:par>
                  <p:par>
                    <p:cTn id="52" fill="hold">
                      <p:stCondLst>
                        <p:cond delay="indefinite"/>
                      </p:stCondLst>
                      <p:childTnLst>
                        <p:par>
                          <p:cTn id="53" fill="hold">
                            <p:stCondLst>
                              <p:cond delay="0"/>
                            </p:stCondLst>
                            <p:childTnLst>
                              <p:par>
                                <p:cTn id="54" presetClass="entr" nodeType="clickEffect" presetID="10" grpId="12" fill="hold">
                                  <p:stCondLst>
                                    <p:cond delay="0"/>
                                  </p:stCondLst>
                                  <p:iterate type="el" backwards="0">
                                    <p:tmAbs val="0"/>
                                  </p:iterate>
                                  <p:childTnLst>
                                    <p:set>
                                      <p:cBhvr>
                                        <p:cTn id="55" fill="hold"/>
                                        <p:tgtEl>
                                          <p:spTgt spid="987"/>
                                        </p:tgtEl>
                                        <p:attrNameLst>
                                          <p:attrName>style.visibility</p:attrName>
                                        </p:attrNameLst>
                                      </p:cBhvr>
                                      <p:to>
                                        <p:strVal val="visible"/>
                                      </p:to>
                                    </p:set>
                                    <p:animEffect filter="fade" transition="in">
                                      <p:cBhvr>
                                        <p:cTn id="56" dur="250"/>
                                        <p:tgtEl>
                                          <p:spTgt spid="987"/>
                                        </p:tgtEl>
                                      </p:cBhvr>
                                    </p:animEffect>
                                  </p:childTnLst>
                                </p:cTn>
                              </p:par>
                            </p:childTnLst>
                          </p:cTn>
                        </p:par>
                      </p:childTnLst>
                    </p:cTn>
                  </p:par>
                  <p:par>
                    <p:cTn id="57" fill="hold">
                      <p:stCondLst>
                        <p:cond delay="indefinite"/>
                      </p:stCondLst>
                      <p:childTnLst>
                        <p:par>
                          <p:cTn id="58" fill="hold">
                            <p:stCondLst>
                              <p:cond delay="0"/>
                            </p:stCondLst>
                            <p:childTnLst>
                              <p:par>
                                <p:cTn id="59" presetClass="entr" nodeType="clickEffect" presetID="10" grpId="13" fill="hold">
                                  <p:stCondLst>
                                    <p:cond delay="0"/>
                                  </p:stCondLst>
                                  <p:iterate type="el" backwards="0">
                                    <p:tmAbs val="0"/>
                                  </p:iterate>
                                  <p:childTnLst>
                                    <p:set>
                                      <p:cBhvr>
                                        <p:cTn id="60" fill="hold"/>
                                        <p:tgtEl>
                                          <p:spTgt spid="992"/>
                                        </p:tgtEl>
                                        <p:attrNameLst>
                                          <p:attrName>style.visibility</p:attrName>
                                        </p:attrNameLst>
                                      </p:cBhvr>
                                      <p:to>
                                        <p:strVal val="visible"/>
                                      </p:to>
                                    </p:set>
                                    <p:animEffect filter="fade" transition="in">
                                      <p:cBhvr>
                                        <p:cTn id="61" dur="250"/>
                                        <p:tgtEl>
                                          <p:spTgt spid="992"/>
                                        </p:tgtEl>
                                      </p:cBhvr>
                                    </p:animEffect>
                                  </p:childTnLst>
                                </p:cTn>
                              </p:par>
                            </p:childTnLst>
                          </p:cTn>
                        </p:par>
                        <p:par>
                          <p:cTn id="62" fill="hold">
                            <p:stCondLst>
                              <p:cond delay="250"/>
                            </p:stCondLst>
                            <p:childTnLst>
                              <p:par>
                                <p:cTn id="63" presetClass="entr" nodeType="afterEffect" presetID="10" grpId="14" fill="hold">
                                  <p:stCondLst>
                                    <p:cond delay="0"/>
                                  </p:stCondLst>
                                  <p:iterate type="el" backwards="0">
                                    <p:tmAbs val="0"/>
                                  </p:iterate>
                                  <p:childTnLst>
                                    <p:set>
                                      <p:cBhvr>
                                        <p:cTn id="64" fill="hold"/>
                                        <p:tgtEl>
                                          <p:spTgt spid="991"/>
                                        </p:tgtEl>
                                        <p:attrNameLst>
                                          <p:attrName>style.visibility</p:attrName>
                                        </p:attrNameLst>
                                      </p:cBhvr>
                                      <p:to>
                                        <p:strVal val="visible"/>
                                      </p:to>
                                    </p:set>
                                    <p:animEffect filter="fade" transition="in">
                                      <p:cBhvr>
                                        <p:cTn id="65" dur="250"/>
                                        <p:tgtEl>
                                          <p:spTgt spid="991"/>
                                        </p:tgtEl>
                                      </p:cBhvr>
                                    </p:animEffect>
                                  </p:childTnLst>
                                </p:cTn>
                              </p:par>
                            </p:childTnLst>
                          </p:cTn>
                        </p:par>
                        <p:par>
                          <p:cTn id="66" fill="hold">
                            <p:stCondLst>
                              <p:cond delay="500"/>
                            </p:stCondLst>
                            <p:childTnLst>
                              <p:par>
                                <p:cTn id="67" presetClass="entr" nodeType="afterEffect" presetID="10" grpId="15" fill="hold">
                                  <p:stCondLst>
                                    <p:cond delay="0"/>
                                  </p:stCondLst>
                                  <p:iterate type="el" backwards="0">
                                    <p:tmAbs val="0"/>
                                  </p:iterate>
                                  <p:childTnLst>
                                    <p:set>
                                      <p:cBhvr>
                                        <p:cTn id="68" fill="hold"/>
                                        <p:tgtEl>
                                          <p:spTgt spid="996"/>
                                        </p:tgtEl>
                                        <p:attrNameLst>
                                          <p:attrName>style.visibility</p:attrName>
                                        </p:attrNameLst>
                                      </p:cBhvr>
                                      <p:to>
                                        <p:strVal val="visible"/>
                                      </p:to>
                                    </p:set>
                                    <p:animEffect filter="fade" transition="in">
                                      <p:cBhvr>
                                        <p:cTn id="69" dur="250"/>
                                        <p:tgtEl>
                                          <p:spTgt spid="9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985" grpId="10"/>
      <p:bldP build="whole" bldLvl="1" animBg="1" rev="0" advAuto="0" spid="989" grpId="2"/>
      <p:bldP build="whole" bldLvl="1" animBg="1" rev="0" advAuto="0" spid="991" grpId="14"/>
      <p:bldP build="whole" bldLvl="1" animBg="1" rev="0" advAuto="0" spid="986" grpId="11"/>
      <p:bldP build="whole" bldLvl="1" animBg="1" rev="0" advAuto="0" spid="997" grpId="6"/>
      <p:bldP build="whole" bldLvl="1" animBg="1" rev="0" advAuto="0" spid="988" grpId="4"/>
      <p:bldP build="whole" bldLvl="1" animBg="1" rev="0" advAuto="0" spid="996" grpId="15"/>
      <p:bldP build="whole" bldLvl="1" animBg="1" rev="0" advAuto="0" spid="998" grpId="3"/>
      <p:bldP build="whole" bldLvl="1" animBg="1" rev="0" advAuto="0" spid="992" grpId="13"/>
      <p:bldP build="whole" bldLvl="1" animBg="1" rev="0" advAuto="0" spid="990" grpId="1"/>
      <p:bldP build="whole" bldLvl="1" animBg="1" rev="0" advAuto="0" spid="1001" grpId="8"/>
      <p:bldP build="whole" bldLvl="1" animBg="1" rev="0" advAuto="0" spid="987" grpId="12"/>
      <p:bldP build="whole" bldLvl="1" animBg="1" rev="0" advAuto="0" spid="984" grpId="5"/>
      <p:bldP build="whole" bldLvl="1" animBg="1" rev="0" advAuto="0" spid="993" grpId="7"/>
    </p:bldLst>
  </p:timing>
</p:sld>
</file>

<file path=ppt/slides/slide6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05" name="Unified Memory"/>
          <p:cNvSpPr/>
          <p:nvPr/>
        </p:nvSpPr>
        <p:spPr>
          <a:xfrm>
            <a:off x="371350" y="3594930"/>
            <a:ext cx="23750647"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Unified Memory</a:t>
            </a:r>
          </a:p>
        </p:txBody>
      </p:sp>
      <p:sp>
        <p:nvSpPr>
          <p:cNvPr id="1006" name="Apple Silicon /…"/>
          <p:cNvSpPr txBox="1"/>
          <p:nvPr>
            <p:ph type="title"/>
          </p:nvPr>
        </p:nvSpPr>
        <p:spPr>
          <a:prstGeom prst="rect">
            <a:avLst/>
          </a:prstGeom>
        </p:spPr>
        <p:txBody>
          <a:bodyPr/>
          <a:lstStyle/>
          <a:p>
            <a:pPr/>
            <a:r>
              <a:t>Apple Silicon /</a:t>
            </a:r>
          </a:p>
          <a:p>
            <a:pPr/>
            <a:r>
              <a:t>AMD Strix Halo / etc.</a:t>
            </a:r>
          </a:p>
        </p:txBody>
      </p:sp>
      <p:sp>
        <p:nvSpPr>
          <p:cNvPr id="1007" name="vRAM"/>
          <p:cNvSpPr/>
          <p:nvPr/>
        </p:nvSpPr>
        <p:spPr>
          <a:xfrm>
            <a:off x="371350" y="3594930"/>
            <a:ext cx="11567013"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vRAM</a:t>
            </a:r>
          </a:p>
        </p:txBody>
      </p:sp>
      <p:sp>
        <p:nvSpPr>
          <p:cNvPr id="1008" name="Model"/>
          <p:cNvSpPr/>
          <p:nvPr/>
        </p:nvSpPr>
        <p:spPr>
          <a:xfrm>
            <a:off x="440416" y="3664984"/>
            <a:ext cx="6125445" cy="1580510"/>
          </a:xfrm>
          <a:prstGeom prst="roundRect">
            <a:avLst>
              <a:gd name="adj" fmla="val 29167"/>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sz="5000"/>
            </a:lvl1pPr>
          </a:lstStyle>
          <a:p>
            <a:pPr/>
            <a:r>
              <a:t>Model</a:t>
            </a:r>
          </a:p>
        </p:txBody>
      </p:sp>
      <p:sp>
        <p:nvSpPr>
          <p:cNvPr id="1009" name="Context…"/>
          <p:cNvSpPr/>
          <p:nvPr/>
        </p:nvSpPr>
        <p:spPr>
          <a:xfrm>
            <a:off x="6565989" y="3664984"/>
            <a:ext cx="2112084" cy="1580510"/>
          </a:xfrm>
          <a:prstGeom prst="roundRect">
            <a:avLst>
              <a:gd name="adj" fmla="val 21073"/>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p>
            <a:pPr defTabSz="550425">
              <a:defRPr sz="3350"/>
            </a:pPr>
            <a:r>
              <a:t>Context</a:t>
            </a:r>
          </a:p>
          <a:p>
            <a:pPr defTabSz="550425">
              <a:defRPr sz="3350"/>
            </a:pPr>
            <a:r>
              <a:t>Window</a:t>
            </a:r>
          </a:p>
        </p:txBody>
      </p:sp>
      <p:sp>
        <p:nvSpPr>
          <p:cNvPr id="1010" name="KV Cache"/>
          <p:cNvSpPr/>
          <p:nvPr/>
        </p:nvSpPr>
        <p:spPr>
          <a:xfrm>
            <a:off x="8666894" y="3631258"/>
            <a:ext cx="3193906" cy="1647962"/>
          </a:xfrm>
          <a:prstGeom prst="roundRect">
            <a:avLst>
              <a:gd name="adj" fmla="val 17662"/>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sz="5000"/>
            </a:lvl1pPr>
          </a:lstStyle>
          <a:p>
            <a:pPr/>
            <a:r>
              <a:t>KV Cache</a:t>
            </a:r>
          </a:p>
        </p:txBody>
      </p:sp>
      <p:sp>
        <p:nvSpPr>
          <p:cNvPr id="1011" name="Model"/>
          <p:cNvSpPr/>
          <p:nvPr/>
        </p:nvSpPr>
        <p:spPr>
          <a:xfrm>
            <a:off x="440416" y="3664984"/>
            <a:ext cx="11713708" cy="1580510"/>
          </a:xfrm>
          <a:prstGeom prst="roundRect">
            <a:avLst>
              <a:gd name="adj" fmla="val 29167"/>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sz="5000"/>
            </a:lvl1pPr>
          </a:lstStyle>
          <a:p>
            <a:pPr/>
            <a:r>
              <a:t>Model</a:t>
            </a:r>
          </a:p>
        </p:txBody>
      </p:sp>
      <p:pic>
        <p:nvPicPr>
          <p:cNvPr id="1012"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830129" y="3780847"/>
            <a:ext cx="1598724" cy="1348783"/>
          </a:xfrm>
          <a:prstGeom prst="rect">
            <a:avLst/>
          </a:prstGeom>
          <a:ln w="12700">
            <a:miter lim="400000"/>
          </a:ln>
        </p:spPr>
      </p:pic>
      <p:sp>
        <p:nvSpPr>
          <p:cNvPr id="1013" name="inference library/engine…"/>
          <p:cNvSpPr/>
          <p:nvPr/>
        </p:nvSpPr>
        <p:spPr>
          <a:xfrm>
            <a:off x="316676" y="7286591"/>
            <a:ext cx="23750648" cy="1580510"/>
          </a:xfrm>
          <a:prstGeom prst="roundRect">
            <a:avLst>
              <a:gd name="adj" fmla="val 12053"/>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ormAutofit fontScale="100000" lnSpcReduction="0"/>
          </a:bodyPr>
          <a:lstStyle/>
          <a:p>
            <a:pPr defTabSz="805100">
              <a:defRPr sz="4900"/>
            </a:pPr>
            <a:r>
              <a:t>inference library/engine</a:t>
            </a:r>
          </a:p>
          <a:p>
            <a:pPr defTabSz="805100">
              <a:defRPr sz="4900"/>
            </a:pPr>
            <a:r>
              <a:t>&lt;FQDN/IP&gt;:&lt;port&gt;</a:t>
            </a:r>
          </a:p>
        </p:txBody>
      </p:sp>
      <p:sp>
        <p:nvSpPr>
          <p:cNvPr id="1014" name="GPU"/>
          <p:cNvSpPr/>
          <p:nvPr/>
        </p:nvSpPr>
        <p:spPr>
          <a:xfrm>
            <a:off x="2650071" y="6117902"/>
            <a:ext cx="7009571" cy="1008483"/>
          </a:xfrm>
          <a:prstGeom prst="roundRect">
            <a:avLst>
              <a:gd name="adj" fmla="val 45712"/>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b="1" sz="5000">
                <a:solidFill>
                  <a:srgbClr val="000000"/>
                </a:solidFill>
              </a:defRPr>
            </a:lvl1pPr>
          </a:lstStyle>
          <a:p>
            <a:pPr/>
            <a:r>
              <a:t>GPU</a:t>
            </a:r>
          </a:p>
        </p:txBody>
      </p:sp>
      <p:sp>
        <p:nvSpPr>
          <p:cNvPr id="1015" name="RAM"/>
          <p:cNvSpPr/>
          <p:nvPr/>
        </p:nvSpPr>
        <p:spPr>
          <a:xfrm>
            <a:off x="12504856" y="3594929"/>
            <a:ext cx="11567013"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RAM</a:t>
            </a:r>
          </a:p>
        </p:txBody>
      </p:sp>
      <p:sp>
        <p:nvSpPr>
          <p:cNvPr id="1016" name="CPU"/>
          <p:cNvSpPr/>
          <p:nvPr/>
        </p:nvSpPr>
        <p:spPr>
          <a:xfrm>
            <a:off x="14783578" y="6117902"/>
            <a:ext cx="7009571" cy="1008483"/>
          </a:xfrm>
          <a:prstGeom prst="roundRect">
            <a:avLst>
              <a:gd name="adj" fmla="val 45712"/>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b="1" sz="5000">
                <a:solidFill>
                  <a:srgbClr val="000000"/>
                </a:solidFill>
              </a:defRPr>
            </a:lvl1pPr>
          </a:lstStyle>
          <a:p>
            <a:pPr/>
            <a:r>
              <a:t>CPU</a:t>
            </a:r>
          </a:p>
        </p:txBody>
      </p:sp>
      <p:sp>
        <p:nvSpPr>
          <p:cNvPr id="1017" name="harness"/>
          <p:cNvSpPr/>
          <p:nvPr/>
        </p:nvSpPr>
        <p:spPr>
          <a:xfrm>
            <a:off x="316676" y="11024063"/>
            <a:ext cx="23750648" cy="1580510"/>
          </a:xfrm>
          <a:prstGeom prst="roundRect">
            <a:avLst>
              <a:gd name="adj" fmla="val 12053"/>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ormAutofit fontScale="100000" lnSpcReduction="0"/>
          </a:bodyPr>
          <a:lstStyle>
            <a:lvl1pPr>
              <a:defRPr sz="5000"/>
            </a:lvl1pPr>
          </a:lstStyle>
          <a:p>
            <a:pPr/>
            <a:r>
              <a:t>harness</a:t>
            </a:r>
          </a:p>
        </p:txBody>
      </p:sp>
      <p:sp>
        <p:nvSpPr>
          <p:cNvPr id="1018" name="Double Arrow"/>
          <p:cNvSpPr/>
          <p:nvPr/>
        </p:nvSpPr>
        <p:spPr>
          <a:xfrm rot="16200000">
            <a:off x="11105649" y="9310582"/>
            <a:ext cx="2172702" cy="1270001"/>
          </a:xfrm>
          <a:prstGeom prst="leftRightArrow">
            <a:avLst>
              <a:gd name="adj1" fmla="val 32000"/>
              <a:gd name="adj2" fmla="val 44000"/>
            </a:avLst>
          </a:prstGeom>
          <a:solidFill>
            <a:schemeClr val="accent4">
              <a:hueOff val="-1081314"/>
              <a:satOff val="4338"/>
              <a:lumOff val="-8931"/>
            </a:schemeClr>
          </a:solidFill>
          <a:ln w="12700">
            <a:miter lim="400000"/>
          </a:ln>
        </p:spPr>
        <p:txBody>
          <a:bodyPr lIns="71437" tIns="71437" rIns="71437" bIns="71437" anchor="ctr"/>
          <a:lstStyle/>
          <a:p>
            <a:pPr>
              <a:defRPr sz="5000"/>
            </a:pPr>
          </a:p>
        </p:txBody>
      </p:sp>
      <p:grpSp>
        <p:nvGrpSpPr>
          <p:cNvPr id="1021" name="Group"/>
          <p:cNvGrpSpPr/>
          <p:nvPr/>
        </p:nvGrpSpPr>
        <p:grpSpPr>
          <a:xfrm>
            <a:off x="15019187" y="11125260"/>
            <a:ext cx="5981944" cy="1378117"/>
            <a:chOff x="0" y="0"/>
            <a:chExt cx="5981943" cy="1378115"/>
          </a:xfrm>
        </p:grpSpPr>
        <p:sp>
          <p:nvSpPr>
            <p:cNvPr id="1019" name="Rounded Rectangle"/>
            <p:cNvSpPr/>
            <p:nvPr/>
          </p:nvSpPr>
          <p:spPr>
            <a:xfrm>
              <a:off x="0" y="0"/>
              <a:ext cx="5981944" cy="1378116"/>
            </a:xfrm>
            <a:prstGeom prst="roundRect">
              <a:avLst>
                <a:gd name="adj" fmla="val 15258"/>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1020" name="OpenCode_logo.png" descr="OpenCode_logo.png"/>
            <p:cNvPicPr>
              <a:picLocks noChangeAspect="1"/>
            </p:cNvPicPr>
            <p:nvPr/>
          </p:nvPicPr>
          <p:blipFill>
            <a:blip r:embed="rId5">
              <a:extLst/>
            </a:blip>
            <a:stretch>
              <a:fillRect/>
            </a:stretch>
          </p:blipFill>
          <p:spPr>
            <a:xfrm>
              <a:off x="251648" y="169199"/>
              <a:ext cx="5552194" cy="996620"/>
            </a:xfrm>
            <a:prstGeom prst="rect">
              <a:avLst/>
            </a:prstGeom>
            <a:ln w="12700" cap="flat">
              <a:noFill/>
              <a:miter lim="400000"/>
            </a:ln>
            <a:effectLst/>
          </p:spPr>
        </p:pic>
      </p:grpSp>
      <p:pic>
        <p:nvPicPr>
          <p:cNvPr id="1022" name="Llama.cpp-logo.svg" descr="Llama.cpp-logo.svg"/>
          <p:cNvPicPr>
            <a:picLocks noChangeAspect="1"/>
          </p:cNvPicPr>
          <p:nvPr/>
        </p:nvPicPr>
        <p:blipFill>
          <a:blip r:embed="rId6">
            <a:extLst/>
          </a:blip>
          <a:stretch>
            <a:fillRect/>
          </a:stretch>
        </p:blipFill>
        <p:spPr>
          <a:xfrm>
            <a:off x="17836274" y="3686888"/>
            <a:ext cx="4610101" cy="1536701"/>
          </a:xfrm>
          <a:prstGeom prst="rect">
            <a:avLst/>
          </a:prstGeom>
          <a:ln w="12700">
            <a:miter lim="400000"/>
          </a:ln>
        </p:spPr>
      </p:pic>
      <p:sp>
        <p:nvSpPr>
          <p:cNvPr id="1023" name="OS"/>
          <p:cNvSpPr/>
          <p:nvPr/>
        </p:nvSpPr>
        <p:spPr>
          <a:xfrm>
            <a:off x="22534858" y="3686888"/>
            <a:ext cx="1448381" cy="1536701"/>
          </a:xfrm>
          <a:prstGeom prst="roundRect">
            <a:avLst>
              <a:gd name="adj" fmla="val 15000"/>
            </a:avLst>
          </a:prstGeom>
          <a:solidFill>
            <a:srgbClr val="929292"/>
          </a:solid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b="1" sz="5000"/>
            </a:lvl1pPr>
          </a:lstStyle>
          <a:p>
            <a:pPr/>
            <a:r>
              <a:t>OS</a:t>
            </a:r>
          </a:p>
        </p:txBody>
      </p:sp>
      <p:sp>
        <p:nvSpPr>
          <p:cNvPr id="1024" name="SSD"/>
          <p:cNvSpPr/>
          <p:nvPr/>
        </p:nvSpPr>
        <p:spPr>
          <a:xfrm>
            <a:off x="17564419" y="9027307"/>
            <a:ext cx="1447887" cy="1911409"/>
          </a:xfrm>
          <a:custGeom>
            <a:avLst/>
            <a:gdLst/>
            <a:ahLst/>
            <a:cxnLst>
              <a:cxn ang="0">
                <a:pos x="wd2" y="hd2"/>
              </a:cxn>
              <a:cxn ang="5400000">
                <a:pos x="wd2" y="hd2"/>
              </a:cxn>
              <a:cxn ang="10800000">
                <a:pos x="wd2" y="hd2"/>
              </a:cxn>
              <a:cxn ang="16200000">
                <a:pos x="wd2" y="hd2"/>
              </a:cxn>
            </a:cxnLst>
            <a:rect l="0" t="0" r="r" b="b"/>
            <a:pathLst>
              <a:path w="19679" h="21600" fill="norm" stroke="1" extrusionOk="0">
                <a:moveTo>
                  <a:pt x="9839" y="0"/>
                </a:moveTo>
                <a:cubicBezTo>
                  <a:pt x="7321" y="0"/>
                  <a:pt x="4803" y="241"/>
                  <a:pt x="2882" y="724"/>
                </a:cubicBezTo>
                <a:cubicBezTo>
                  <a:pt x="-961" y="1689"/>
                  <a:pt x="-961" y="3255"/>
                  <a:pt x="2882" y="4221"/>
                </a:cubicBezTo>
                <a:cubicBezTo>
                  <a:pt x="6724" y="5186"/>
                  <a:pt x="12954" y="5186"/>
                  <a:pt x="16796" y="4221"/>
                </a:cubicBezTo>
                <a:cubicBezTo>
                  <a:pt x="20639" y="3255"/>
                  <a:pt x="20639" y="1689"/>
                  <a:pt x="16796" y="724"/>
                </a:cubicBezTo>
                <a:cubicBezTo>
                  <a:pt x="14875" y="241"/>
                  <a:pt x="12357" y="0"/>
                  <a:pt x="9839" y="0"/>
                </a:cubicBezTo>
                <a:close/>
                <a:moveTo>
                  <a:pt x="0" y="3593"/>
                </a:moveTo>
                <a:lnTo>
                  <a:pt x="0" y="18993"/>
                </a:lnTo>
                <a:cubicBezTo>
                  <a:pt x="0" y="20356"/>
                  <a:pt x="4405" y="21600"/>
                  <a:pt x="9839" y="21600"/>
                </a:cubicBezTo>
                <a:cubicBezTo>
                  <a:pt x="15273" y="21600"/>
                  <a:pt x="19678" y="20356"/>
                  <a:pt x="19678" y="18993"/>
                </a:cubicBezTo>
                <a:lnTo>
                  <a:pt x="19678" y="3593"/>
                </a:lnTo>
                <a:cubicBezTo>
                  <a:pt x="18279" y="4621"/>
                  <a:pt x="14401" y="5357"/>
                  <a:pt x="9839" y="5357"/>
                </a:cubicBezTo>
                <a:cubicBezTo>
                  <a:pt x="5277" y="5357"/>
                  <a:pt x="1399" y="4621"/>
                  <a:pt x="0" y="3593"/>
                </a:cubicBezTo>
                <a:close/>
              </a:path>
            </a:pathLst>
          </a:custGeom>
          <a:solidFill>
            <a:srgbClr val="000000"/>
          </a:solidFill>
          <a:ln w="12700">
            <a:miter lim="400000"/>
          </a:ln>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SSD</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xit" nodeType="clickEffect" presetID="10" grpId="1" fill="hold">
                                  <p:stCondLst>
                                    <p:cond delay="0"/>
                                  </p:stCondLst>
                                  <p:iterate type="el" backwards="0">
                                    <p:tmAbs val="0"/>
                                  </p:iterate>
                                  <p:childTnLst>
                                    <p:animEffect filter="fade" transition="out">
                                      <p:cBhvr>
                                        <p:cTn id="6" dur="1000" fill="hold"/>
                                        <p:tgtEl>
                                          <p:spTgt spid="1015"/>
                                        </p:tgtEl>
                                      </p:cBhvr>
                                    </p:animEffect>
                                    <p:set>
                                      <p:cBhvr>
                                        <p:cTn id="7" fill="hold">
                                          <p:stCondLst>
                                            <p:cond delay="999"/>
                                          </p:stCondLst>
                                        </p:cTn>
                                        <p:tgtEl>
                                          <p:spTgt spid="1015"/>
                                        </p:tgtEl>
                                        <p:attrNameLst>
                                          <p:attrName>style.visibility</p:attrName>
                                        </p:attrNameLst>
                                      </p:cBhvr>
                                      <p:to>
                                        <p:strVal val="hidden"/>
                                      </p:to>
                                    </p:set>
                                  </p:childTnLst>
                                </p:cTn>
                              </p:par>
                            </p:childTnLst>
                          </p:cTn>
                        </p:par>
                        <p:par>
                          <p:cTn id="8" fill="hold">
                            <p:stCondLst>
                              <p:cond delay="1000"/>
                            </p:stCondLst>
                            <p:childTnLst>
                              <p:par>
                                <p:cTn id="9" presetClass="exit" nodeType="afterEffect" presetID="10" grpId="2" fill="hold">
                                  <p:stCondLst>
                                    <p:cond delay="0"/>
                                  </p:stCondLst>
                                  <p:iterate type="el" backwards="0">
                                    <p:tmAbs val="0"/>
                                  </p:iterate>
                                  <p:childTnLst>
                                    <p:animEffect filter="fade" transition="out">
                                      <p:cBhvr>
                                        <p:cTn id="10" dur="1000" fill="hold"/>
                                        <p:tgtEl>
                                          <p:spTgt spid="1007"/>
                                        </p:tgtEl>
                                      </p:cBhvr>
                                    </p:animEffect>
                                    <p:set>
                                      <p:cBhvr>
                                        <p:cTn id="11" fill="hold">
                                          <p:stCondLst>
                                            <p:cond delay="999"/>
                                          </p:stCondLst>
                                        </p:cTn>
                                        <p:tgtEl>
                                          <p:spTgt spid="1007"/>
                                        </p:tgtEl>
                                        <p:attrNameLst>
                                          <p:attrName>style.visibility</p:attrName>
                                        </p:attrNameLst>
                                      </p:cBhvr>
                                      <p:to>
                                        <p:strVal val="hidden"/>
                                      </p:to>
                                    </p:set>
                                  </p:childTnLst>
                                </p:cTn>
                              </p:par>
                            </p:childTnLst>
                          </p:cTn>
                        </p:par>
                        <p:par>
                          <p:cTn id="12" fill="hold">
                            <p:stCondLst>
                              <p:cond delay="2000"/>
                            </p:stCondLst>
                            <p:childTnLst>
                              <p:par>
                                <p:cTn id="13" presetClass="entr" nodeType="afterEffect" presetID="10" grpId="3" fill="hold">
                                  <p:stCondLst>
                                    <p:cond delay="0"/>
                                  </p:stCondLst>
                                  <p:iterate type="el" backwards="0">
                                    <p:tmAbs val="0"/>
                                  </p:iterate>
                                  <p:childTnLst>
                                    <p:set>
                                      <p:cBhvr>
                                        <p:cTn id="14" fill="hold"/>
                                        <p:tgtEl>
                                          <p:spTgt spid="1005"/>
                                        </p:tgtEl>
                                        <p:attrNameLst>
                                          <p:attrName>style.visibility</p:attrName>
                                        </p:attrNameLst>
                                      </p:cBhvr>
                                      <p:to>
                                        <p:strVal val="visible"/>
                                      </p:to>
                                    </p:set>
                                    <p:animEffect filter="fade" transition="in">
                                      <p:cBhvr>
                                        <p:cTn id="15" dur="1000"/>
                                        <p:tgtEl>
                                          <p:spTgt spid="1005"/>
                                        </p:tgtEl>
                                      </p:cBhvr>
                                    </p:animEffect>
                                  </p:childTnLst>
                                </p:cTn>
                              </p:par>
                            </p:childTnLst>
                          </p:cTn>
                        </p:par>
                      </p:childTnLst>
                    </p:cTn>
                  </p:par>
                  <p:par>
                    <p:cTn id="16" fill="hold">
                      <p:stCondLst>
                        <p:cond delay="indefinite"/>
                      </p:stCondLst>
                      <p:childTnLst>
                        <p:par>
                          <p:cTn id="17" fill="hold">
                            <p:stCondLst>
                              <p:cond delay="0"/>
                            </p:stCondLst>
                            <p:childTnLst>
                              <p:par>
                                <p:cTn id="18" presetClass="path" nodeType="clickEffect" presetSubtype="0" presetID="-1" grpId="4" accel="50000" decel="50000" fill="hold">
                                  <p:stCondLst>
                                    <p:cond delay="0"/>
                                  </p:stCondLst>
                                  <p:childTnLst>
                                    <p:animMotion path="M 0.000000 0.000000 L 0.234480 -0.000000" origin="layout" pathEditMode="relative">
                                      <p:cBhvr>
                                        <p:cTn id="19" dur="1000" fill="hold"/>
                                        <p:tgtEl>
                                          <p:spTgt spid="1010"/>
                                        </p:tgtEl>
                                        <p:attrNameLst>
                                          <p:attrName>ppt_x</p:attrName>
                                          <p:attrName>ppt_y</p:attrName>
                                        </p:attrNameLst>
                                      </p:cBhvr>
                                    </p:animMotion>
                                  </p:childTnLst>
                                </p:cTn>
                              </p:par>
                            </p:childTnLst>
                          </p:cTn>
                        </p:par>
                        <p:par>
                          <p:cTn id="20" fill="hold">
                            <p:stCondLst>
                              <p:cond delay="0"/>
                            </p:stCondLst>
                            <p:childTnLst>
                              <p:par>
                                <p:cTn id="21" presetClass="path" nodeType="withEffect" presetSubtype="0" presetID="-1" grpId="5" accel="50000" decel="50000" fill="hold">
                                  <p:stCondLst>
                                    <p:cond delay="0"/>
                                  </p:stCondLst>
                                  <p:childTnLst>
                                    <p:animMotion path="M 0.000000 0.000000 L 0.232991 -0.000000" origin="layout" pathEditMode="relative">
                                      <p:cBhvr>
                                        <p:cTn id="22" dur="1000" fill="hold"/>
                                        <p:tgtEl>
                                          <p:spTgt spid="1009"/>
                                        </p:tgtEl>
                                        <p:attrNameLst>
                                          <p:attrName>ppt_x</p:attrName>
                                          <p:attrName>ppt_y</p:attrName>
                                        </p:attrNameLst>
                                      </p:cBhvr>
                                    </p:animMotion>
                                  </p:childTnLst>
                                </p:cTn>
                              </p:par>
                            </p:childTnLst>
                          </p:cTn>
                        </p:par>
                        <p:par>
                          <p:cTn id="23" fill="hold">
                            <p:stCondLst>
                              <p:cond delay="1000"/>
                            </p:stCondLst>
                            <p:childTnLst>
                              <p:par>
                                <p:cTn id="24" presetClass="entr" nodeType="afterEffect" presetID="10" grpId="6" fill="hold">
                                  <p:stCondLst>
                                    <p:cond delay="0"/>
                                  </p:stCondLst>
                                  <p:iterate type="el" backwards="0">
                                    <p:tmAbs val="0"/>
                                  </p:iterate>
                                  <p:childTnLst>
                                    <p:set>
                                      <p:cBhvr>
                                        <p:cTn id="25" fill="hold"/>
                                        <p:tgtEl>
                                          <p:spTgt spid="1011"/>
                                        </p:tgtEl>
                                        <p:attrNameLst>
                                          <p:attrName>style.visibility</p:attrName>
                                        </p:attrNameLst>
                                      </p:cBhvr>
                                      <p:to>
                                        <p:strVal val="visible"/>
                                      </p:to>
                                    </p:set>
                                    <p:animEffect filter="fade" transition="in">
                                      <p:cBhvr>
                                        <p:cTn id="26" dur="1000"/>
                                        <p:tgtEl>
                                          <p:spTgt spid="10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005" grpId="3"/>
      <p:bldP build="whole" bldLvl="1" animBg="1" rev="0" advAuto="0" spid="1011" grpId="6"/>
      <p:bldP build="whole" bldLvl="1" animBg="1" rev="0" advAuto="0" spid="1015" grpId="1"/>
      <p:bldP build="whole" bldLvl="1" animBg="1" rev="0" advAuto="0" spid="1007" grpId="2"/>
    </p:bldLst>
  </p:timing>
</p:sld>
</file>

<file path=ppt/slides/slide7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28" name="LLMs"/>
          <p:cNvSpPr txBox="1"/>
          <p:nvPr>
            <p:ph type="title"/>
          </p:nvPr>
        </p:nvSpPr>
        <p:spPr>
          <a:prstGeom prst="rect">
            <a:avLst/>
          </a:prstGeom>
        </p:spPr>
        <p:txBody>
          <a:bodyPr/>
          <a:lstStyle/>
          <a:p>
            <a:pPr/>
            <a:r>
              <a:t>LLMs</a:t>
            </a:r>
          </a:p>
        </p:txBody>
      </p:sp>
      <p:pic>
        <p:nvPicPr>
          <p:cNvPr id="1029" name="AI_logo_by_United_Blasters.png" descr="AI_logo_by_United_Blasters.png"/>
          <p:cNvPicPr>
            <a:picLocks noChangeAspect="1"/>
          </p:cNvPicPr>
          <p:nvPr/>
        </p:nvPicPr>
        <p:blipFill>
          <a:blip r:embed="rId3">
            <a:extLst/>
          </a:blip>
          <a:stretch>
            <a:fillRect/>
          </a:stretch>
        </p:blipFill>
        <p:spPr>
          <a:xfrm>
            <a:off x="8256560" y="4925676"/>
            <a:ext cx="7870880" cy="7870880"/>
          </a:xfrm>
          <a:prstGeom prst="rect">
            <a:avLst/>
          </a:prstGeom>
          <a:ln w="12700">
            <a:miter lim="400000"/>
          </a:ln>
        </p:spPr>
      </p:pic>
      <p:sp>
        <p:nvSpPr>
          <p:cNvPr id="1030" name="Model"/>
          <p:cNvSpPr txBox="1"/>
          <p:nvPr/>
        </p:nvSpPr>
        <p:spPr>
          <a:xfrm>
            <a:off x="3763215" y="4645641"/>
            <a:ext cx="2016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Model</a:t>
            </a:r>
          </a:p>
        </p:txBody>
      </p:sp>
      <p:sp>
        <p:nvSpPr>
          <p:cNvPr id="1031" name="Parameter"/>
          <p:cNvSpPr txBox="1"/>
          <p:nvPr/>
        </p:nvSpPr>
        <p:spPr>
          <a:xfrm>
            <a:off x="1247967" y="6071987"/>
            <a:ext cx="340614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Parameter</a:t>
            </a:r>
          </a:p>
        </p:txBody>
      </p:sp>
      <p:sp>
        <p:nvSpPr>
          <p:cNvPr id="1032" name="Weight"/>
          <p:cNvSpPr txBox="1"/>
          <p:nvPr/>
        </p:nvSpPr>
        <p:spPr>
          <a:xfrm>
            <a:off x="682621" y="7675574"/>
            <a:ext cx="224345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Weight</a:t>
            </a:r>
          </a:p>
        </p:txBody>
      </p:sp>
      <p:sp>
        <p:nvSpPr>
          <p:cNvPr id="1033" name="Context Window"/>
          <p:cNvSpPr txBox="1"/>
          <p:nvPr/>
        </p:nvSpPr>
        <p:spPr>
          <a:xfrm>
            <a:off x="16173690" y="3722596"/>
            <a:ext cx="513778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Context Window</a:t>
            </a:r>
          </a:p>
        </p:txBody>
      </p:sp>
      <p:sp>
        <p:nvSpPr>
          <p:cNvPr id="1034" name="Temperature"/>
          <p:cNvSpPr txBox="1"/>
          <p:nvPr/>
        </p:nvSpPr>
        <p:spPr>
          <a:xfrm>
            <a:off x="18799112" y="5220811"/>
            <a:ext cx="413893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Temperature</a:t>
            </a:r>
          </a:p>
        </p:txBody>
      </p:sp>
      <p:sp>
        <p:nvSpPr>
          <p:cNvPr id="1035" name="Quantization"/>
          <p:cNvSpPr txBox="1"/>
          <p:nvPr/>
        </p:nvSpPr>
        <p:spPr>
          <a:xfrm>
            <a:off x="19851503" y="7300240"/>
            <a:ext cx="40735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Quantization</a:t>
            </a:r>
          </a:p>
        </p:txBody>
      </p:sp>
      <p:sp>
        <p:nvSpPr>
          <p:cNvPr id="1036" name="Prefill"/>
          <p:cNvSpPr txBox="1"/>
          <p:nvPr/>
        </p:nvSpPr>
        <p:spPr>
          <a:xfrm>
            <a:off x="6682414" y="895155"/>
            <a:ext cx="198056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Prefill</a:t>
            </a:r>
          </a:p>
        </p:txBody>
      </p:sp>
      <p:sp>
        <p:nvSpPr>
          <p:cNvPr id="1037" name="Decode"/>
          <p:cNvSpPr txBox="1"/>
          <p:nvPr/>
        </p:nvSpPr>
        <p:spPr>
          <a:xfrm>
            <a:off x="5086211" y="2478087"/>
            <a:ext cx="233997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Decode</a:t>
            </a:r>
          </a:p>
        </p:txBody>
      </p:sp>
      <p:sp>
        <p:nvSpPr>
          <p:cNvPr id="1038" name="BF8"/>
          <p:cNvSpPr txBox="1"/>
          <p:nvPr/>
        </p:nvSpPr>
        <p:spPr>
          <a:xfrm>
            <a:off x="6496349" y="12492590"/>
            <a:ext cx="139255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BF8</a:t>
            </a:r>
          </a:p>
        </p:txBody>
      </p:sp>
      <p:sp>
        <p:nvSpPr>
          <p:cNvPr id="1039" name="INT8 (Q8)"/>
          <p:cNvSpPr txBox="1"/>
          <p:nvPr/>
        </p:nvSpPr>
        <p:spPr>
          <a:xfrm>
            <a:off x="17996061" y="8630810"/>
            <a:ext cx="32492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INT8 (Q8)</a:t>
            </a:r>
          </a:p>
        </p:txBody>
      </p:sp>
      <p:sp>
        <p:nvSpPr>
          <p:cNvPr id="1040" name="INT4 (Q4)"/>
          <p:cNvSpPr txBox="1"/>
          <p:nvPr/>
        </p:nvSpPr>
        <p:spPr>
          <a:xfrm>
            <a:off x="20499701" y="9961380"/>
            <a:ext cx="32492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INT4 (Q4)</a:t>
            </a:r>
          </a:p>
        </p:txBody>
      </p:sp>
      <p:sp>
        <p:nvSpPr>
          <p:cNvPr id="1041" name="INT3 (Q3)"/>
          <p:cNvSpPr txBox="1"/>
          <p:nvPr/>
        </p:nvSpPr>
        <p:spPr>
          <a:xfrm>
            <a:off x="17346306" y="11227860"/>
            <a:ext cx="32492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INT3 (Q3)</a:t>
            </a:r>
          </a:p>
        </p:txBody>
      </p:sp>
      <p:sp>
        <p:nvSpPr>
          <p:cNvPr id="1042" name="FP32"/>
          <p:cNvSpPr txBox="1"/>
          <p:nvPr/>
        </p:nvSpPr>
        <p:spPr>
          <a:xfrm>
            <a:off x="4203680" y="9961380"/>
            <a:ext cx="1762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FP32</a:t>
            </a:r>
          </a:p>
        </p:txBody>
      </p:sp>
      <p:sp>
        <p:nvSpPr>
          <p:cNvPr id="1043" name="FP16/BF16"/>
          <p:cNvSpPr txBox="1"/>
          <p:nvPr/>
        </p:nvSpPr>
        <p:spPr>
          <a:xfrm>
            <a:off x="2039128" y="11617263"/>
            <a:ext cx="35521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FP16/BF16</a:t>
            </a:r>
          </a:p>
        </p:txBody>
      </p:sp>
      <p:sp>
        <p:nvSpPr>
          <p:cNvPr id="1044" name="INT2/Q2"/>
          <p:cNvSpPr txBox="1"/>
          <p:nvPr/>
        </p:nvSpPr>
        <p:spPr>
          <a:xfrm>
            <a:off x="20345245" y="12307485"/>
            <a:ext cx="27666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INT2/Q2</a:t>
            </a:r>
          </a:p>
        </p:txBody>
      </p:sp>
      <p:sp>
        <p:nvSpPr>
          <p:cNvPr id="1045" name="GGUF"/>
          <p:cNvSpPr txBox="1"/>
          <p:nvPr/>
        </p:nvSpPr>
        <p:spPr>
          <a:xfrm>
            <a:off x="15642666" y="486473"/>
            <a:ext cx="19011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GGUF</a:t>
            </a:r>
          </a:p>
        </p:txBody>
      </p:sp>
      <p:sp>
        <p:nvSpPr>
          <p:cNvPr id="1046" name="MLX"/>
          <p:cNvSpPr txBox="1"/>
          <p:nvPr/>
        </p:nvSpPr>
        <p:spPr>
          <a:xfrm>
            <a:off x="15957156" y="2224382"/>
            <a:ext cx="165862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MLX</a:t>
            </a:r>
          </a:p>
        </p:txBody>
      </p:sp>
      <p:sp>
        <p:nvSpPr>
          <p:cNvPr id="1047" name="RAG"/>
          <p:cNvSpPr txBox="1"/>
          <p:nvPr/>
        </p:nvSpPr>
        <p:spPr>
          <a:xfrm>
            <a:off x="16916565" y="6418262"/>
            <a:ext cx="15455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RAG</a:t>
            </a:r>
          </a:p>
        </p:txBody>
      </p:sp>
      <p:sp>
        <p:nvSpPr>
          <p:cNvPr id="1048" name="Token"/>
          <p:cNvSpPr txBox="1"/>
          <p:nvPr/>
        </p:nvSpPr>
        <p:spPr>
          <a:xfrm>
            <a:off x="1511954" y="9165024"/>
            <a:ext cx="202057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Token</a:t>
            </a:r>
          </a:p>
        </p:txBody>
      </p:sp>
      <p:sp>
        <p:nvSpPr>
          <p:cNvPr id="1049" name="Dense model"/>
          <p:cNvSpPr txBox="1"/>
          <p:nvPr/>
        </p:nvSpPr>
        <p:spPr>
          <a:xfrm>
            <a:off x="1270627" y="1065453"/>
            <a:ext cx="2005331"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Dense</a:t>
            </a:r>
            <a:br/>
            <a:r>
              <a:t>model</a:t>
            </a:r>
          </a:p>
        </p:txBody>
      </p:sp>
      <p:sp>
        <p:nvSpPr>
          <p:cNvPr id="1050" name="Mixture-of-Experts (MoE)"/>
          <p:cNvSpPr txBox="1"/>
          <p:nvPr/>
        </p:nvSpPr>
        <p:spPr>
          <a:xfrm>
            <a:off x="18340687" y="398462"/>
            <a:ext cx="6049646"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Mixture-of-Experts</a:t>
            </a:r>
            <a:br/>
            <a:r>
              <a:t>(MoE)</a:t>
            </a:r>
          </a:p>
        </p:txBody>
      </p:sp>
      <p:sp>
        <p:nvSpPr>
          <p:cNvPr id="1051" name="Training…"/>
          <p:cNvSpPr txBox="1"/>
          <p:nvPr/>
        </p:nvSpPr>
        <p:spPr>
          <a:xfrm>
            <a:off x="4404265" y="7487413"/>
            <a:ext cx="2787651"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Training</a:t>
            </a:r>
          </a:p>
          <a:p>
            <a:pPr>
              <a:defRPr sz="5000"/>
            </a:pPr>
            <a:r>
              <a:t>a model</a:t>
            </a:r>
          </a:p>
        </p:txBody>
      </p:sp>
      <p:sp>
        <p:nvSpPr>
          <p:cNvPr id="1052" name="TTFT"/>
          <p:cNvSpPr txBox="1"/>
          <p:nvPr/>
        </p:nvSpPr>
        <p:spPr>
          <a:xfrm>
            <a:off x="16619582" y="9929335"/>
            <a:ext cx="1762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TTFT</a:t>
            </a:r>
          </a:p>
        </p:txBody>
      </p:sp>
    </p:spTree>
  </p:cSld>
  <p:clrMapOvr>
    <a:masterClrMapping/>
  </p:clrMapOvr>
  <p:transition xmlns:p14="http://schemas.microsoft.com/office/powerpoint/2010/main" spd="med" advClick="1"/>
</p:sld>
</file>

<file path=ppt/slides/slide7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56" name="Pop Quiz!"/>
          <p:cNvSpPr txBox="1"/>
          <p:nvPr>
            <p:ph type="title"/>
          </p:nvPr>
        </p:nvSpPr>
        <p:spPr>
          <a:prstGeom prst="rect">
            <a:avLst/>
          </a:prstGeom>
        </p:spPr>
        <p:txBody>
          <a:bodyPr>
            <a:normAutofit fontScale="100000" lnSpcReduction="0"/>
          </a:bodyPr>
          <a:lstStyle>
            <a:lvl1pPr>
              <a:defRPr sz="15000"/>
            </a:lvl1pPr>
          </a:lstStyle>
          <a:p>
            <a:pPr/>
            <a:r>
              <a:t>Pop Quiz!</a:t>
            </a:r>
          </a:p>
        </p:txBody>
      </p:sp>
    </p:spTree>
  </p:cSld>
  <p:clrMapOvr>
    <a:masterClrMapping/>
  </p:clrMapOvr>
  <p:transition xmlns:p14="http://schemas.microsoft.com/office/powerpoint/2010/main" spd="med" advClick="1"/>
</p:sld>
</file>

<file path=ppt/slides/slide7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60" name="Model Names"/>
          <p:cNvSpPr txBox="1"/>
          <p:nvPr>
            <p:ph type="title"/>
          </p:nvPr>
        </p:nvSpPr>
        <p:spPr>
          <a:prstGeom prst="rect">
            <a:avLst/>
          </a:prstGeom>
        </p:spPr>
        <p:txBody>
          <a:bodyPr/>
          <a:lstStyle/>
          <a:p>
            <a:pPr/>
            <a:r>
              <a:t>Model Names</a:t>
            </a:r>
          </a:p>
        </p:txBody>
      </p:sp>
      <p:sp>
        <p:nvSpPr>
          <p:cNvPr id="1061" name="Which Frontier AI lab did this model come from?…"/>
          <p:cNvSpPr txBox="1"/>
          <p:nvPr>
            <p:ph type="body" idx="1"/>
          </p:nvPr>
        </p:nvSpPr>
        <p:spPr>
          <a:xfrm>
            <a:off x="1468750" y="3554015"/>
            <a:ext cx="21446500" cy="9122595"/>
          </a:xfrm>
          <a:prstGeom prst="rect">
            <a:avLst/>
          </a:prstGeom>
        </p:spPr>
        <p:txBody>
          <a:bodyPr anchor="b"/>
          <a:lstStyle/>
          <a:p>
            <a:pPr marL="1211873" indent="-868973">
              <a:spcBef>
                <a:spcPts val="0"/>
              </a:spcBef>
              <a:defRPr sz="6500"/>
            </a:pPr>
            <a:r>
              <a:t>Which Frontier AI lab did this model come from?</a:t>
            </a:r>
          </a:p>
          <a:p>
            <a:pPr marL="1211873" indent="-868973">
              <a:spcBef>
                <a:spcPts val="0"/>
              </a:spcBef>
              <a:defRPr sz="6500"/>
            </a:pPr>
            <a:r>
              <a:t>How many total parameters does this model have?</a:t>
            </a:r>
          </a:p>
          <a:p>
            <a:pPr marL="1211873" indent="-868973">
              <a:spcBef>
                <a:spcPts val="0"/>
              </a:spcBef>
              <a:defRPr sz="6500"/>
            </a:pPr>
            <a:r>
              <a:t>Is this a dense model or a MoE?</a:t>
            </a:r>
          </a:p>
          <a:p>
            <a:pPr marL="1211873" indent="-868973">
              <a:spcBef>
                <a:spcPts val="0"/>
              </a:spcBef>
              <a:defRPr sz="6500"/>
            </a:pPr>
            <a:r>
              <a:t>If this is an MoE model, how many parameters activate for each forward pass?</a:t>
            </a:r>
          </a:p>
          <a:p>
            <a:pPr marL="1211873" indent="-868973">
              <a:spcBef>
                <a:spcPts val="0"/>
              </a:spcBef>
              <a:defRPr sz="6500"/>
            </a:pPr>
            <a:r>
              <a:t>Is this model tuned for Apple Silicon?</a:t>
            </a:r>
          </a:p>
          <a:p>
            <a:pPr marL="1211873" indent="-868973">
              <a:spcBef>
                <a:spcPts val="0"/>
              </a:spcBef>
              <a:defRPr sz="6500"/>
            </a:pPr>
            <a:r>
              <a:t>Is this model quantized, and if so, down to how many bits?</a:t>
            </a:r>
          </a:p>
        </p:txBody>
      </p:sp>
      <p:sp>
        <p:nvSpPr>
          <p:cNvPr id="1062" name="Qwen3-235B-A22B-MLX-4bit"/>
          <p:cNvSpPr txBox="1"/>
          <p:nvPr/>
        </p:nvSpPr>
        <p:spPr>
          <a:xfrm>
            <a:off x="4964112" y="3099557"/>
            <a:ext cx="14455776" cy="1311276"/>
          </a:xfrm>
          <a:prstGeom prst="rect">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8000"/>
            </a:lvl1pPr>
          </a:lstStyle>
          <a:p>
            <a:pPr/>
            <a:r>
              <a:t>Qwen3-235B-A22B-MLX-4bit</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1062"/>
                                        </p:tgtEl>
                                        <p:attrNameLst>
                                          <p:attrName>style.visibility</p:attrName>
                                        </p:attrNameLst>
                                      </p:cBhvr>
                                      <p:to>
                                        <p:strVal val="visible"/>
                                      </p:to>
                                    </p:set>
                                    <p:animEffect filter="fade" transition="in">
                                      <p:cBhvr>
                                        <p:cTn id="7" dur="250"/>
                                        <p:tgtEl>
                                          <p:spTgt spid="1062"/>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1061">
                                            <p:bg/>
                                          </p:spTgt>
                                        </p:tgtEl>
                                        <p:attrNameLst>
                                          <p:attrName>style.visibility</p:attrName>
                                        </p:attrNameLst>
                                      </p:cBhvr>
                                      <p:to>
                                        <p:strVal val="visible"/>
                                      </p:to>
                                    </p:set>
                                    <p:animEffect filter="fade" transition="in">
                                      <p:cBhvr>
                                        <p:cTn id="12" dur="250"/>
                                        <p:tgtEl>
                                          <p:spTgt spid="1061">
                                            <p:bg/>
                                          </p:spTgt>
                                        </p:tgtEl>
                                      </p:cBhvr>
                                    </p:animEffect>
                                  </p:childTnLst>
                                </p:cTn>
                              </p:par>
                              <p:par>
                                <p:cTn id="13" presetClass="entr" nodeType="withEffect" presetSubtype="0" presetID="10" grpId="2" fill="hold">
                                  <p:stCondLst>
                                    <p:cond delay="0"/>
                                  </p:stCondLst>
                                  <p:iterate type="el" backwards="0">
                                    <p:tmAbs val="0"/>
                                  </p:iterate>
                                  <p:childTnLst>
                                    <p:set>
                                      <p:cBhvr>
                                        <p:cTn id="14" fill="hold"/>
                                        <p:tgtEl>
                                          <p:spTgt spid="1061">
                                            <p:txEl>
                                              <p:pRg st="0" end="0"/>
                                            </p:txEl>
                                          </p:spTgt>
                                        </p:tgtEl>
                                        <p:attrNameLst>
                                          <p:attrName>style.visibility</p:attrName>
                                        </p:attrNameLst>
                                      </p:cBhvr>
                                      <p:to>
                                        <p:strVal val="visible"/>
                                      </p:to>
                                    </p:set>
                                    <p:animEffect filter="fade" transition="in">
                                      <p:cBhvr>
                                        <p:cTn id="15" dur="250"/>
                                        <p:tgtEl>
                                          <p:spTgt spid="1061">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2" fill="hold">
                                  <p:stCondLst>
                                    <p:cond delay="0"/>
                                  </p:stCondLst>
                                  <p:iterate type="el" backwards="0">
                                    <p:tmAbs val="0"/>
                                  </p:iterate>
                                  <p:childTnLst>
                                    <p:set>
                                      <p:cBhvr>
                                        <p:cTn id="19" fill="hold"/>
                                        <p:tgtEl>
                                          <p:spTgt spid="1061">
                                            <p:txEl>
                                              <p:pRg st="1" end="1"/>
                                            </p:txEl>
                                          </p:spTgt>
                                        </p:tgtEl>
                                        <p:attrNameLst>
                                          <p:attrName>style.visibility</p:attrName>
                                        </p:attrNameLst>
                                      </p:cBhvr>
                                      <p:to>
                                        <p:strVal val="visible"/>
                                      </p:to>
                                    </p:set>
                                    <p:animEffect filter="fade" transition="in">
                                      <p:cBhvr>
                                        <p:cTn id="20" dur="250"/>
                                        <p:tgtEl>
                                          <p:spTgt spid="1061">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Class="entr" nodeType="clickEffect" presetID="10" grpId="2" fill="hold">
                                  <p:stCondLst>
                                    <p:cond delay="0"/>
                                  </p:stCondLst>
                                  <p:iterate type="el" backwards="0">
                                    <p:tmAbs val="0"/>
                                  </p:iterate>
                                  <p:childTnLst>
                                    <p:set>
                                      <p:cBhvr>
                                        <p:cTn id="24" fill="hold"/>
                                        <p:tgtEl>
                                          <p:spTgt spid="1061">
                                            <p:txEl>
                                              <p:pRg st="2" end="2"/>
                                            </p:txEl>
                                          </p:spTgt>
                                        </p:tgtEl>
                                        <p:attrNameLst>
                                          <p:attrName>style.visibility</p:attrName>
                                        </p:attrNameLst>
                                      </p:cBhvr>
                                      <p:to>
                                        <p:strVal val="visible"/>
                                      </p:to>
                                    </p:set>
                                    <p:animEffect filter="fade" transition="in">
                                      <p:cBhvr>
                                        <p:cTn id="25" dur="250"/>
                                        <p:tgtEl>
                                          <p:spTgt spid="1061">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Class="entr" nodeType="clickEffect" presetID="10" grpId="2" fill="hold">
                                  <p:stCondLst>
                                    <p:cond delay="0"/>
                                  </p:stCondLst>
                                  <p:iterate type="el" backwards="0">
                                    <p:tmAbs val="0"/>
                                  </p:iterate>
                                  <p:childTnLst>
                                    <p:set>
                                      <p:cBhvr>
                                        <p:cTn id="29" fill="hold"/>
                                        <p:tgtEl>
                                          <p:spTgt spid="1061">
                                            <p:txEl>
                                              <p:pRg st="3" end="3"/>
                                            </p:txEl>
                                          </p:spTgt>
                                        </p:tgtEl>
                                        <p:attrNameLst>
                                          <p:attrName>style.visibility</p:attrName>
                                        </p:attrNameLst>
                                      </p:cBhvr>
                                      <p:to>
                                        <p:strVal val="visible"/>
                                      </p:to>
                                    </p:set>
                                    <p:animEffect filter="fade" transition="in">
                                      <p:cBhvr>
                                        <p:cTn id="30" dur="250"/>
                                        <p:tgtEl>
                                          <p:spTgt spid="1061">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Class="entr" nodeType="clickEffect" presetID="10" grpId="2" fill="hold">
                                  <p:stCondLst>
                                    <p:cond delay="0"/>
                                  </p:stCondLst>
                                  <p:iterate type="el" backwards="0">
                                    <p:tmAbs val="0"/>
                                  </p:iterate>
                                  <p:childTnLst>
                                    <p:set>
                                      <p:cBhvr>
                                        <p:cTn id="34" fill="hold"/>
                                        <p:tgtEl>
                                          <p:spTgt spid="1061">
                                            <p:txEl>
                                              <p:pRg st="4" end="4"/>
                                            </p:txEl>
                                          </p:spTgt>
                                        </p:tgtEl>
                                        <p:attrNameLst>
                                          <p:attrName>style.visibility</p:attrName>
                                        </p:attrNameLst>
                                      </p:cBhvr>
                                      <p:to>
                                        <p:strVal val="visible"/>
                                      </p:to>
                                    </p:set>
                                    <p:animEffect filter="fade" transition="in">
                                      <p:cBhvr>
                                        <p:cTn id="35" dur="250"/>
                                        <p:tgtEl>
                                          <p:spTgt spid="1061">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Class="entr" nodeType="clickEffect" presetID="10" grpId="2" fill="hold">
                                  <p:stCondLst>
                                    <p:cond delay="0"/>
                                  </p:stCondLst>
                                  <p:iterate type="el" backwards="0">
                                    <p:tmAbs val="0"/>
                                  </p:iterate>
                                  <p:childTnLst>
                                    <p:set>
                                      <p:cBhvr>
                                        <p:cTn id="39" fill="hold"/>
                                        <p:tgtEl>
                                          <p:spTgt spid="1061">
                                            <p:txEl>
                                              <p:pRg st="5" end="5"/>
                                            </p:txEl>
                                          </p:spTgt>
                                        </p:tgtEl>
                                        <p:attrNameLst>
                                          <p:attrName>style.visibility</p:attrName>
                                        </p:attrNameLst>
                                      </p:cBhvr>
                                      <p:to>
                                        <p:strVal val="visible"/>
                                      </p:to>
                                    </p:set>
                                    <p:animEffect filter="fade" transition="in">
                                      <p:cBhvr>
                                        <p:cTn id="40" dur="250"/>
                                        <p:tgtEl>
                                          <p:spTgt spid="1061">
                                            <p:txEl>
                                              <p:pRg st="5" end="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061" grpId="2"/>
      <p:bldP build="whole" bldLvl="1" animBg="1" rev="0" advAuto="0" spid="1062" grpId="1"/>
    </p:bldLst>
  </p:timing>
</p:sld>
</file>

<file path=ppt/slides/slide7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66" name="?"/>
          <p:cNvSpPr txBox="1"/>
          <p:nvPr/>
        </p:nvSpPr>
        <p:spPr>
          <a:xfrm>
            <a:off x="10417716" y="9721308"/>
            <a:ext cx="4545381"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spAutoFit/>
          </a:bodyPr>
          <a:lstStyle>
            <a:lvl1pPr>
              <a:defRPr sz="5000"/>
            </a:lvl1pPr>
          </a:lstStyle>
          <a:p>
            <a:pPr/>
            <a:r>
              <a:t>?</a:t>
            </a:r>
          </a:p>
        </p:txBody>
      </p:sp>
      <p:grpSp>
        <p:nvGrpSpPr>
          <p:cNvPr id="1075" name="Group"/>
          <p:cNvGrpSpPr/>
          <p:nvPr/>
        </p:nvGrpSpPr>
        <p:grpSpPr>
          <a:xfrm>
            <a:off x="278069" y="7856222"/>
            <a:ext cx="8951657" cy="1377159"/>
            <a:chOff x="0" y="0"/>
            <a:chExt cx="8951655" cy="1377157"/>
          </a:xfrm>
        </p:grpSpPr>
        <p:grpSp>
          <p:nvGrpSpPr>
            <p:cNvPr id="1071" name="Group"/>
            <p:cNvGrpSpPr/>
            <p:nvPr/>
          </p:nvGrpSpPr>
          <p:grpSpPr>
            <a:xfrm>
              <a:off x="0" y="52613"/>
              <a:ext cx="8951656" cy="1270001"/>
              <a:chOff x="0" y="0"/>
              <a:chExt cx="8951655" cy="1270000"/>
            </a:xfrm>
          </p:grpSpPr>
          <p:sp>
            <p:nvSpPr>
              <p:cNvPr id="1067"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068"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069"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1070"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1072"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073"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074"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1084" name="Group"/>
          <p:cNvGrpSpPr/>
          <p:nvPr/>
        </p:nvGrpSpPr>
        <p:grpSpPr>
          <a:xfrm>
            <a:off x="15218779" y="7856222"/>
            <a:ext cx="8951657" cy="1377159"/>
            <a:chOff x="0" y="0"/>
            <a:chExt cx="8951655" cy="1377157"/>
          </a:xfrm>
        </p:grpSpPr>
        <p:grpSp>
          <p:nvGrpSpPr>
            <p:cNvPr id="1080" name="Group"/>
            <p:cNvGrpSpPr/>
            <p:nvPr/>
          </p:nvGrpSpPr>
          <p:grpSpPr>
            <a:xfrm>
              <a:off x="0" y="52613"/>
              <a:ext cx="8951656" cy="1270001"/>
              <a:chOff x="0" y="0"/>
              <a:chExt cx="8951655" cy="1270000"/>
            </a:xfrm>
          </p:grpSpPr>
          <p:sp>
            <p:nvSpPr>
              <p:cNvPr id="1076"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077"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078"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1079"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1081"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082"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083"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1085" name="LLM Terminology"/>
          <p:cNvSpPr txBox="1"/>
          <p:nvPr>
            <p:ph type="title"/>
          </p:nvPr>
        </p:nvSpPr>
        <p:spPr>
          <a:prstGeom prst="rect">
            <a:avLst/>
          </a:prstGeom>
        </p:spPr>
        <p:txBody>
          <a:bodyPr/>
          <a:lstStyle/>
          <a:p>
            <a:pPr/>
            <a:r>
              <a:t>LLM Terminology</a:t>
            </a:r>
          </a:p>
        </p:txBody>
      </p:sp>
      <p:pic>
        <p:nvPicPr>
          <p:cNvPr id="1086"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10433645" y="5823450"/>
            <a:ext cx="4610101" cy="3889368"/>
          </a:xfrm>
          <a:prstGeom prst="rect">
            <a:avLst/>
          </a:prstGeom>
          <a:ln w="12700">
            <a:miter lim="400000"/>
          </a:ln>
        </p:spPr>
      </p:pic>
      <p:sp>
        <p:nvSpPr>
          <p:cNvPr id="1087" name="It"/>
          <p:cNvSpPr txBox="1"/>
          <p:nvPr/>
        </p:nvSpPr>
        <p:spPr>
          <a:xfrm>
            <a:off x="381205" y="6679404"/>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1088" name="was"/>
          <p:cNvSpPr txBox="1"/>
          <p:nvPr/>
        </p:nvSpPr>
        <p:spPr>
          <a:xfrm>
            <a:off x="1054039" y="6679404"/>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1089" name="the"/>
          <p:cNvSpPr txBox="1"/>
          <p:nvPr/>
        </p:nvSpPr>
        <p:spPr>
          <a:xfrm>
            <a:off x="2416094"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1090" name="best"/>
          <p:cNvSpPr txBox="1"/>
          <p:nvPr/>
        </p:nvSpPr>
        <p:spPr>
          <a:xfrm>
            <a:off x="3592729" y="6679404"/>
            <a:ext cx="141541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best</a:t>
            </a:r>
          </a:p>
        </p:txBody>
      </p:sp>
      <p:sp>
        <p:nvSpPr>
          <p:cNvPr id="1091" name="of"/>
          <p:cNvSpPr txBox="1"/>
          <p:nvPr/>
        </p:nvSpPr>
        <p:spPr>
          <a:xfrm>
            <a:off x="5028833" y="6679404"/>
            <a:ext cx="72199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of</a:t>
            </a:r>
          </a:p>
        </p:txBody>
      </p:sp>
      <p:sp>
        <p:nvSpPr>
          <p:cNvPr id="1092" name="times"/>
          <p:cNvSpPr txBox="1"/>
          <p:nvPr/>
        </p:nvSpPr>
        <p:spPr>
          <a:xfrm>
            <a:off x="5771517" y="6679404"/>
            <a:ext cx="184340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times</a:t>
            </a:r>
          </a:p>
        </p:txBody>
      </p:sp>
      <p:sp>
        <p:nvSpPr>
          <p:cNvPr id="1093" name="It"/>
          <p:cNvSpPr txBox="1"/>
          <p:nvPr/>
        </p:nvSpPr>
        <p:spPr>
          <a:xfrm>
            <a:off x="7766164" y="6679403"/>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1094" name="was"/>
          <p:cNvSpPr txBox="1"/>
          <p:nvPr/>
        </p:nvSpPr>
        <p:spPr>
          <a:xfrm>
            <a:off x="8569551" y="6679403"/>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1095" name="the"/>
          <p:cNvSpPr txBox="1"/>
          <p:nvPr/>
        </p:nvSpPr>
        <p:spPr>
          <a:xfrm>
            <a:off x="15665780" y="6679403"/>
            <a:ext cx="1149351"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1096" name="worst"/>
          <p:cNvSpPr txBox="1"/>
          <p:nvPr/>
        </p:nvSpPr>
        <p:spPr>
          <a:xfrm>
            <a:off x="15573069" y="6679404"/>
            <a:ext cx="188912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worst</a:t>
            </a:r>
          </a:p>
        </p:txBody>
      </p:sp>
      <p:sp>
        <p:nvSpPr>
          <p:cNvPr id="1097" name="Bold Arrow"/>
          <p:cNvSpPr/>
          <p:nvPr/>
        </p:nvSpPr>
        <p:spPr>
          <a:xfrm rot="16200000">
            <a:off x="3801068" y="4818352"/>
            <a:ext cx="1287804" cy="6521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1098" name="Prefill"/>
          <p:cNvSpPr txBox="1"/>
          <p:nvPr/>
        </p:nvSpPr>
        <p:spPr>
          <a:xfrm>
            <a:off x="3454687" y="3042478"/>
            <a:ext cx="198056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Prefill</a:t>
            </a:r>
          </a:p>
        </p:txBody>
      </p:sp>
      <p:sp>
        <p:nvSpPr>
          <p:cNvPr id="1099" name="Bold Arrow"/>
          <p:cNvSpPr/>
          <p:nvPr/>
        </p:nvSpPr>
        <p:spPr>
          <a:xfrm rot="16200000">
            <a:off x="15873731" y="4894762"/>
            <a:ext cx="1287804" cy="6521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1100" name="Decode / Token Generation"/>
          <p:cNvSpPr txBox="1"/>
          <p:nvPr/>
        </p:nvSpPr>
        <p:spPr>
          <a:xfrm>
            <a:off x="12351079" y="3118889"/>
            <a:ext cx="833310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Decode / Token Generation</a:t>
            </a:r>
          </a:p>
        </p:txBody>
      </p:sp>
      <p:sp>
        <p:nvSpPr>
          <p:cNvPr id="1101" name="the"/>
          <p:cNvSpPr txBox="1"/>
          <p:nvPr/>
        </p:nvSpPr>
        <p:spPr>
          <a:xfrm>
            <a:off x="9937522"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1102" name="KV cache"/>
          <p:cNvSpPr txBox="1"/>
          <p:nvPr/>
        </p:nvSpPr>
        <p:spPr>
          <a:xfrm>
            <a:off x="10417716" y="9721308"/>
            <a:ext cx="4545381"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spAutoFit/>
          </a:bodyPr>
          <a:lstStyle>
            <a:lvl1pPr>
              <a:defRPr sz="5000"/>
            </a:lvl1pPr>
          </a:lstStyle>
          <a:p>
            <a:pPr/>
            <a:r>
              <a:t>KV cache</a:t>
            </a:r>
          </a:p>
        </p:txBody>
      </p:sp>
      <p:sp>
        <p:nvSpPr>
          <p:cNvPr id="1103" name="Calculator"/>
          <p:cNvSpPr/>
          <p:nvPr/>
        </p:nvSpPr>
        <p:spPr>
          <a:xfrm>
            <a:off x="12228023" y="7045298"/>
            <a:ext cx="1021345" cy="14456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22" y="0"/>
                </a:moveTo>
                <a:cubicBezTo>
                  <a:pt x="681" y="0"/>
                  <a:pt x="0" y="481"/>
                  <a:pt x="0" y="1075"/>
                </a:cubicBezTo>
                <a:lnTo>
                  <a:pt x="0" y="20525"/>
                </a:lnTo>
                <a:cubicBezTo>
                  <a:pt x="0" y="21119"/>
                  <a:pt x="681" y="21600"/>
                  <a:pt x="1522" y="21600"/>
                </a:cubicBezTo>
                <a:lnTo>
                  <a:pt x="20081" y="21600"/>
                </a:lnTo>
                <a:cubicBezTo>
                  <a:pt x="20922" y="21600"/>
                  <a:pt x="21600" y="21119"/>
                  <a:pt x="21600" y="20525"/>
                </a:cubicBezTo>
                <a:lnTo>
                  <a:pt x="21600" y="1075"/>
                </a:lnTo>
                <a:cubicBezTo>
                  <a:pt x="21592" y="481"/>
                  <a:pt x="20912" y="0"/>
                  <a:pt x="20071" y="0"/>
                </a:cubicBezTo>
                <a:lnTo>
                  <a:pt x="1522" y="0"/>
                </a:lnTo>
                <a:close/>
                <a:moveTo>
                  <a:pt x="2866" y="1696"/>
                </a:moveTo>
                <a:lnTo>
                  <a:pt x="18734" y="1696"/>
                </a:lnTo>
                <a:cubicBezTo>
                  <a:pt x="19017" y="1696"/>
                  <a:pt x="19254" y="1857"/>
                  <a:pt x="19254" y="2062"/>
                </a:cubicBezTo>
                <a:lnTo>
                  <a:pt x="19254" y="4985"/>
                </a:lnTo>
                <a:cubicBezTo>
                  <a:pt x="19254" y="5185"/>
                  <a:pt x="19024" y="5351"/>
                  <a:pt x="18734" y="5351"/>
                </a:cubicBezTo>
                <a:lnTo>
                  <a:pt x="2866" y="5351"/>
                </a:lnTo>
                <a:cubicBezTo>
                  <a:pt x="2583" y="5351"/>
                  <a:pt x="2348" y="5190"/>
                  <a:pt x="2348" y="4985"/>
                </a:cubicBezTo>
                <a:lnTo>
                  <a:pt x="2348" y="2062"/>
                </a:lnTo>
                <a:cubicBezTo>
                  <a:pt x="2348" y="1862"/>
                  <a:pt x="2576" y="1696"/>
                  <a:pt x="2866" y="1696"/>
                </a:cubicBezTo>
                <a:close/>
                <a:moveTo>
                  <a:pt x="17580" y="6615"/>
                </a:moveTo>
                <a:cubicBezTo>
                  <a:pt x="17771" y="6615"/>
                  <a:pt x="17924" y="6723"/>
                  <a:pt x="17924" y="6858"/>
                </a:cubicBezTo>
                <a:cubicBezTo>
                  <a:pt x="17924" y="6993"/>
                  <a:pt x="17771" y="7101"/>
                  <a:pt x="17580" y="7101"/>
                </a:cubicBezTo>
                <a:cubicBezTo>
                  <a:pt x="17389" y="7106"/>
                  <a:pt x="17236" y="6993"/>
                  <a:pt x="17236" y="6858"/>
                </a:cubicBezTo>
                <a:cubicBezTo>
                  <a:pt x="17236" y="6723"/>
                  <a:pt x="17389" y="6615"/>
                  <a:pt x="17580" y="6615"/>
                </a:cubicBezTo>
                <a:close/>
                <a:moveTo>
                  <a:pt x="2890" y="6674"/>
                </a:moveTo>
                <a:lnTo>
                  <a:pt x="5121" y="6674"/>
                </a:lnTo>
                <a:cubicBezTo>
                  <a:pt x="5419" y="6674"/>
                  <a:pt x="5663" y="6847"/>
                  <a:pt x="5663" y="7057"/>
                </a:cubicBezTo>
                <a:lnTo>
                  <a:pt x="5663" y="8073"/>
                </a:lnTo>
                <a:cubicBezTo>
                  <a:pt x="5663" y="8284"/>
                  <a:pt x="5419" y="8456"/>
                  <a:pt x="5121" y="8456"/>
                </a:cubicBezTo>
                <a:lnTo>
                  <a:pt x="2890" y="8456"/>
                </a:lnTo>
                <a:cubicBezTo>
                  <a:pt x="2592" y="8456"/>
                  <a:pt x="2348" y="8284"/>
                  <a:pt x="2348" y="8073"/>
                </a:cubicBezTo>
                <a:lnTo>
                  <a:pt x="2348" y="7057"/>
                </a:lnTo>
                <a:cubicBezTo>
                  <a:pt x="2348" y="6847"/>
                  <a:pt x="2592" y="6674"/>
                  <a:pt x="2890" y="6674"/>
                </a:cubicBezTo>
                <a:close/>
                <a:moveTo>
                  <a:pt x="7400" y="6674"/>
                </a:moveTo>
                <a:lnTo>
                  <a:pt x="9669" y="6674"/>
                </a:lnTo>
                <a:cubicBezTo>
                  <a:pt x="9967" y="6674"/>
                  <a:pt x="10211" y="6847"/>
                  <a:pt x="10211" y="7057"/>
                </a:cubicBezTo>
                <a:lnTo>
                  <a:pt x="10211" y="8073"/>
                </a:lnTo>
                <a:cubicBezTo>
                  <a:pt x="10211" y="8284"/>
                  <a:pt x="9967" y="8456"/>
                  <a:pt x="9669" y="8456"/>
                </a:cubicBezTo>
                <a:lnTo>
                  <a:pt x="7400" y="8456"/>
                </a:lnTo>
                <a:cubicBezTo>
                  <a:pt x="7102" y="8456"/>
                  <a:pt x="6858" y="8284"/>
                  <a:pt x="6858" y="8073"/>
                </a:cubicBezTo>
                <a:lnTo>
                  <a:pt x="6858" y="7057"/>
                </a:lnTo>
                <a:cubicBezTo>
                  <a:pt x="6858" y="6847"/>
                  <a:pt x="7102" y="6674"/>
                  <a:pt x="7400" y="6674"/>
                </a:cubicBezTo>
                <a:close/>
                <a:moveTo>
                  <a:pt x="11924" y="6674"/>
                </a:moveTo>
                <a:lnTo>
                  <a:pt x="14195" y="6674"/>
                </a:lnTo>
                <a:cubicBezTo>
                  <a:pt x="14493" y="6674"/>
                  <a:pt x="14738" y="6847"/>
                  <a:pt x="14738" y="7057"/>
                </a:cubicBezTo>
                <a:lnTo>
                  <a:pt x="14738" y="8073"/>
                </a:lnTo>
                <a:cubicBezTo>
                  <a:pt x="14738" y="8284"/>
                  <a:pt x="14493" y="8456"/>
                  <a:pt x="14195" y="8456"/>
                </a:cubicBezTo>
                <a:lnTo>
                  <a:pt x="11924" y="8456"/>
                </a:lnTo>
                <a:cubicBezTo>
                  <a:pt x="11626" y="8456"/>
                  <a:pt x="11382" y="8284"/>
                  <a:pt x="11382" y="8073"/>
                </a:cubicBezTo>
                <a:lnTo>
                  <a:pt x="11382" y="7057"/>
                </a:lnTo>
                <a:cubicBezTo>
                  <a:pt x="11382" y="6847"/>
                  <a:pt x="11626" y="6674"/>
                  <a:pt x="11924" y="6674"/>
                </a:cubicBezTo>
                <a:close/>
                <a:moveTo>
                  <a:pt x="16433" y="7290"/>
                </a:moveTo>
                <a:lnTo>
                  <a:pt x="18743" y="7290"/>
                </a:lnTo>
                <a:lnTo>
                  <a:pt x="18743" y="7685"/>
                </a:lnTo>
                <a:lnTo>
                  <a:pt x="16433" y="7685"/>
                </a:lnTo>
                <a:lnTo>
                  <a:pt x="16433" y="7290"/>
                </a:lnTo>
                <a:close/>
                <a:moveTo>
                  <a:pt x="17580" y="7867"/>
                </a:moveTo>
                <a:cubicBezTo>
                  <a:pt x="17771" y="7867"/>
                  <a:pt x="17924" y="7975"/>
                  <a:pt x="17924" y="8110"/>
                </a:cubicBezTo>
                <a:cubicBezTo>
                  <a:pt x="17924" y="8245"/>
                  <a:pt x="17771" y="8353"/>
                  <a:pt x="17580" y="8353"/>
                </a:cubicBezTo>
                <a:cubicBezTo>
                  <a:pt x="17389" y="8353"/>
                  <a:pt x="17236" y="8245"/>
                  <a:pt x="17236" y="8110"/>
                </a:cubicBezTo>
                <a:cubicBezTo>
                  <a:pt x="17236" y="7975"/>
                  <a:pt x="17389" y="7867"/>
                  <a:pt x="17580" y="7867"/>
                </a:cubicBezTo>
                <a:close/>
                <a:moveTo>
                  <a:pt x="2890" y="9580"/>
                </a:moveTo>
                <a:lnTo>
                  <a:pt x="5121" y="9580"/>
                </a:lnTo>
                <a:cubicBezTo>
                  <a:pt x="5419" y="9580"/>
                  <a:pt x="5663" y="9752"/>
                  <a:pt x="5663" y="9963"/>
                </a:cubicBezTo>
                <a:lnTo>
                  <a:pt x="5663" y="10979"/>
                </a:lnTo>
                <a:cubicBezTo>
                  <a:pt x="5663" y="11189"/>
                  <a:pt x="5419" y="11362"/>
                  <a:pt x="5121" y="11362"/>
                </a:cubicBezTo>
                <a:lnTo>
                  <a:pt x="2890" y="11362"/>
                </a:lnTo>
                <a:cubicBezTo>
                  <a:pt x="2592" y="11362"/>
                  <a:pt x="2348" y="11189"/>
                  <a:pt x="2348" y="10979"/>
                </a:cubicBezTo>
                <a:lnTo>
                  <a:pt x="2348" y="9963"/>
                </a:lnTo>
                <a:cubicBezTo>
                  <a:pt x="2348" y="9752"/>
                  <a:pt x="2592" y="9580"/>
                  <a:pt x="2890" y="9580"/>
                </a:cubicBezTo>
                <a:close/>
                <a:moveTo>
                  <a:pt x="7400" y="9580"/>
                </a:moveTo>
                <a:lnTo>
                  <a:pt x="9669" y="9580"/>
                </a:lnTo>
                <a:cubicBezTo>
                  <a:pt x="9967" y="9580"/>
                  <a:pt x="10211" y="9752"/>
                  <a:pt x="10211" y="9963"/>
                </a:cubicBezTo>
                <a:lnTo>
                  <a:pt x="10211" y="10979"/>
                </a:lnTo>
                <a:cubicBezTo>
                  <a:pt x="10211" y="11189"/>
                  <a:pt x="9967" y="11362"/>
                  <a:pt x="9669" y="11362"/>
                </a:cubicBezTo>
                <a:lnTo>
                  <a:pt x="7400" y="11362"/>
                </a:lnTo>
                <a:cubicBezTo>
                  <a:pt x="7102" y="11362"/>
                  <a:pt x="6858" y="11189"/>
                  <a:pt x="6858" y="10979"/>
                </a:cubicBezTo>
                <a:lnTo>
                  <a:pt x="6858" y="9963"/>
                </a:lnTo>
                <a:cubicBezTo>
                  <a:pt x="6858" y="9752"/>
                  <a:pt x="7102" y="9580"/>
                  <a:pt x="7400" y="9580"/>
                </a:cubicBezTo>
                <a:close/>
                <a:moveTo>
                  <a:pt x="11924" y="9580"/>
                </a:moveTo>
                <a:lnTo>
                  <a:pt x="14195" y="9580"/>
                </a:lnTo>
                <a:cubicBezTo>
                  <a:pt x="14493" y="9580"/>
                  <a:pt x="14738" y="9752"/>
                  <a:pt x="14738" y="9963"/>
                </a:cubicBezTo>
                <a:lnTo>
                  <a:pt x="14738" y="10979"/>
                </a:lnTo>
                <a:cubicBezTo>
                  <a:pt x="14738" y="11189"/>
                  <a:pt x="14493" y="11362"/>
                  <a:pt x="14195" y="11362"/>
                </a:cubicBezTo>
                <a:lnTo>
                  <a:pt x="11924" y="11362"/>
                </a:lnTo>
                <a:cubicBezTo>
                  <a:pt x="11626" y="11362"/>
                  <a:pt x="11382" y="11189"/>
                  <a:pt x="11382" y="10979"/>
                </a:cubicBezTo>
                <a:lnTo>
                  <a:pt x="11382" y="9963"/>
                </a:lnTo>
                <a:cubicBezTo>
                  <a:pt x="11382" y="9752"/>
                  <a:pt x="11626" y="9580"/>
                  <a:pt x="11924" y="9580"/>
                </a:cubicBezTo>
                <a:close/>
                <a:moveTo>
                  <a:pt x="16969" y="9752"/>
                </a:moveTo>
                <a:lnTo>
                  <a:pt x="17587" y="10189"/>
                </a:lnTo>
                <a:lnTo>
                  <a:pt x="18208" y="9752"/>
                </a:lnTo>
                <a:lnTo>
                  <a:pt x="18598" y="10027"/>
                </a:lnTo>
                <a:lnTo>
                  <a:pt x="17979" y="10466"/>
                </a:lnTo>
                <a:lnTo>
                  <a:pt x="18598" y="10903"/>
                </a:lnTo>
                <a:lnTo>
                  <a:pt x="18199" y="11183"/>
                </a:lnTo>
                <a:lnTo>
                  <a:pt x="17580" y="10746"/>
                </a:lnTo>
                <a:lnTo>
                  <a:pt x="16961" y="11183"/>
                </a:lnTo>
                <a:lnTo>
                  <a:pt x="16572" y="10908"/>
                </a:lnTo>
                <a:lnTo>
                  <a:pt x="17191" y="10471"/>
                </a:lnTo>
                <a:lnTo>
                  <a:pt x="16572" y="10034"/>
                </a:lnTo>
                <a:lnTo>
                  <a:pt x="16969" y="9752"/>
                </a:lnTo>
                <a:close/>
                <a:moveTo>
                  <a:pt x="2890" y="12437"/>
                </a:moveTo>
                <a:lnTo>
                  <a:pt x="5121" y="12437"/>
                </a:lnTo>
                <a:cubicBezTo>
                  <a:pt x="5419" y="12437"/>
                  <a:pt x="5663" y="12609"/>
                  <a:pt x="5663" y="12820"/>
                </a:cubicBezTo>
                <a:lnTo>
                  <a:pt x="5663" y="13834"/>
                </a:lnTo>
                <a:cubicBezTo>
                  <a:pt x="5663" y="14045"/>
                  <a:pt x="5419" y="14219"/>
                  <a:pt x="5121" y="14219"/>
                </a:cubicBezTo>
                <a:lnTo>
                  <a:pt x="2890" y="14219"/>
                </a:lnTo>
                <a:cubicBezTo>
                  <a:pt x="2592" y="14219"/>
                  <a:pt x="2348" y="14045"/>
                  <a:pt x="2348" y="13834"/>
                </a:cubicBezTo>
                <a:lnTo>
                  <a:pt x="2348" y="12820"/>
                </a:lnTo>
                <a:cubicBezTo>
                  <a:pt x="2348" y="12609"/>
                  <a:pt x="2592" y="12437"/>
                  <a:pt x="2890" y="12437"/>
                </a:cubicBezTo>
                <a:close/>
                <a:moveTo>
                  <a:pt x="7400" y="12437"/>
                </a:moveTo>
                <a:lnTo>
                  <a:pt x="9669" y="12437"/>
                </a:lnTo>
                <a:cubicBezTo>
                  <a:pt x="9967" y="12437"/>
                  <a:pt x="10211" y="12609"/>
                  <a:pt x="10211" y="12820"/>
                </a:cubicBezTo>
                <a:lnTo>
                  <a:pt x="10211" y="13834"/>
                </a:lnTo>
                <a:cubicBezTo>
                  <a:pt x="10211" y="14045"/>
                  <a:pt x="9967" y="14219"/>
                  <a:pt x="9669" y="14219"/>
                </a:cubicBezTo>
                <a:lnTo>
                  <a:pt x="7400" y="14219"/>
                </a:lnTo>
                <a:cubicBezTo>
                  <a:pt x="7102" y="14219"/>
                  <a:pt x="6858" y="14045"/>
                  <a:pt x="6858" y="13834"/>
                </a:cubicBezTo>
                <a:lnTo>
                  <a:pt x="6858" y="12820"/>
                </a:lnTo>
                <a:cubicBezTo>
                  <a:pt x="6858" y="12609"/>
                  <a:pt x="7102" y="12437"/>
                  <a:pt x="7400" y="12437"/>
                </a:cubicBezTo>
                <a:close/>
                <a:moveTo>
                  <a:pt x="11924" y="12437"/>
                </a:moveTo>
                <a:lnTo>
                  <a:pt x="14195" y="12437"/>
                </a:lnTo>
                <a:cubicBezTo>
                  <a:pt x="14493" y="12437"/>
                  <a:pt x="14738" y="12609"/>
                  <a:pt x="14738" y="12820"/>
                </a:cubicBezTo>
                <a:lnTo>
                  <a:pt x="14738" y="13834"/>
                </a:lnTo>
                <a:cubicBezTo>
                  <a:pt x="14738" y="14045"/>
                  <a:pt x="14493" y="14219"/>
                  <a:pt x="14195" y="14219"/>
                </a:cubicBezTo>
                <a:lnTo>
                  <a:pt x="11924" y="14219"/>
                </a:lnTo>
                <a:cubicBezTo>
                  <a:pt x="11626" y="14219"/>
                  <a:pt x="11382" y="14045"/>
                  <a:pt x="11382" y="13834"/>
                </a:cubicBezTo>
                <a:lnTo>
                  <a:pt x="11382" y="12820"/>
                </a:lnTo>
                <a:cubicBezTo>
                  <a:pt x="11382" y="12609"/>
                  <a:pt x="11626" y="12437"/>
                  <a:pt x="11924" y="12437"/>
                </a:cubicBezTo>
                <a:close/>
                <a:moveTo>
                  <a:pt x="16426" y="13127"/>
                </a:moveTo>
                <a:lnTo>
                  <a:pt x="18734" y="13127"/>
                </a:lnTo>
                <a:lnTo>
                  <a:pt x="18734" y="13522"/>
                </a:lnTo>
                <a:lnTo>
                  <a:pt x="16426" y="13522"/>
                </a:lnTo>
                <a:lnTo>
                  <a:pt x="16426" y="13127"/>
                </a:lnTo>
                <a:close/>
                <a:moveTo>
                  <a:pt x="2890" y="15292"/>
                </a:moveTo>
                <a:lnTo>
                  <a:pt x="5121" y="15292"/>
                </a:lnTo>
                <a:cubicBezTo>
                  <a:pt x="5419" y="15292"/>
                  <a:pt x="5663" y="15466"/>
                  <a:pt x="5663" y="15677"/>
                </a:cubicBezTo>
                <a:lnTo>
                  <a:pt x="5663" y="16691"/>
                </a:lnTo>
                <a:cubicBezTo>
                  <a:pt x="5663" y="16902"/>
                  <a:pt x="5419" y="17074"/>
                  <a:pt x="5121" y="17074"/>
                </a:cubicBezTo>
                <a:lnTo>
                  <a:pt x="2890" y="17074"/>
                </a:lnTo>
                <a:cubicBezTo>
                  <a:pt x="2592" y="17074"/>
                  <a:pt x="2348" y="16902"/>
                  <a:pt x="2348" y="16691"/>
                </a:cubicBezTo>
                <a:lnTo>
                  <a:pt x="2348" y="15677"/>
                </a:lnTo>
                <a:cubicBezTo>
                  <a:pt x="2348" y="15466"/>
                  <a:pt x="2592" y="15292"/>
                  <a:pt x="2890" y="15292"/>
                </a:cubicBezTo>
                <a:close/>
                <a:moveTo>
                  <a:pt x="7400" y="15292"/>
                </a:moveTo>
                <a:lnTo>
                  <a:pt x="9669" y="15292"/>
                </a:lnTo>
                <a:cubicBezTo>
                  <a:pt x="9967" y="15292"/>
                  <a:pt x="10211" y="15466"/>
                  <a:pt x="10211" y="15677"/>
                </a:cubicBezTo>
                <a:lnTo>
                  <a:pt x="10211" y="16691"/>
                </a:lnTo>
                <a:cubicBezTo>
                  <a:pt x="10211" y="16902"/>
                  <a:pt x="9967" y="17074"/>
                  <a:pt x="9669" y="17074"/>
                </a:cubicBezTo>
                <a:lnTo>
                  <a:pt x="7400" y="17074"/>
                </a:lnTo>
                <a:cubicBezTo>
                  <a:pt x="7102" y="17074"/>
                  <a:pt x="6858" y="16902"/>
                  <a:pt x="6858" y="16691"/>
                </a:cubicBezTo>
                <a:lnTo>
                  <a:pt x="6858" y="15677"/>
                </a:lnTo>
                <a:cubicBezTo>
                  <a:pt x="6858" y="15466"/>
                  <a:pt x="7102" y="15292"/>
                  <a:pt x="7400" y="15292"/>
                </a:cubicBezTo>
                <a:close/>
                <a:moveTo>
                  <a:pt x="11924" y="15292"/>
                </a:moveTo>
                <a:lnTo>
                  <a:pt x="14195" y="15292"/>
                </a:lnTo>
                <a:cubicBezTo>
                  <a:pt x="14493" y="15292"/>
                  <a:pt x="14738" y="15466"/>
                  <a:pt x="14738" y="15677"/>
                </a:cubicBezTo>
                <a:lnTo>
                  <a:pt x="14738" y="16691"/>
                </a:lnTo>
                <a:cubicBezTo>
                  <a:pt x="14738" y="16902"/>
                  <a:pt x="14493" y="17074"/>
                  <a:pt x="14195" y="17074"/>
                </a:cubicBezTo>
                <a:lnTo>
                  <a:pt x="11924" y="17074"/>
                </a:lnTo>
                <a:cubicBezTo>
                  <a:pt x="11626" y="17074"/>
                  <a:pt x="11382" y="16902"/>
                  <a:pt x="11382" y="16691"/>
                </a:cubicBezTo>
                <a:lnTo>
                  <a:pt x="11382" y="15677"/>
                </a:lnTo>
                <a:cubicBezTo>
                  <a:pt x="11382" y="15466"/>
                  <a:pt x="11626" y="15292"/>
                  <a:pt x="11924" y="15292"/>
                </a:cubicBezTo>
                <a:close/>
                <a:moveTo>
                  <a:pt x="17305" y="15368"/>
                </a:moveTo>
                <a:lnTo>
                  <a:pt x="17864" y="15368"/>
                </a:lnTo>
                <a:lnTo>
                  <a:pt x="17864" y="15984"/>
                </a:lnTo>
                <a:lnTo>
                  <a:pt x="18734" y="15984"/>
                </a:lnTo>
                <a:lnTo>
                  <a:pt x="18734" y="16379"/>
                </a:lnTo>
                <a:lnTo>
                  <a:pt x="17864" y="16379"/>
                </a:lnTo>
                <a:lnTo>
                  <a:pt x="17864" y="17000"/>
                </a:lnTo>
                <a:lnTo>
                  <a:pt x="17305" y="17000"/>
                </a:lnTo>
                <a:lnTo>
                  <a:pt x="17305" y="16379"/>
                </a:lnTo>
                <a:lnTo>
                  <a:pt x="16433" y="16379"/>
                </a:lnTo>
                <a:lnTo>
                  <a:pt x="16433" y="15984"/>
                </a:lnTo>
                <a:lnTo>
                  <a:pt x="17305" y="15984"/>
                </a:lnTo>
                <a:lnTo>
                  <a:pt x="17305" y="15368"/>
                </a:lnTo>
                <a:close/>
                <a:moveTo>
                  <a:pt x="2897" y="18144"/>
                </a:moveTo>
                <a:lnTo>
                  <a:pt x="9669" y="18144"/>
                </a:lnTo>
                <a:cubicBezTo>
                  <a:pt x="9967" y="18144"/>
                  <a:pt x="10211" y="18316"/>
                  <a:pt x="10211" y="18527"/>
                </a:cubicBezTo>
                <a:lnTo>
                  <a:pt x="10211" y="19543"/>
                </a:lnTo>
                <a:cubicBezTo>
                  <a:pt x="10211" y="19754"/>
                  <a:pt x="9967" y="19926"/>
                  <a:pt x="9669" y="19926"/>
                </a:cubicBezTo>
                <a:lnTo>
                  <a:pt x="2897" y="19926"/>
                </a:lnTo>
                <a:cubicBezTo>
                  <a:pt x="2599" y="19926"/>
                  <a:pt x="2355" y="19754"/>
                  <a:pt x="2355" y="19543"/>
                </a:cubicBezTo>
                <a:lnTo>
                  <a:pt x="2355" y="18527"/>
                </a:lnTo>
                <a:cubicBezTo>
                  <a:pt x="2355" y="18316"/>
                  <a:pt x="2599" y="18144"/>
                  <a:pt x="2897" y="18144"/>
                </a:cubicBezTo>
                <a:close/>
                <a:moveTo>
                  <a:pt x="11924" y="18144"/>
                </a:moveTo>
                <a:lnTo>
                  <a:pt x="14195" y="18144"/>
                </a:lnTo>
                <a:cubicBezTo>
                  <a:pt x="14493" y="18144"/>
                  <a:pt x="14738" y="18316"/>
                  <a:pt x="14738" y="18527"/>
                </a:cubicBezTo>
                <a:lnTo>
                  <a:pt x="14738" y="19543"/>
                </a:lnTo>
                <a:cubicBezTo>
                  <a:pt x="14738" y="19754"/>
                  <a:pt x="14493" y="19926"/>
                  <a:pt x="14195" y="19926"/>
                </a:cubicBezTo>
                <a:lnTo>
                  <a:pt x="11924" y="19926"/>
                </a:lnTo>
                <a:cubicBezTo>
                  <a:pt x="11626" y="19926"/>
                  <a:pt x="11382" y="19754"/>
                  <a:pt x="11382" y="19543"/>
                </a:cubicBezTo>
                <a:lnTo>
                  <a:pt x="11382" y="18527"/>
                </a:lnTo>
                <a:cubicBezTo>
                  <a:pt x="11382" y="18316"/>
                  <a:pt x="11626" y="18144"/>
                  <a:pt x="11924" y="18144"/>
                </a:cubicBezTo>
                <a:close/>
                <a:moveTo>
                  <a:pt x="16426" y="18517"/>
                </a:moveTo>
                <a:lnTo>
                  <a:pt x="18734" y="18517"/>
                </a:lnTo>
                <a:lnTo>
                  <a:pt x="18734" y="18910"/>
                </a:lnTo>
                <a:lnTo>
                  <a:pt x="16426" y="18910"/>
                </a:lnTo>
                <a:lnTo>
                  <a:pt x="16426" y="18517"/>
                </a:lnTo>
                <a:close/>
                <a:moveTo>
                  <a:pt x="16426" y="19165"/>
                </a:moveTo>
                <a:lnTo>
                  <a:pt x="18734" y="19165"/>
                </a:lnTo>
                <a:lnTo>
                  <a:pt x="18734" y="19558"/>
                </a:lnTo>
                <a:lnTo>
                  <a:pt x="16426" y="19558"/>
                </a:lnTo>
                <a:lnTo>
                  <a:pt x="16426" y="19165"/>
                </a:lnTo>
                <a:close/>
              </a:path>
            </a:pathLst>
          </a:custGeom>
          <a:solidFill>
            <a:schemeClr val="accent4">
              <a:hueOff val="-461056"/>
              <a:satOff val="4338"/>
              <a:lumOff val="-10225"/>
            </a:schemeClr>
          </a:solidFill>
          <a:ln w="12700">
            <a:miter lim="400000"/>
          </a:ln>
        </p:spPr>
        <p:txBody>
          <a:bodyPr lIns="71437" tIns="71437" rIns="71437" bIns="71437" anchor="ctr"/>
          <a:lstStyle/>
          <a:p>
            <a:pPr>
              <a:defRPr sz="5000"/>
            </a:pPr>
          </a:p>
        </p:txBody>
      </p:sp>
      <p:sp>
        <p:nvSpPr>
          <p:cNvPr id="1104" name="TTFT (Time To First Token) = Prefill + first output token"/>
          <p:cNvSpPr txBox="1"/>
          <p:nvPr/>
        </p:nvSpPr>
        <p:spPr>
          <a:xfrm>
            <a:off x="4233822" y="11537904"/>
            <a:ext cx="1700974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TTFT (Time To First Token) = Prefill + first output token</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1097"/>
                                        </p:tgtEl>
                                        <p:attrNameLst>
                                          <p:attrName>style.visibility</p:attrName>
                                        </p:attrNameLst>
                                      </p:cBhvr>
                                      <p:to>
                                        <p:strVal val="visible"/>
                                      </p:to>
                                    </p:set>
                                    <p:animEffect filter="fade" transition="in">
                                      <p:cBhvr>
                                        <p:cTn id="7" dur="500"/>
                                        <p:tgtEl>
                                          <p:spTgt spid="1097"/>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1098"/>
                                        </p:tgtEl>
                                        <p:attrNameLst>
                                          <p:attrName>style.visibility</p:attrName>
                                        </p:attrNameLst>
                                      </p:cBhvr>
                                      <p:to>
                                        <p:strVal val="visible"/>
                                      </p:to>
                                    </p:set>
                                    <p:animEffect filter="fade" transition="in">
                                      <p:cBhvr>
                                        <p:cTn id="12" dur="500"/>
                                        <p:tgtEl>
                                          <p:spTgt spid="1098"/>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ID="10" grpId="3" fill="hold">
                                  <p:stCondLst>
                                    <p:cond delay="0"/>
                                  </p:stCondLst>
                                  <p:iterate type="el" backwards="0">
                                    <p:tmAbs val="0"/>
                                  </p:iterate>
                                  <p:childTnLst>
                                    <p:set>
                                      <p:cBhvr>
                                        <p:cTn id="16" fill="hold"/>
                                        <p:tgtEl>
                                          <p:spTgt spid="1066"/>
                                        </p:tgtEl>
                                        <p:attrNameLst>
                                          <p:attrName>style.visibility</p:attrName>
                                        </p:attrNameLst>
                                      </p:cBhvr>
                                      <p:to>
                                        <p:strVal val="visible"/>
                                      </p:to>
                                    </p:set>
                                    <p:animEffect filter="fade" transition="in">
                                      <p:cBhvr>
                                        <p:cTn id="17" dur="500"/>
                                        <p:tgtEl>
                                          <p:spTgt spid="1066"/>
                                        </p:tgtEl>
                                      </p:cBhvr>
                                    </p:animEffect>
                                  </p:childTnLst>
                                </p:cTn>
                              </p:par>
                            </p:childTnLst>
                          </p:cTn>
                        </p:par>
                      </p:childTnLst>
                    </p:cTn>
                  </p:par>
                  <p:par>
                    <p:cTn id="18" fill="hold">
                      <p:stCondLst>
                        <p:cond delay="indefinite"/>
                      </p:stCondLst>
                      <p:childTnLst>
                        <p:par>
                          <p:cTn id="19" fill="hold">
                            <p:stCondLst>
                              <p:cond delay="0"/>
                            </p:stCondLst>
                            <p:childTnLst>
                              <p:par>
                                <p:cTn id="20" presetClass="entr" nodeType="clickEffect" presetID="10" grpId="4" fill="hold">
                                  <p:stCondLst>
                                    <p:cond delay="0"/>
                                  </p:stCondLst>
                                  <p:iterate type="el" backwards="0">
                                    <p:tmAbs val="0"/>
                                  </p:iterate>
                                  <p:childTnLst>
                                    <p:set>
                                      <p:cBhvr>
                                        <p:cTn id="21" fill="hold"/>
                                        <p:tgtEl>
                                          <p:spTgt spid="1102"/>
                                        </p:tgtEl>
                                        <p:attrNameLst>
                                          <p:attrName>style.visibility</p:attrName>
                                        </p:attrNameLst>
                                      </p:cBhvr>
                                      <p:to>
                                        <p:strVal val="visible"/>
                                      </p:to>
                                    </p:set>
                                    <p:animEffect filter="fade" transition="in">
                                      <p:cBhvr>
                                        <p:cTn id="22" dur="500"/>
                                        <p:tgtEl>
                                          <p:spTgt spid="1102"/>
                                        </p:tgtEl>
                                      </p:cBhvr>
                                    </p:animEffect>
                                  </p:childTnLst>
                                </p:cTn>
                              </p:par>
                            </p:childTnLst>
                          </p:cTn>
                        </p:par>
                      </p:childTnLst>
                    </p:cTn>
                  </p:par>
                  <p:par>
                    <p:cTn id="23" fill="hold">
                      <p:stCondLst>
                        <p:cond delay="indefinite"/>
                      </p:stCondLst>
                      <p:childTnLst>
                        <p:par>
                          <p:cTn id="24" fill="hold">
                            <p:stCondLst>
                              <p:cond delay="0"/>
                            </p:stCondLst>
                            <p:childTnLst>
                              <p:par>
                                <p:cTn id="25" presetClass="entr" nodeType="clickEffect" presetSubtype="16" presetID="23" grpId="5" fill="hold">
                                  <p:stCondLst>
                                    <p:cond delay="0"/>
                                  </p:stCondLst>
                                  <p:iterate type="el" backwards="0">
                                    <p:tmAbs val="0"/>
                                  </p:iterate>
                                  <p:childTnLst>
                                    <p:set>
                                      <p:cBhvr>
                                        <p:cTn id="26" fill="hold"/>
                                        <p:tgtEl>
                                          <p:spTgt spid="1103"/>
                                        </p:tgtEl>
                                        <p:attrNameLst>
                                          <p:attrName>style.visibility</p:attrName>
                                        </p:attrNameLst>
                                      </p:cBhvr>
                                      <p:to>
                                        <p:strVal val="visible"/>
                                      </p:to>
                                    </p:set>
                                    <p:anim calcmode="lin" valueType="num">
                                      <p:cBhvr>
                                        <p:cTn id="27" dur="1000" fill="hold"/>
                                        <p:tgtEl>
                                          <p:spTgt spid="1103"/>
                                        </p:tgtEl>
                                        <p:attrNameLst>
                                          <p:attrName>ppt_w</p:attrName>
                                        </p:attrNameLst>
                                      </p:cBhvr>
                                      <p:tavLst>
                                        <p:tav tm="0">
                                          <p:val>
                                            <p:fltVal val="0"/>
                                          </p:val>
                                        </p:tav>
                                        <p:tav tm="100000">
                                          <p:val>
                                            <p:strVal val="#ppt_w"/>
                                          </p:val>
                                        </p:tav>
                                      </p:tavLst>
                                    </p:anim>
                                    <p:anim calcmode="lin" valueType="num">
                                      <p:cBhvr>
                                        <p:cTn id="28" dur="1000" fill="hold"/>
                                        <p:tgtEl>
                                          <p:spTgt spid="1103"/>
                                        </p:tgtEl>
                                        <p:attrNameLst>
                                          <p:attrName>ppt_h</p:attrName>
                                        </p:attrNameLst>
                                      </p:cBhvr>
                                      <p:tavLst>
                                        <p:tav tm="0">
                                          <p:val>
                                            <p:fltVal val="0"/>
                                          </p:val>
                                        </p:tav>
                                        <p:tav tm="100000">
                                          <p:val>
                                            <p:strVal val="#ppt_h"/>
                                          </p:val>
                                        </p:tav>
                                      </p:tavLst>
                                    </p:anim>
                                  </p:childTnLst>
                                </p:cTn>
                              </p:par>
                            </p:childTnLst>
                          </p:cTn>
                        </p:par>
                        <p:par>
                          <p:cTn id="29" fill="hold">
                            <p:stCondLst>
                              <p:cond delay="1000"/>
                            </p:stCondLst>
                            <p:childTnLst>
                              <p:par>
                                <p:cTn id="30" presetClass="entr" nodeType="afterEffect" presetID="10" grpId="6" fill="hold">
                                  <p:stCondLst>
                                    <p:cond delay="0"/>
                                  </p:stCondLst>
                                  <p:iterate type="el" backwards="0">
                                    <p:tmAbs val="0"/>
                                  </p:iterate>
                                  <p:childTnLst>
                                    <p:set>
                                      <p:cBhvr>
                                        <p:cTn id="31" fill="hold"/>
                                        <p:tgtEl>
                                          <p:spTgt spid="1099"/>
                                        </p:tgtEl>
                                        <p:attrNameLst>
                                          <p:attrName>style.visibility</p:attrName>
                                        </p:attrNameLst>
                                      </p:cBhvr>
                                      <p:to>
                                        <p:strVal val="visible"/>
                                      </p:to>
                                    </p:set>
                                    <p:animEffect filter="fade" transition="in">
                                      <p:cBhvr>
                                        <p:cTn id="32" dur="500"/>
                                        <p:tgtEl>
                                          <p:spTgt spid="1099"/>
                                        </p:tgtEl>
                                      </p:cBhvr>
                                    </p:animEffect>
                                  </p:childTnLst>
                                </p:cTn>
                              </p:par>
                            </p:childTnLst>
                          </p:cTn>
                        </p:par>
                      </p:childTnLst>
                    </p:cTn>
                  </p:par>
                  <p:par>
                    <p:cTn id="33" fill="hold">
                      <p:stCondLst>
                        <p:cond delay="indefinite"/>
                      </p:stCondLst>
                      <p:childTnLst>
                        <p:par>
                          <p:cTn id="34" fill="hold">
                            <p:stCondLst>
                              <p:cond delay="0"/>
                            </p:stCondLst>
                            <p:childTnLst>
                              <p:par>
                                <p:cTn id="35" presetClass="entr" nodeType="clickEffect" presetID="10" grpId="7" fill="hold">
                                  <p:stCondLst>
                                    <p:cond delay="0"/>
                                  </p:stCondLst>
                                  <p:iterate type="el" backwards="0">
                                    <p:tmAbs val="0"/>
                                  </p:iterate>
                                  <p:childTnLst>
                                    <p:set>
                                      <p:cBhvr>
                                        <p:cTn id="36" fill="hold"/>
                                        <p:tgtEl>
                                          <p:spTgt spid="1100"/>
                                        </p:tgtEl>
                                        <p:attrNameLst>
                                          <p:attrName>style.visibility</p:attrName>
                                        </p:attrNameLst>
                                      </p:cBhvr>
                                      <p:to>
                                        <p:strVal val="visible"/>
                                      </p:to>
                                    </p:set>
                                    <p:animEffect filter="fade" transition="in">
                                      <p:cBhvr>
                                        <p:cTn id="37" dur="500"/>
                                        <p:tgtEl>
                                          <p:spTgt spid="1100"/>
                                        </p:tgtEl>
                                      </p:cBhvr>
                                    </p:animEffect>
                                  </p:childTnLst>
                                </p:cTn>
                              </p:par>
                            </p:childTnLst>
                          </p:cTn>
                        </p:par>
                      </p:childTnLst>
                    </p:cTn>
                  </p:par>
                  <p:par>
                    <p:cTn id="38" fill="hold">
                      <p:stCondLst>
                        <p:cond delay="indefinite"/>
                      </p:stCondLst>
                      <p:childTnLst>
                        <p:par>
                          <p:cTn id="39" fill="hold">
                            <p:stCondLst>
                              <p:cond delay="0"/>
                            </p:stCondLst>
                            <p:childTnLst>
                              <p:par>
                                <p:cTn id="40" presetClass="entr" nodeType="clickEffect" presetID="10" grpId="8" fill="hold">
                                  <p:stCondLst>
                                    <p:cond delay="0"/>
                                  </p:stCondLst>
                                  <p:iterate type="el" backwards="0">
                                    <p:tmAbs val="0"/>
                                  </p:iterate>
                                  <p:childTnLst>
                                    <p:set>
                                      <p:cBhvr>
                                        <p:cTn id="41" fill="hold"/>
                                        <p:tgtEl>
                                          <p:spTgt spid="1104"/>
                                        </p:tgtEl>
                                        <p:attrNameLst>
                                          <p:attrName>style.visibility</p:attrName>
                                        </p:attrNameLst>
                                      </p:cBhvr>
                                      <p:to>
                                        <p:strVal val="visible"/>
                                      </p:to>
                                    </p:set>
                                    <p:animEffect filter="fade" transition="in">
                                      <p:cBhvr>
                                        <p:cTn id="42" dur="500"/>
                                        <p:tgtEl>
                                          <p:spTgt spid="11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100" grpId="7"/>
      <p:bldP build="whole" bldLvl="1" animBg="1" rev="0" advAuto="0" spid="1098" grpId="2"/>
      <p:bldP build="whole" bldLvl="1" animBg="1" rev="0" advAuto="0" spid="1104" grpId="8"/>
      <p:bldP build="whole" bldLvl="1" animBg="1" rev="0" advAuto="0" spid="1102" grpId="4"/>
      <p:bldP build="whole" bldLvl="1" animBg="1" rev="0" advAuto="0" spid="1066" grpId="3"/>
      <p:bldP build="whole" bldLvl="1" animBg="1" rev="0" advAuto="0" spid="1103" grpId="5"/>
      <p:bldP build="whole" bldLvl="1" animBg="1" rev="0" advAuto="0" spid="1099" grpId="6"/>
      <p:bldP build="whole" bldLvl="1" animBg="1" rev="0" advAuto="0" spid="1097" grpId="1"/>
    </p:bldLst>
  </p:timing>
</p:sld>
</file>

<file path=ppt/slides/slide7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116" name="Group"/>
          <p:cNvGrpSpPr/>
          <p:nvPr/>
        </p:nvGrpSpPr>
        <p:grpSpPr>
          <a:xfrm>
            <a:off x="278069" y="7856222"/>
            <a:ext cx="8951657" cy="1377159"/>
            <a:chOff x="0" y="0"/>
            <a:chExt cx="8951655" cy="1377157"/>
          </a:xfrm>
        </p:grpSpPr>
        <p:grpSp>
          <p:nvGrpSpPr>
            <p:cNvPr id="1112" name="Group"/>
            <p:cNvGrpSpPr/>
            <p:nvPr/>
          </p:nvGrpSpPr>
          <p:grpSpPr>
            <a:xfrm>
              <a:off x="0" y="52613"/>
              <a:ext cx="8951656" cy="1270001"/>
              <a:chOff x="0" y="0"/>
              <a:chExt cx="8951655" cy="1270000"/>
            </a:xfrm>
          </p:grpSpPr>
          <p:sp>
            <p:nvSpPr>
              <p:cNvPr id="1108"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109"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110"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1111"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1113"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114"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115"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1125" name="Group"/>
          <p:cNvGrpSpPr/>
          <p:nvPr/>
        </p:nvGrpSpPr>
        <p:grpSpPr>
          <a:xfrm>
            <a:off x="15218779" y="7856222"/>
            <a:ext cx="8951657" cy="1377159"/>
            <a:chOff x="0" y="0"/>
            <a:chExt cx="8951655" cy="1377157"/>
          </a:xfrm>
        </p:grpSpPr>
        <p:grpSp>
          <p:nvGrpSpPr>
            <p:cNvPr id="1121" name="Group"/>
            <p:cNvGrpSpPr/>
            <p:nvPr/>
          </p:nvGrpSpPr>
          <p:grpSpPr>
            <a:xfrm>
              <a:off x="0" y="52613"/>
              <a:ext cx="8951656" cy="1270001"/>
              <a:chOff x="0" y="0"/>
              <a:chExt cx="8951655" cy="1270000"/>
            </a:xfrm>
          </p:grpSpPr>
          <p:sp>
            <p:nvSpPr>
              <p:cNvPr id="1117"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118"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119"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1120"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1122"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123"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124"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1126" name="LLM Terminology"/>
          <p:cNvSpPr txBox="1"/>
          <p:nvPr>
            <p:ph type="title"/>
          </p:nvPr>
        </p:nvSpPr>
        <p:spPr>
          <a:prstGeom prst="rect">
            <a:avLst/>
          </a:prstGeom>
        </p:spPr>
        <p:txBody>
          <a:bodyPr/>
          <a:lstStyle/>
          <a:p>
            <a:pPr/>
            <a:r>
              <a:t>LLM Terminology</a:t>
            </a:r>
          </a:p>
        </p:txBody>
      </p:sp>
      <p:pic>
        <p:nvPicPr>
          <p:cNvPr id="1127"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1128" name="It"/>
          <p:cNvSpPr txBox="1"/>
          <p:nvPr/>
        </p:nvSpPr>
        <p:spPr>
          <a:xfrm>
            <a:off x="381205" y="6679404"/>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1129" name="was"/>
          <p:cNvSpPr txBox="1"/>
          <p:nvPr/>
        </p:nvSpPr>
        <p:spPr>
          <a:xfrm>
            <a:off x="1054039" y="6679404"/>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1130" name="the"/>
          <p:cNvSpPr txBox="1"/>
          <p:nvPr/>
        </p:nvSpPr>
        <p:spPr>
          <a:xfrm>
            <a:off x="2416094"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1131" name="best"/>
          <p:cNvSpPr txBox="1"/>
          <p:nvPr/>
        </p:nvSpPr>
        <p:spPr>
          <a:xfrm>
            <a:off x="3592729" y="6679404"/>
            <a:ext cx="141541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best</a:t>
            </a:r>
          </a:p>
        </p:txBody>
      </p:sp>
      <p:sp>
        <p:nvSpPr>
          <p:cNvPr id="1132" name="of"/>
          <p:cNvSpPr txBox="1"/>
          <p:nvPr/>
        </p:nvSpPr>
        <p:spPr>
          <a:xfrm>
            <a:off x="5028833" y="6679404"/>
            <a:ext cx="72199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of</a:t>
            </a:r>
          </a:p>
        </p:txBody>
      </p:sp>
      <p:sp>
        <p:nvSpPr>
          <p:cNvPr id="1133" name="times"/>
          <p:cNvSpPr txBox="1"/>
          <p:nvPr/>
        </p:nvSpPr>
        <p:spPr>
          <a:xfrm>
            <a:off x="5771517" y="6679404"/>
            <a:ext cx="184340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times</a:t>
            </a:r>
          </a:p>
        </p:txBody>
      </p:sp>
      <p:sp>
        <p:nvSpPr>
          <p:cNvPr id="1134" name="It"/>
          <p:cNvSpPr txBox="1"/>
          <p:nvPr/>
        </p:nvSpPr>
        <p:spPr>
          <a:xfrm>
            <a:off x="7766164" y="6679403"/>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1135" name="was"/>
          <p:cNvSpPr txBox="1"/>
          <p:nvPr/>
        </p:nvSpPr>
        <p:spPr>
          <a:xfrm>
            <a:off x="8569551" y="6679403"/>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1136" name="the"/>
          <p:cNvSpPr txBox="1"/>
          <p:nvPr/>
        </p:nvSpPr>
        <p:spPr>
          <a:xfrm>
            <a:off x="15665780" y="6679403"/>
            <a:ext cx="114935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1137" name="worst"/>
          <p:cNvSpPr txBox="1"/>
          <p:nvPr/>
        </p:nvSpPr>
        <p:spPr>
          <a:xfrm>
            <a:off x="15573069" y="6679404"/>
            <a:ext cx="188912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worst</a:t>
            </a:r>
          </a:p>
        </p:txBody>
      </p:sp>
      <p:sp>
        <p:nvSpPr>
          <p:cNvPr id="1138" name="the"/>
          <p:cNvSpPr txBox="1"/>
          <p:nvPr/>
        </p:nvSpPr>
        <p:spPr>
          <a:xfrm>
            <a:off x="9937522"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1139" name="KV cache"/>
          <p:cNvSpPr txBox="1"/>
          <p:nvPr/>
        </p:nvSpPr>
        <p:spPr>
          <a:xfrm>
            <a:off x="10417716" y="9721308"/>
            <a:ext cx="454538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spAutoFit/>
          </a:bodyPr>
          <a:lstStyle>
            <a:lvl1pPr>
              <a:defRPr sz="5000"/>
            </a:lvl1pPr>
          </a:lstStyle>
          <a:p>
            <a:pPr/>
            <a:r>
              <a:t>KV cache</a:t>
            </a:r>
          </a:p>
        </p:txBody>
      </p:sp>
      <p:sp>
        <p:nvSpPr>
          <p:cNvPr id="1140" name="Context Window /…"/>
          <p:cNvSpPr txBox="1"/>
          <p:nvPr/>
        </p:nvSpPr>
        <p:spPr>
          <a:xfrm>
            <a:off x="1028333" y="11226414"/>
            <a:ext cx="8722996"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Context Window /</a:t>
            </a:r>
          </a:p>
          <a:p>
            <a:pPr>
              <a:defRPr sz="5000"/>
            </a:pPr>
            <a:r>
              <a:t>a.k.a. “short-term memory” </a:t>
            </a:r>
          </a:p>
        </p:txBody>
      </p:sp>
      <p:grpSp>
        <p:nvGrpSpPr>
          <p:cNvPr id="1143" name="Group"/>
          <p:cNvGrpSpPr/>
          <p:nvPr/>
        </p:nvGrpSpPr>
        <p:grpSpPr>
          <a:xfrm>
            <a:off x="137561" y="7676647"/>
            <a:ext cx="10965805" cy="3666420"/>
            <a:chOff x="0" y="0"/>
            <a:chExt cx="10965804" cy="3666418"/>
          </a:xfrm>
        </p:grpSpPr>
        <p:sp>
          <p:nvSpPr>
            <p:cNvPr id="1146" name="Connection Line"/>
            <p:cNvSpPr/>
            <p:nvPr/>
          </p:nvSpPr>
          <p:spPr>
            <a:xfrm>
              <a:off x="0" y="0"/>
              <a:ext cx="10965805" cy="1091680"/>
            </a:xfrm>
            <a:custGeom>
              <a:avLst/>
              <a:gdLst/>
              <a:ahLst/>
              <a:cxnLst>
                <a:cxn ang="0">
                  <a:pos x="wd2" y="hd2"/>
                </a:cxn>
                <a:cxn ang="5400000">
                  <a:pos x="wd2" y="hd2"/>
                </a:cxn>
                <a:cxn ang="10800000">
                  <a:pos x="wd2" y="hd2"/>
                </a:cxn>
                <a:cxn ang="16200000">
                  <a:pos x="wd2" y="hd2"/>
                </a:cxn>
              </a:cxnLst>
              <a:rect l="0" t="0" r="r" b="b"/>
              <a:pathLst>
                <a:path w="21600" h="16203" fill="norm" stroke="1" extrusionOk="0">
                  <a:moveTo>
                    <a:pt x="21600" y="0"/>
                  </a:moveTo>
                  <a:cubicBezTo>
                    <a:pt x="13911" y="21299"/>
                    <a:pt x="6711" y="21600"/>
                    <a:pt x="0" y="903"/>
                  </a:cubicBezTo>
                </a:path>
              </a:pathLst>
            </a:custGeom>
            <a:noFill/>
            <a:ln w="127000" cap="flat">
              <a:solidFill>
                <a:schemeClr val="accent5">
                  <a:hueOff val="-82419"/>
                  <a:satOff val="-9513"/>
                  <a:lumOff val="-16343"/>
                </a:schemeClr>
              </a:solidFill>
              <a:prstDash val="solid"/>
              <a:miter lim="400000"/>
            </a:ln>
            <a:effectLst/>
          </p:spPr>
          <p:txBody>
            <a:bodyPr/>
            <a:lstStyle/>
            <a:p>
              <a:pPr/>
            </a:p>
          </p:txBody>
        </p:sp>
        <p:sp>
          <p:nvSpPr>
            <p:cNvPr id="1147" name="Connection Line"/>
            <p:cNvSpPr/>
            <p:nvPr/>
          </p:nvSpPr>
          <p:spPr>
            <a:xfrm>
              <a:off x="5285996" y="1156052"/>
              <a:ext cx="6098" cy="25103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path>
              </a:pathLst>
            </a:custGeom>
            <a:noFill/>
            <a:ln w="127000" cap="flat">
              <a:solidFill>
                <a:schemeClr val="accent5">
                  <a:hueOff val="-82419"/>
                  <a:satOff val="-9513"/>
                  <a:lumOff val="-16343"/>
                </a:schemeClr>
              </a:solidFill>
              <a:prstDash val="solid"/>
              <a:miter lim="400000"/>
            </a:ln>
            <a:effectLst/>
          </p:spPr>
          <p:txBody>
            <a:bodyPr/>
            <a:lstStyle/>
            <a:p>
              <a:pPr/>
            </a:p>
          </p:txBody>
        </p:sp>
      </p:grpSp>
      <p:sp>
        <p:nvSpPr>
          <p:cNvPr id="1144" name="Dingbat X"/>
          <p:cNvSpPr/>
          <p:nvPr/>
        </p:nvSpPr>
        <p:spPr>
          <a:xfrm>
            <a:off x="10858951" y="6436002"/>
            <a:ext cx="1156230" cy="1366280"/>
          </a:xfrm>
          <a:custGeom>
            <a:avLst/>
            <a:gdLst/>
            <a:ahLst/>
            <a:cxnLst>
              <a:cxn ang="0">
                <a:pos x="wd2" y="hd2"/>
              </a:cxn>
              <a:cxn ang="5400000">
                <a:pos x="wd2" y="hd2"/>
              </a:cxn>
              <a:cxn ang="10800000">
                <a:pos x="wd2" y="hd2"/>
              </a:cxn>
              <a:cxn ang="16200000">
                <a:pos x="wd2" y="hd2"/>
              </a:cxn>
            </a:cxnLst>
            <a:rect l="0" t="0" r="r" b="b"/>
            <a:pathLst>
              <a:path w="21484" h="21548" fill="norm" stroke="1" extrusionOk="0">
                <a:moveTo>
                  <a:pt x="18655" y="0"/>
                </a:moveTo>
                <a:cubicBezTo>
                  <a:pt x="18494" y="5"/>
                  <a:pt x="18333" y="109"/>
                  <a:pt x="18066" y="314"/>
                </a:cubicBezTo>
                <a:cubicBezTo>
                  <a:pt x="15478" y="2289"/>
                  <a:pt x="13027" y="4381"/>
                  <a:pt x="10727" y="6600"/>
                </a:cubicBezTo>
                <a:cubicBezTo>
                  <a:pt x="10587" y="6735"/>
                  <a:pt x="10434" y="6862"/>
                  <a:pt x="10258" y="7020"/>
                </a:cubicBezTo>
                <a:cubicBezTo>
                  <a:pt x="10102" y="6832"/>
                  <a:pt x="9974" y="6685"/>
                  <a:pt x="9856" y="6533"/>
                </a:cubicBezTo>
                <a:cubicBezTo>
                  <a:pt x="8908" y="5315"/>
                  <a:pt x="7971" y="4091"/>
                  <a:pt x="7009" y="2882"/>
                </a:cubicBezTo>
                <a:cubicBezTo>
                  <a:pt x="6625" y="2399"/>
                  <a:pt x="6178" y="1951"/>
                  <a:pt x="5769" y="1483"/>
                </a:cubicBezTo>
                <a:cubicBezTo>
                  <a:pt x="5573" y="1260"/>
                  <a:pt x="5327" y="1254"/>
                  <a:pt x="5044" y="1314"/>
                </a:cubicBezTo>
                <a:cubicBezTo>
                  <a:pt x="4759" y="1375"/>
                  <a:pt x="4593" y="1540"/>
                  <a:pt x="4590" y="1770"/>
                </a:cubicBezTo>
                <a:cubicBezTo>
                  <a:pt x="4583" y="2129"/>
                  <a:pt x="4349" y="2291"/>
                  <a:pt x="3989" y="2389"/>
                </a:cubicBezTo>
                <a:cubicBezTo>
                  <a:pt x="3741" y="2232"/>
                  <a:pt x="3498" y="2079"/>
                  <a:pt x="3221" y="1904"/>
                </a:cubicBezTo>
                <a:cubicBezTo>
                  <a:pt x="2922" y="2176"/>
                  <a:pt x="2660" y="2427"/>
                  <a:pt x="2382" y="2665"/>
                </a:cubicBezTo>
                <a:cubicBezTo>
                  <a:pt x="2135" y="2876"/>
                  <a:pt x="2125" y="3090"/>
                  <a:pt x="2231" y="3371"/>
                </a:cubicBezTo>
                <a:cubicBezTo>
                  <a:pt x="3179" y="5877"/>
                  <a:pt x="4394" y="8283"/>
                  <a:pt x="5880" y="10593"/>
                </a:cubicBezTo>
                <a:cubicBezTo>
                  <a:pt x="5956" y="10712"/>
                  <a:pt x="6024" y="10835"/>
                  <a:pt x="6094" y="10951"/>
                </a:cubicBezTo>
                <a:cubicBezTo>
                  <a:pt x="4046" y="12991"/>
                  <a:pt x="2019" y="15012"/>
                  <a:pt x="0" y="17024"/>
                </a:cubicBezTo>
                <a:cubicBezTo>
                  <a:pt x="166" y="17359"/>
                  <a:pt x="297" y="17644"/>
                  <a:pt x="450" y="17921"/>
                </a:cubicBezTo>
                <a:cubicBezTo>
                  <a:pt x="559" y="18117"/>
                  <a:pt x="570" y="18299"/>
                  <a:pt x="443" y="18491"/>
                </a:cubicBezTo>
                <a:cubicBezTo>
                  <a:pt x="355" y="18625"/>
                  <a:pt x="277" y="18763"/>
                  <a:pt x="214" y="18906"/>
                </a:cubicBezTo>
                <a:cubicBezTo>
                  <a:pt x="179" y="18986"/>
                  <a:pt x="139" y="19096"/>
                  <a:pt x="175" y="19164"/>
                </a:cubicBezTo>
                <a:cubicBezTo>
                  <a:pt x="462" y="19717"/>
                  <a:pt x="876" y="20186"/>
                  <a:pt x="1406" y="20550"/>
                </a:cubicBezTo>
                <a:cubicBezTo>
                  <a:pt x="1668" y="20457"/>
                  <a:pt x="1862" y="20370"/>
                  <a:pt x="2068" y="20319"/>
                </a:cubicBezTo>
                <a:cubicBezTo>
                  <a:pt x="2305" y="20259"/>
                  <a:pt x="2506" y="20384"/>
                  <a:pt x="2432" y="20567"/>
                </a:cubicBezTo>
                <a:cubicBezTo>
                  <a:pt x="2271" y="20967"/>
                  <a:pt x="2606" y="21165"/>
                  <a:pt x="2838" y="21403"/>
                </a:cubicBezTo>
                <a:cubicBezTo>
                  <a:pt x="3027" y="21596"/>
                  <a:pt x="3335" y="21593"/>
                  <a:pt x="3548" y="21414"/>
                </a:cubicBezTo>
                <a:cubicBezTo>
                  <a:pt x="3624" y="21350"/>
                  <a:pt x="3679" y="21268"/>
                  <a:pt x="3745" y="21195"/>
                </a:cubicBezTo>
                <a:cubicBezTo>
                  <a:pt x="5406" y="19353"/>
                  <a:pt x="7068" y="17510"/>
                  <a:pt x="8732" y="15669"/>
                </a:cubicBezTo>
                <a:cubicBezTo>
                  <a:pt x="8850" y="15538"/>
                  <a:pt x="8982" y="15417"/>
                  <a:pt x="9151" y="15248"/>
                </a:cubicBezTo>
                <a:cubicBezTo>
                  <a:pt x="9312" y="15457"/>
                  <a:pt x="9442" y="15618"/>
                  <a:pt x="9566" y="15782"/>
                </a:cubicBezTo>
                <a:cubicBezTo>
                  <a:pt x="10552" y="17091"/>
                  <a:pt x="11622" y="18348"/>
                  <a:pt x="12799" y="19538"/>
                </a:cubicBezTo>
                <a:cubicBezTo>
                  <a:pt x="13137" y="19880"/>
                  <a:pt x="13363" y="19913"/>
                  <a:pt x="13764" y="19639"/>
                </a:cubicBezTo>
                <a:cubicBezTo>
                  <a:pt x="14071" y="19429"/>
                  <a:pt x="14340" y="19181"/>
                  <a:pt x="14638" y="18942"/>
                </a:cubicBezTo>
                <a:cubicBezTo>
                  <a:pt x="14977" y="19118"/>
                  <a:pt x="15325" y="19299"/>
                  <a:pt x="15670" y="19479"/>
                </a:cubicBezTo>
                <a:cubicBezTo>
                  <a:pt x="15874" y="19336"/>
                  <a:pt x="16024" y="19228"/>
                  <a:pt x="16179" y="19123"/>
                </a:cubicBezTo>
                <a:cubicBezTo>
                  <a:pt x="16407" y="18969"/>
                  <a:pt x="16586" y="18817"/>
                  <a:pt x="16625" y="18532"/>
                </a:cubicBezTo>
                <a:cubicBezTo>
                  <a:pt x="16663" y="18245"/>
                  <a:pt x="16848" y="17980"/>
                  <a:pt x="17238" y="17893"/>
                </a:cubicBezTo>
                <a:cubicBezTo>
                  <a:pt x="17537" y="17826"/>
                  <a:pt x="17736" y="17646"/>
                  <a:pt x="17893" y="17435"/>
                </a:cubicBezTo>
                <a:cubicBezTo>
                  <a:pt x="18144" y="17098"/>
                  <a:pt x="18337" y="16737"/>
                  <a:pt x="18424" y="16377"/>
                </a:cubicBezTo>
                <a:cubicBezTo>
                  <a:pt x="16705" y="14528"/>
                  <a:pt x="15014" y="12708"/>
                  <a:pt x="13308" y="10873"/>
                </a:cubicBezTo>
                <a:cubicBezTo>
                  <a:pt x="13494" y="10665"/>
                  <a:pt x="13612" y="10530"/>
                  <a:pt x="13734" y="10397"/>
                </a:cubicBezTo>
                <a:cubicBezTo>
                  <a:pt x="15805" y="8137"/>
                  <a:pt x="18039" y="6000"/>
                  <a:pt x="20413" y="3968"/>
                </a:cubicBezTo>
                <a:cubicBezTo>
                  <a:pt x="20703" y="3719"/>
                  <a:pt x="20983" y="3471"/>
                  <a:pt x="21190" y="3153"/>
                </a:cubicBezTo>
                <a:cubicBezTo>
                  <a:pt x="21585" y="2544"/>
                  <a:pt x="21600" y="2565"/>
                  <a:pt x="21129" y="2026"/>
                </a:cubicBezTo>
                <a:cubicBezTo>
                  <a:pt x="20955" y="1827"/>
                  <a:pt x="20762" y="1776"/>
                  <a:pt x="20487" y="1772"/>
                </a:cubicBezTo>
                <a:cubicBezTo>
                  <a:pt x="19961" y="1764"/>
                  <a:pt x="19720" y="1486"/>
                  <a:pt x="19806" y="1064"/>
                </a:cubicBezTo>
                <a:cubicBezTo>
                  <a:pt x="19825" y="971"/>
                  <a:pt x="19804" y="847"/>
                  <a:pt x="19743" y="773"/>
                </a:cubicBezTo>
                <a:cubicBezTo>
                  <a:pt x="19597" y="599"/>
                  <a:pt x="19434" y="429"/>
                  <a:pt x="19245" y="289"/>
                </a:cubicBezTo>
                <a:cubicBezTo>
                  <a:pt x="18978" y="92"/>
                  <a:pt x="18816" y="-4"/>
                  <a:pt x="18655" y="0"/>
                </a:cubicBez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pic>
        <p:nvPicPr>
          <p:cNvPr id="1145" name="Dunce_cap_from_LOC_3c04163u.png" descr="Dunce_cap_from_LOC_3c04163u.png"/>
          <p:cNvPicPr>
            <a:picLocks noChangeAspect="1"/>
          </p:cNvPicPr>
          <p:nvPr/>
        </p:nvPicPr>
        <p:blipFill>
          <a:blip r:embed="rId5">
            <a:extLst/>
          </a:blip>
          <a:stretch>
            <a:fillRect/>
          </a:stretch>
        </p:blipFill>
        <p:spPr>
          <a:xfrm>
            <a:off x="10703454" y="5709397"/>
            <a:ext cx="3973905" cy="529854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1143"/>
                                        </p:tgtEl>
                                        <p:attrNameLst>
                                          <p:attrName>style.visibility</p:attrName>
                                        </p:attrNameLst>
                                      </p:cBhvr>
                                      <p:to>
                                        <p:strVal val="visible"/>
                                      </p:to>
                                    </p:set>
                                    <p:animEffect filter="fade" transition="in">
                                      <p:cBhvr>
                                        <p:cTn id="7" dur="500"/>
                                        <p:tgtEl>
                                          <p:spTgt spid="1143"/>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1140"/>
                                        </p:tgtEl>
                                        <p:attrNameLst>
                                          <p:attrName>style.visibility</p:attrName>
                                        </p:attrNameLst>
                                      </p:cBhvr>
                                      <p:to>
                                        <p:strVal val="visible"/>
                                      </p:to>
                                    </p:set>
                                    <p:animEffect filter="fade" transition="in">
                                      <p:cBhvr>
                                        <p:cTn id="12" dur="500"/>
                                        <p:tgtEl>
                                          <p:spTgt spid="1140"/>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16" presetID="23" grpId="3" fill="hold">
                                  <p:stCondLst>
                                    <p:cond delay="0"/>
                                  </p:stCondLst>
                                  <p:iterate type="el" backwards="0">
                                    <p:tmAbs val="0"/>
                                  </p:iterate>
                                  <p:childTnLst>
                                    <p:set>
                                      <p:cBhvr>
                                        <p:cTn id="16" fill="hold"/>
                                        <p:tgtEl>
                                          <p:spTgt spid="1144"/>
                                        </p:tgtEl>
                                        <p:attrNameLst>
                                          <p:attrName>style.visibility</p:attrName>
                                        </p:attrNameLst>
                                      </p:cBhvr>
                                      <p:to>
                                        <p:strVal val="visible"/>
                                      </p:to>
                                    </p:set>
                                    <p:anim calcmode="lin" valueType="num">
                                      <p:cBhvr>
                                        <p:cTn id="17" dur="500" fill="hold"/>
                                        <p:tgtEl>
                                          <p:spTgt spid="1144"/>
                                        </p:tgtEl>
                                        <p:attrNameLst>
                                          <p:attrName>ppt_w</p:attrName>
                                        </p:attrNameLst>
                                      </p:cBhvr>
                                      <p:tavLst>
                                        <p:tav tm="0">
                                          <p:val>
                                            <p:fltVal val="0"/>
                                          </p:val>
                                        </p:tav>
                                        <p:tav tm="100000">
                                          <p:val>
                                            <p:strVal val="#ppt_w"/>
                                          </p:val>
                                        </p:tav>
                                      </p:tavLst>
                                    </p:anim>
                                    <p:anim calcmode="lin" valueType="num">
                                      <p:cBhvr>
                                        <p:cTn id="18" dur="500" fill="hold"/>
                                        <p:tgtEl>
                                          <p:spTgt spid="1144"/>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Class="path" nodeType="clickEffect" presetSubtype="0" presetID="-1" grpId="4" accel="50000" decel="50000" fill="hold">
                                  <p:stCondLst>
                                    <p:cond delay="0"/>
                                  </p:stCondLst>
                                  <p:childTnLst>
                                    <p:animMotion path="M 0.000000 0.000000 L -0.013874 0.316710" origin="layout" pathEditMode="relative">
                                      <p:cBhvr>
                                        <p:cTn id="22" dur="500" fill="hold"/>
                                        <p:tgtEl>
                                          <p:spTgt spid="1128"/>
                                        </p:tgtEl>
                                        <p:attrNameLst>
                                          <p:attrName>ppt_x</p:attrName>
                                          <p:attrName>ppt_y</p:attrName>
                                        </p:attrNameLst>
                                      </p:cBhvr>
                                    </p:animMotion>
                                  </p:childTnLst>
                                </p:cTn>
                              </p:par>
                            </p:childTnLst>
                          </p:cTn>
                        </p:par>
                        <p:par>
                          <p:cTn id="23" fill="hold">
                            <p:stCondLst>
                              <p:cond delay="0"/>
                            </p:stCondLst>
                            <p:childTnLst>
                              <p:par>
                                <p:cTn id="24" presetClass="path" nodeType="afterEffect" presetSubtype="0" presetID="-1" grpId="5" accel="50000" decel="50000" fill="hold">
                                  <p:stCondLst>
                                    <p:cond delay="0"/>
                                  </p:stCondLst>
                                  <p:childTnLst>
                                    <p:animMotion path="M 0.000000 0.000000 L -0.041591 0.249684" origin="layout" pathEditMode="relative">
                                      <p:cBhvr>
                                        <p:cTn id="25" dur="500" fill="hold"/>
                                        <p:tgtEl>
                                          <p:spTgt spid="1129"/>
                                        </p:tgtEl>
                                        <p:attrNameLst>
                                          <p:attrName>ppt_x</p:attrName>
                                          <p:attrName>ppt_y</p:attrName>
                                        </p:attrNameLst>
                                      </p:cBhvr>
                                    </p:animMotion>
                                  </p:childTnLst>
                                </p:cTn>
                              </p:par>
                            </p:childTnLst>
                          </p:cTn>
                        </p:par>
                        <p:par>
                          <p:cTn id="26" fill="hold">
                            <p:stCondLst>
                              <p:cond delay="0"/>
                            </p:stCondLst>
                            <p:childTnLst>
                              <p:par>
                                <p:cTn id="27" presetClass="path" nodeType="afterEffect" presetSubtype="0" presetID="-1" grpId="6" accel="50000" decel="50000" fill="hold">
                                  <p:stCondLst>
                                    <p:cond delay="0"/>
                                  </p:stCondLst>
                                  <p:childTnLst>
                                    <p:animMotion path="M 0.000000 0.000000 L -0.098828 0.163996" origin="layout" pathEditMode="relative">
                                      <p:cBhvr>
                                        <p:cTn id="28" dur="500" fill="hold"/>
                                        <p:tgtEl>
                                          <p:spTgt spid="1130"/>
                                        </p:tgtEl>
                                        <p:attrNameLst>
                                          <p:attrName>ppt_x</p:attrName>
                                          <p:attrName>ppt_y</p:attrName>
                                        </p:attrNameLst>
                                      </p:cBhvr>
                                    </p:animMotion>
                                  </p:childTnLst>
                                </p:cTn>
                              </p:par>
                            </p:childTnLst>
                          </p:cTn>
                        </p:par>
                      </p:childTnLst>
                    </p:cTn>
                  </p:par>
                  <p:par>
                    <p:cTn id="29" fill="hold">
                      <p:stCondLst>
                        <p:cond delay="indefinite"/>
                      </p:stCondLst>
                      <p:childTnLst>
                        <p:par>
                          <p:cTn id="30" fill="hold">
                            <p:stCondLst>
                              <p:cond delay="0"/>
                            </p:stCondLst>
                            <p:childTnLst>
                              <p:par>
                                <p:cTn id="31" presetClass="entr" nodeType="clickEffect" presetSubtype="16" presetID="23" grpId="7" fill="hold">
                                  <p:stCondLst>
                                    <p:cond delay="0"/>
                                  </p:stCondLst>
                                  <p:iterate type="el" backwards="0">
                                    <p:tmAbs val="0"/>
                                  </p:iterate>
                                  <p:childTnLst>
                                    <p:set>
                                      <p:cBhvr>
                                        <p:cTn id="32" fill="hold"/>
                                        <p:tgtEl>
                                          <p:spTgt spid="1145"/>
                                        </p:tgtEl>
                                        <p:attrNameLst>
                                          <p:attrName>style.visibility</p:attrName>
                                        </p:attrNameLst>
                                      </p:cBhvr>
                                      <p:to>
                                        <p:strVal val="visible"/>
                                      </p:to>
                                    </p:set>
                                    <p:anim calcmode="lin" valueType="num">
                                      <p:cBhvr>
                                        <p:cTn id="33" dur="500" fill="hold"/>
                                        <p:tgtEl>
                                          <p:spTgt spid="1145"/>
                                        </p:tgtEl>
                                        <p:attrNameLst>
                                          <p:attrName>ppt_w</p:attrName>
                                        </p:attrNameLst>
                                      </p:cBhvr>
                                      <p:tavLst>
                                        <p:tav tm="0">
                                          <p:val>
                                            <p:fltVal val="0"/>
                                          </p:val>
                                        </p:tav>
                                        <p:tav tm="100000">
                                          <p:val>
                                            <p:strVal val="#ppt_w"/>
                                          </p:val>
                                        </p:tav>
                                      </p:tavLst>
                                    </p:anim>
                                    <p:anim calcmode="lin" valueType="num">
                                      <p:cBhvr>
                                        <p:cTn id="34" dur="500" fill="hold"/>
                                        <p:tgtEl>
                                          <p:spTgt spid="114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140" grpId="2"/>
      <p:bldP build="whole" bldLvl="1" animBg="1" rev="0" advAuto="0" spid="1145" grpId="7"/>
      <p:bldP build="whole" bldLvl="1" animBg="1" rev="0" advAuto="0" spid="1143" grpId="1"/>
      <p:bldP build="whole" bldLvl="1" animBg="1" rev="0" advAuto="0" spid="1144" grpId="3"/>
    </p:bldLst>
  </p:timing>
</p:sld>
</file>

<file path=ppt/slides/slide7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51" name="Installing Local AI Tools"/>
          <p:cNvSpPr txBox="1"/>
          <p:nvPr>
            <p:ph type="title"/>
          </p:nvPr>
        </p:nvSpPr>
        <p:spPr>
          <a:prstGeom prst="rect">
            <a:avLst/>
          </a:prstGeom>
        </p:spPr>
        <p:txBody>
          <a:bodyPr>
            <a:normAutofit fontScale="100000" lnSpcReduction="0"/>
          </a:bodyPr>
          <a:lstStyle>
            <a:lvl1pPr>
              <a:defRPr sz="15000"/>
            </a:lvl1pPr>
          </a:lstStyle>
          <a:p>
            <a:pPr/>
            <a:r>
              <a:t>Installing Local AI Tools</a:t>
            </a:r>
          </a:p>
        </p:txBody>
      </p:sp>
    </p:spTree>
  </p:cSld>
  <p:clrMapOvr>
    <a:masterClrMapping/>
  </p:clrMapOvr>
  <p:transition xmlns:p14="http://schemas.microsoft.com/office/powerpoint/2010/main" spd="med" advClick="1"/>
</p:sld>
</file>

<file path=ppt/slides/slide7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53" name="Story time… again…"/>
          <p:cNvSpPr txBox="1"/>
          <p:nvPr>
            <p:ph type="title"/>
          </p:nvPr>
        </p:nvSpPr>
        <p:spPr>
          <a:prstGeom prst="rect">
            <a:avLst/>
          </a:prstGeom>
        </p:spPr>
        <p:txBody>
          <a:bodyPr/>
          <a:lstStyle/>
          <a:p>
            <a:pPr/>
            <a:r>
              <a:t>Story time… again…</a:t>
            </a:r>
          </a:p>
        </p:txBody>
      </p:sp>
      <p:sp>
        <p:nvSpPr>
          <p:cNvPr id="1154" name="Around May 2025, began using LLMs locally…"/>
          <p:cNvSpPr txBox="1"/>
          <p:nvPr>
            <p:ph type="body" idx="1"/>
          </p:nvPr>
        </p:nvSpPr>
        <p:spPr>
          <a:xfrm>
            <a:off x="1468750" y="3554015"/>
            <a:ext cx="21446500" cy="9122595"/>
          </a:xfrm>
          <a:prstGeom prst="rect">
            <a:avLst/>
          </a:prstGeom>
        </p:spPr>
        <p:txBody>
          <a:bodyPr anchor="t">
            <a:normAutofit fontScale="100000" lnSpcReduction="0"/>
          </a:bodyPr>
          <a:lstStyle/>
          <a:p>
            <a:pPr marL="0" indent="0" defTabSz="722947">
              <a:spcBef>
                <a:spcPts val="3900"/>
              </a:spcBef>
              <a:buSzTx/>
              <a:buNone/>
              <a:defRPr sz="5104"/>
            </a:pPr>
            <a:r>
              <a:t>Around May 2025, began using LLMs locally</a:t>
            </a:r>
          </a:p>
          <a:p>
            <a:pPr lvl="1" marL="1571625" indent="-1012825" defTabSz="722947">
              <a:spcBef>
                <a:spcPts val="3900"/>
              </a:spcBef>
              <a:buSzPct val="100000"/>
              <a:buAutoNum type="arabicPeriod" startAt="1"/>
              <a:defRPr sz="5104"/>
            </a:pPr>
            <a:r>
              <a:rPr b="1" u="sng">
                <a:hlinkClick r:id="rId3" invalidUrl="" action="" tgtFrame="" tooltip="" history="1" highlightClick="0" endSnd="0"/>
              </a:rPr>
              <a:t>LM Studio</a:t>
            </a:r>
            <a:r>
              <a:t> </a:t>
            </a:r>
            <a:r>
              <a:rPr baseline="31999"/>
              <a:t>(1)</a:t>
            </a:r>
            <a:r>
              <a:t> — nice GUI; easiest to use; checks your hardware</a:t>
            </a:r>
          </a:p>
          <a:p>
            <a:pPr lvl="1" marL="1571625" indent="-1012825" defTabSz="722947">
              <a:spcBef>
                <a:spcPts val="3900"/>
              </a:spcBef>
              <a:buSzPct val="100000"/>
              <a:buAutoNum type="arabicPeriod" startAt="1"/>
              <a:defRPr sz="5104"/>
            </a:pPr>
            <a:r>
              <a:rPr b="1" u="sng">
                <a:hlinkClick r:id="rId4" invalidUrl="" action="" tgtFrame="" tooltip="" history="1" highlightClick="0" endSnd="0"/>
              </a:rPr>
              <a:t>Ollama</a:t>
            </a:r>
            <a:r>
              <a:t> </a:t>
            </a:r>
            <a:r>
              <a:rPr baseline="31999"/>
              <a:t>(1)</a:t>
            </a:r>
            <a:r>
              <a:t> — CLI; offers a Docker-like experience</a:t>
            </a:r>
          </a:p>
          <a:p>
            <a:pPr lvl="1" marL="1571625" indent="-1012825" defTabSz="722947">
              <a:spcBef>
                <a:spcPts val="3900"/>
              </a:spcBef>
              <a:buSzPct val="100000"/>
              <a:buAutoNum type="arabicPeriod" startAt="1"/>
              <a:defRPr sz="5104"/>
            </a:pPr>
            <a:r>
              <a:rPr b="1" u="sng">
                <a:hlinkClick r:id="rId5" invalidUrl="" action="" tgtFrame="" tooltip="" history="1" highlightClick="0" endSnd="0"/>
              </a:rPr>
              <a:t>llama.cpp</a:t>
            </a:r>
            <a:r>
              <a:t> </a:t>
            </a:r>
            <a:r>
              <a:rPr baseline="31999"/>
              <a:t>(1)</a:t>
            </a:r>
            <a:r>
              <a:t> — binary; 1st to support concurrent sessions</a:t>
            </a:r>
          </a:p>
          <a:p>
            <a:pPr lvl="1" marL="1571625" indent="-1012825" defTabSz="722947">
              <a:spcBef>
                <a:spcPts val="3900"/>
              </a:spcBef>
              <a:buSzPct val="100000"/>
              <a:buAutoNum type="arabicPeriod" startAt="1"/>
              <a:defRPr sz="5104"/>
            </a:pPr>
            <a:r>
              <a:rPr b="1"/>
              <a:t>LLamaBarn</a:t>
            </a:r>
            <a:r>
              <a:t> </a:t>
            </a:r>
            <a:r>
              <a:rPr baseline="31999"/>
              <a:t>(2)</a:t>
            </a:r>
            <a:r>
              <a:t> (now simply </a:t>
            </a:r>
            <a:r>
              <a:rPr b="1" u="sng">
                <a:hlinkClick r:id="rId6" invalidUrl="" action="" tgtFrame="" tooltip="" history="1" highlightClick="0" endSnd="0"/>
              </a:rPr>
              <a:t>Llama</a:t>
            </a:r>
            <a:r>
              <a:t>) — simple menubar icon</a:t>
            </a:r>
          </a:p>
          <a:p>
            <a:pPr lvl="1" marL="1571625" indent="-1012825" defTabSz="722947">
              <a:spcBef>
                <a:spcPts val="3900"/>
              </a:spcBef>
              <a:buSzPct val="100000"/>
              <a:buAutoNum type="arabicPeriod" startAt="1"/>
              <a:defRPr sz="5104"/>
            </a:pPr>
            <a:r>
              <a:t>back to </a:t>
            </a:r>
            <a:r>
              <a:rPr b="1"/>
              <a:t>LM Studio</a:t>
            </a:r>
            <a:r>
              <a:t>…</a:t>
            </a:r>
          </a:p>
        </p:txBody>
      </p:sp>
      <p:sp>
        <p:nvSpPr>
          <p:cNvPr id="1155" name="(1) macOS, Windows, Linux (2) macOS only"/>
          <p:cNvSpPr txBox="1"/>
          <p:nvPr/>
        </p:nvSpPr>
        <p:spPr>
          <a:xfrm>
            <a:off x="3410068" y="12100062"/>
            <a:ext cx="7183070" cy="1387477"/>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lvl="1" indent="228600" algn="l">
              <a:spcBef>
                <a:spcPts val="4500"/>
              </a:spcBef>
              <a:defRPr sz="4200"/>
            </a:pPr>
            <a:r>
              <a:rPr baseline="31999"/>
              <a:t>(1)</a:t>
            </a:r>
            <a:r>
              <a:t> macOS, Windows, Linux</a:t>
            </a:r>
            <a:br/>
            <a:r>
              <a:rPr baseline="31999"/>
              <a:t>(2)</a:t>
            </a:r>
            <a:r>
              <a:t> macOS only</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1154">
                                            <p:bg/>
                                          </p:spTgt>
                                        </p:tgtEl>
                                        <p:attrNameLst>
                                          <p:attrName>style.visibility</p:attrName>
                                        </p:attrNameLst>
                                      </p:cBhvr>
                                      <p:to>
                                        <p:strVal val="visible"/>
                                      </p:to>
                                    </p:set>
                                    <p:animEffect filter="fade" transition="in">
                                      <p:cBhvr>
                                        <p:cTn id="7" dur="0"/>
                                        <p:tgtEl>
                                          <p:spTgt spid="1154">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1154">
                                            <p:txEl>
                                              <p:pRg st="0" end="0"/>
                                            </p:txEl>
                                          </p:spTgt>
                                        </p:tgtEl>
                                        <p:attrNameLst>
                                          <p:attrName>style.visibility</p:attrName>
                                        </p:attrNameLst>
                                      </p:cBhvr>
                                      <p:to>
                                        <p:strVal val="visible"/>
                                      </p:to>
                                    </p:set>
                                    <p:animEffect filter="fade" transition="in">
                                      <p:cBhvr>
                                        <p:cTn id="10" dur="0"/>
                                        <p:tgtEl>
                                          <p:spTgt spid="115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Class="entr" nodeType="clickEffect" presetID="10" grpId="1" fill="hold">
                                  <p:stCondLst>
                                    <p:cond delay="0"/>
                                  </p:stCondLst>
                                  <p:iterate type="el" backwards="0">
                                    <p:tmAbs val="0"/>
                                  </p:iterate>
                                  <p:childTnLst>
                                    <p:set>
                                      <p:cBhvr>
                                        <p:cTn id="14" fill="hold"/>
                                        <p:tgtEl>
                                          <p:spTgt spid="1154">
                                            <p:txEl>
                                              <p:pRg st="1" end="1"/>
                                            </p:txEl>
                                          </p:spTgt>
                                        </p:tgtEl>
                                        <p:attrNameLst>
                                          <p:attrName>style.visibility</p:attrName>
                                        </p:attrNameLst>
                                      </p:cBhvr>
                                      <p:to>
                                        <p:strVal val="visible"/>
                                      </p:to>
                                    </p:set>
                                    <p:animEffect filter="fade" transition="in">
                                      <p:cBhvr>
                                        <p:cTn id="15" dur="0"/>
                                        <p:tgtEl>
                                          <p:spTgt spid="1154">
                                            <p:txEl>
                                              <p:pRg st="1" end="1"/>
                                            </p:txEl>
                                          </p:spTgt>
                                        </p:tgtEl>
                                      </p:cBhvr>
                                    </p:animEffect>
                                  </p:childTnLst>
                                </p:cTn>
                              </p:par>
                            </p:childTnLst>
                          </p:cTn>
                        </p:par>
                        <p:par>
                          <p:cTn id="16" fill="hold">
                            <p:stCondLst>
                              <p:cond delay="0"/>
                            </p:stCondLst>
                            <p:childTnLst>
                              <p:par>
                                <p:cTn id="17" presetClass="entr" nodeType="afterEffect" presetID="10" grpId="2" fill="hold">
                                  <p:stCondLst>
                                    <p:cond delay="0"/>
                                  </p:stCondLst>
                                  <p:iterate type="el" backwards="0">
                                    <p:tmAbs val="0"/>
                                  </p:iterate>
                                  <p:childTnLst>
                                    <p:set>
                                      <p:cBhvr>
                                        <p:cTn id="18" fill="hold"/>
                                        <p:tgtEl>
                                          <p:spTgt spid="1155"/>
                                        </p:tgtEl>
                                        <p:attrNameLst>
                                          <p:attrName>style.visibility</p:attrName>
                                        </p:attrNameLst>
                                      </p:cBhvr>
                                      <p:to>
                                        <p:strVal val="visible"/>
                                      </p:to>
                                    </p:set>
                                    <p:animEffect filter="fade" transition="in">
                                      <p:cBhvr>
                                        <p:cTn id="19" dur="250"/>
                                        <p:tgtEl>
                                          <p:spTgt spid="1155"/>
                                        </p:tgtEl>
                                      </p:cBhvr>
                                    </p:animEffect>
                                  </p:childTnLst>
                                </p:cTn>
                              </p:par>
                            </p:childTnLst>
                          </p:cTn>
                        </p:par>
                      </p:childTnLst>
                    </p:cTn>
                  </p:par>
                  <p:par>
                    <p:cTn id="20" fill="hold">
                      <p:stCondLst>
                        <p:cond delay="indefinite"/>
                      </p:stCondLst>
                      <p:childTnLst>
                        <p:par>
                          <p:cTn id="21" fill="hold">
                            <p:stCondLst>
                              <p:cond delay="0"/>
                            </p:stCondLst>
                            <p:childTnLst>
                              <p:par>
                                <p:cTn id="22" presetClass="entr" nodeType="clickEffect" presetID="10" grpId="1" fill="hold">
                                  <p:stCondLst>
                                    <p:cond delay="0"/>
                                  </p:stCondLst>
                                  <p:iterate type="el" backwards="0">
                                    <p:tmAbs val="0"/>
                                  </p:iterate>
                                  <p:childTnLst>
                                    <p:set>
                                      <p:cBhvr>
                                        <p:cTn id="23" fill="hold"/>
                                        <p:tgtEl>
                                          <p:spTgt spid="1154">
                                            <p:txEl>
                                              <p:pRg st="2" end="2"/>
                                            </p:txEl>
                                          </p:spTgt>
                                        </p:tgtEl>
                                        <p:attrNameLst>
                                          <p:attrName>style.visibility</p:attrName>
                                        </p:attrNameLst>
                                      </p:cBhvr>
                                      <p:to>
                                        <p:strVal val="visible"/>
                                      </p:to>
                                    </p:set>
                                    <p:animEffect filter="fade" transition="in">
                                      <p:cBhvr>
                                        <p:cTn id="24" dur="0"/>
                                        <p:tgtEl>
                                          <p:spTgt spid="1154">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Class="entr" nodeType="clickEffect" presetID="10" grpId="1" fill="hold">
                                  <p:stCondLst>
                                    <p:cond delay="0"/>
                                  </p:stCondLst>
                                  <p:iterate type="el" backwards="0">
                                    <p:tmAbs val="0"/>
                                  </p:iterate>
                                  <p:childTnLst>
                                    <p:set>
                                      <p:cBhvr>
                                        <p:cTn id="28" fill="hold"/>
                                        <p:tgtEl>
                                          <p:spTgt spid="1154">
                                            <p:txEl>
                                              <p:pRg st="3" end="3"/>
                                            </p:txEl>
                                          </p:spTgt>
                                        </p:tgtEl>
                                        <p:attrNameLst>
                                          <p:attrName>style.visibility</p:attrName>
                                        </p:attrNameLst>
                                      </p:cBhvr>
                                      <p:to>
                                        <p:strVal val="visible"/>
                                      </p:to>
                                    </p:set>
                                    <p:animEffect filter="fade" transition="in">
                                      <p:cBhvr>
                                        <p:cTn id="29" dur="0"/>
                                        <p:tgtEl>
                                          <p:spTgt spid="1154">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Class="entr" nodeType="clickEffect" presetID="10" grpId="1" fill="hold">
                                  <p:stCondLst>
                                    <p:cond delay="0"/>
                                  </p:stCondLst>
                                  <p:iterate type="el" backwards="0">
                                    <p:tmAbs val="0"/>
                                  </p:iterate>
                                  <p:childTnLst>
                                    <p:set>
                                      <p:cBhvr>
                                        <p:cTn id="33" fill="hold"/>
                                        <p:tgtEl>
                                          <p:spTgt spid="1154">
                                            <p:txEl>
                                              <p:pRg st="4" end="4"/>
                                            </p:txEl>
                                          </p:spTgt>
                                        </p:tgtEl>
                                        <p:attrNameLst>
                                          <p:attrName>style.visibility</p:attrName>
                                        </p:attrNameLst>
                                      </p:cBhvr>
                                      <p:to>
                                        <p:strVal val="visible"/>
                                      </p:to>
                                    </p:set>
                                    <p:animEffect filter="fade" transition="in">
                                      <p:cBhvr>
                                        <p:cTn id="34" dur="0"/>
                                        <p:tgtEl>
                                          <p:spTgt spid="1154">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Class="entr" nodeType="clickEffect" presetID="10" grpId="1" fill="hold">
                                  <p:stCondLst>
                                    <p:cond delay="0"/>
                                  </p:stCondLst>
                                  <p:iterate type="el" backwards="0">
                                    <p:tmAbs val="0"/>
                                  </p:iterate>
                                  <p:childTnLst>
                                    <p:set>
                                      <p:cBhvr>
                                        <p:cTn id="38" fill="hold"/>
                                        <p:tgtEl>
                                          <p:spTgt spid="1154">
                                            <p:txEl>
                                              <p:pRg st="5" end="5"/>
                                            </p:txEl>
                                          </p:spTgt>
                                        </p:tgtEl>
                                        <p:attrNameLst>
                                          <p:attrName>style.visibility</p:attrName>
                                        </p:attrNameLst>
                                      </p:cBhvr>
                                      <p:to>
                                        <p:strVal val="visible"/>
                                      </p:to>
                                    </p:set>
                                    <p:animEffect filter="fade" transition="in">
                                      <p:cBhvr>
                                        <p:cTn id="39" dur="0"/>
                                        <p:tgtEl>
                                          <p:spTgt spid="1154">
                                            <p:txEl>
                                              <p:pRg st="5" end="5"/>
                                            </p:txEl>
                                          </p:spTgt>
                                        </p:tgtEl>
                                      </p:cBhvr>
                                    </p:animEffect>
                                  </p:childTnLst>
                                </p:cTn>
                              </p:par>
                            </p:childTnLst>
                          </p:cTn>
                        </p:par>
                        <p:par>
                          <p:cTn id="40" fill="hold">
                            <p:stCondLst>
                              <p:cond delay="0"/>
                            </p:stCondLst>
                            <p:childTnLst>
                              <p:par>
                                <p:cTn id="41" presetClass="entr" nodeType="afterEffect" presetID="10" grpId="1" fill="hold">
                                  <p:stCondLst>
                                    <p:cond delay="0"/>
                                  </p:stCondLst>
                                  <p:iterate type="el" backwards="0">
                                    <p:tmAbs val="0"/>
                                  </p:iterate>
                                  <p:childTnLst>
                                    <p:set>
                                      <p:cBhvr>
                                        <p:cTn id="42" fill="hold"/>
                                        <p:tgtEl>
                                          <p:spTgt spid="1154">
                                            <p:txEl>
                                              <p:pRg st="6" end="6"/>
                                            </p:txEl>
                                          </p:spTgt>
                                        </p:tgtEl>
                                        <p:attrNameLst>
                                          <p:attrName>style.visibility</p:attrName>
                                        </p:attrNameLst>
                                      </p:cBhvr>
                                      <p:to>
                                        <p:strVal val="visible"/>
                                      </p:to>
                                    </p:set>
                                    <p:animEffect filter="fade" transition="in">
                                      <p:cBhvr>
                                        <p:cTn id="43" dur="0"/>
                                        <p:tgtEl>
                                          <p:spTgt spid="1154">
                                            <p:txEl>
                                              <p:pRg st="6" end="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154" grpId="1"/>
      <p:bldP build="whole" bldLvl="1" animBg="1" rev="0" advAuto="0" spid="1155" grpId="2"/>
    </p:bldLst>
  </p:timing>
</p:sld>
</file>

<file path=ppt/slides/slide7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59" name="OpenAI-compatible APIs"/>
          <p:cNvSpPr txBox="1"/>
          <p:nvPr>
            <p:ph type="title"/>
          </p:nvPr>
        </p:nvSpPr>
        <p:spPr>
          <a:prstGeom prst="rect">
            <a:avLst/>
          </a:prstGeom>
        </p:spPr>
        <p:txBody>
          <a:bodyPr/>
          <a:lstStyle/>
          <a:p>
            <a:pPr/>
            <a:r>
              <a:t>OpenAI-compatible APIs</a:t>
            </a:r>
          </a:p>
        </p:txBody>
      </p:sp>
      <p:graphicFrame>
        <p:nvGraphicFramePr>
          <p:cNvPr id="1160" name="Table 1"/>
          <p:cNvGraphicFramePr/>
          <p:nvPr/>
        </p:nvGraphicFramePr>
        <p:xfrm>
          <a:off x="5268550" y="3762148"/>
          <a:ext cx="18482993" cy="8390280"/>
        </p:xfrm>
        <a:graphic xmlns:a="http://schemas.openxmlformats.org/drawingml/2006/main">
          <a:graphicData uri="http://schemas.openxmlformats.org/drawingml/2006/table">
            <a:tbl>
              <a:tblPr firstCol="1" firstRow="1" lastCol="0" lastRow="0" bandCol="0" bandRow="0" rtl="0">
                <a:tableStyleId>{8F44A2F1-9E1F-4B54-A3A2-5F16C0AD49E2}</a:tableStyleId>
              </a:tblPr>
              <a:tblGrid>
                <a:gridCol w="7266580"/>
                <a:gridCol w="6580319"/>
              </a:tblGrid>
              <a:tr h="1394146">
                <a:tc>
                  <a:txBody>
                    <a:bodyPr/>
                    <a:lstStyle/>
                    <a:p>
                      <a:pPr defTabSz="914400">
                        <a:tabLst>
                          <a:tab pos="1282700" algn="l"/>
                        </a:tabLst>
                        <a:defRPr>
                          <a:solidFill>
                            <a:srgbClr val="000000"/>
                          </a:solidFill>
                        </a:defRPr>
                      </a:pPr>
                      <a:r>
                        <a:rPr sz="5000">
                          <a:solidFill>
                            <a:srgbClr val="FFFFFF"/>
                          </a:solidFill>
                          <a:sym typeface="American Typewriter"/>
                        </a:rPr>
                        <a:t>Software/Tool</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Default Port</a:t>
                      </a:r>
                    </a:p>
                  </a:txBody>
                  <a:tcPr marL="50800" marR="50800" marT="50800" marB="50800" anchor="ctr" anchorCtr="0" horzOverflow="overflow"/>
                </a:tc>
              </a:tr>
              <a:tr h="1394146">
                <a:tc>
                  <a:txBody>
                    <a:bodyPr/>
                    <a:lstStyle/>
                    <a:p>
                      <a:pPr defTabSz="914400">
                        <a:tabLst>
                          <a:tab pos="1282700" algn="l"/>
                        </a:tabLst>
                        <a:defRPr b="1" sz="5000">
                          <a:sym typeface="American Typewriter"/>
                        </a:defRPr>
                      </a:pPr>
                      <a:r>
                        <a:t>LLama (macOS)</a:t>
                      </a:r>
                      <a:br/>
                      <a:r>
                        <a:rPr b="0" sz="2500"/>
                        <a:t>formerly LlamaBarn</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9931</a:t>
                      </a:r>
                    </a:p>
                  </a:txBody>
                  <a:tcPr marL="50800" marR="50800" marT="50800" marB="50800" anchor="ctr" anchorCtr="0" horzOverflow="overflow"/>
                </a:tc>
              </a:tr>
              <a:tr h="1394146">
                <a:tc>
                  <a:txBody>
                    <a:bodyPr/>
                    <a:lstStyle/>
                    <a:p>
                      <a:pPr defTabSz="914400">
                        <a:tabLst>
                          <a:tab pos="1282700" algn="l"/>
                        </a:tabLst>
                        <a:defRPr>
                          <a:solidFill>
                            <a:srgbClr val="000000"/>
                          </a:solidFill>
                        </a:defRPr>
                      </a:pPr>
                      <a:r>
                        <a:rPr b="1" sz="5000">
                          <a:solidFill>
                            <a:srgbClr val="FFFFFF"/>
                          </a:solidFill>
                          <a:sym typeface="American Typewriter"/>
                        </a:rPr>
                        <a:t>llama.cpp</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8080</a:t>
                      </a:r>
                    </a:p>
                  </a:txBody>
                  <a:tcPr marL="50800" marR="50800" marT="50800" marB="50800" anchor="ctr" anchorCtr="0" horzOverflow="overflow"/>
                </a:tc>
              </a:tr>
              <a:tr h="1394146">
                <a:tc>
                  <a:txBody>
                    <a:bodyPr/>
                    <a:lstStyle/>
                    <a:p>
                      <a:pPr defTabSz="914400">
                        <a:tabLst>
                          <a:tab pos="1282700" algn="l"/>
                        </a:tabLst>
                        <a:defRPr>
                          <a:solidFill>
                            <a:srgbClr val="000000"/>
                          </a:solidFill>
                        </a:defRPr>
                      </a:pPr>
                      <a:r>
                        <a:rPr b="1" sz="5000">
                          <a:solidFill>
                            <a:srgbClr val="FFFFFF"/>
                          </a:solidFill>
                          <a:sym typeface="American Typewriter"/>
                        </a:rPr>
                        <a:t>LM Studio</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1234</a:t>
                      </a:r>
                    </a:p>
                  </a:txBody>
                  <a:tcPr marL="50800" marR="50800" marT="50800" marB="50800" anchor="ctr" anchorCtr="0" horzOverflow="overflow"/>
                </a:tc>
              </a:tr>
              <a:tr h="1394146">
                <a:tc>
                  <a:txBody>
                    <a:bodyPr/>
                    <a:lstStyle/>
                    <a:p>
                      <a:pPr defTabSz="914400">
                        <a:tabLst>
                          <a:tab pos="1282700" algn="l"/>
                        </a:tabLst>
                        <a:defRPr>
                          <a:solidFill>
                            <a:srgbClr val="000000"/>
                          </a:solidFill>
                        </a:defRPr>
                      </a:pPr>
                      <a:r>
                        <a:rPr b="1" sz="5000">
                          <a:solidFill>
                            <a:srgbClr val="FFFFFF"/>
                          </a:solidFill>
                          <a:sym typeface="American Typewriter"/>
                        </a:rPr>
                        <a:t>Ollama</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11434</a:t>
                      </a:r>
                    </a:p>
                  </a:txBody>
                  <a:tcPr marL="50800" marR="50800" marT="50800" marB="50800" anchor="ctr" anchorCtr="0" horzOverflow="overflow"/>
                </a:tc>
              </a:tr>
              <a:tr h="1394146">
                <a:tc>
                  <a:txBody>
                    <a:bodyPr/>
                    <a:lstStyle/>
                    <a:p>
                      <a:pPr defTabSz="914400">
                        <a:tabLst>
                          <a:tab pos="1282700" algn="l"/>
                        </a:tabLst>
                        <a:defRPr>
                          <a:solidFill>
                            <a:srgbClr val="000000"/>
                          </a:solidFill>
                        </a:defRPr>
                      </a:pPr>
                      <a:r>
                        <a:rPr b="1" sz="5000">
                          <a:solidFill>
                            <a:srgbClr val="FFFFFF"/>
                          </a:solidFill>
                          <a:sym typeface="American Typewriter"/>
                        </a:rPr>
                        <a:t>vLLM</a:t>
                      </a:r>
                    </a:p>
                  </a:txBody>
                  <a:tcPr marL="50800" marR="50800" marT="50800" marB="50800" anchor="ctr" anchorCtr="0" horzOverflow="overflow"/>
                </a:tc>
                <a:tc>
                  <a:txBody>
                    <a:bodyPr/>
                    <a:lstStyle/>
                    <a:p>
                      <a:pPr defTabSz="914400">
                        <a:tabLst>
                          <a:tab pos="1282700" algn="l"/>
                        </a:tabLst>
                        <a:defRPr>
                          <a:solidFill>
                            <a:srgbClr val="000000"/>
                          </a:solidFill>
                        </a:defRPr>
                      </a:pPr>
                      <a:r>
                        <a:rPr sz="5000">
                          <a:solidFill>
                            <a:srgbClr val="FFFFFF"/>
                          </a:solidFill>
                          <a:sym typeface="American Typewriter"/>
                        </a:rPr>
                        <a:t>8000</a:t>
                      </a:r>
                    </a:p>
                  </a:txBody>
                  <a:tcPr marL="50800" marR="50800" marT="50800" marB="50800" anchor="ctr" anchorCtr="0" horzOverflow="overflow"/>
                </a:tc>
              </a:tr>
            </a:tbl>
          </a:graphicData>
        </a:graphic>
      </p:graphicFrame>
    </p:spTree>
  </p:cSld>
  <p:clrMapOvr>
    <a:masterClrMapping/>
  </p:clrMapOvr>
  <p:transition xmlns:p14="http://schemas.microsoft.com/office/powerpoint/2010/main" spd="med" advClick="1"/>
</p:sld>
</file>

<file path=ppt/slides/slide7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4" name="LM Studio / Bionic"/>
          <p:cNvSpPr txBox="1"/>
          <p:nvPr>
            <p:ph type="title"/>
          </p:nvPr>
        </p:nvSpPr>
        <p:spPr>
          <a:prstGeom prst="rect">
            <a:avLst/>
          </a:prstGeom>
        </p:spPr>
        <p:txBody>
          <a:bodyPr>
            <a:normAutofit fontScale="100000" lnSpcReduction="0"/>
          </a:bodyPr>
          <a:lstStyle>
            <a:lvl1pPr>
              <a:defRPr sz="15000"/>
            </a:lvl1pPr>
          </a:lstStyle>
          <a:p>
            <a:pPr/>
            <a:r>
              <a:t>LM Studio / Bionic</a:t>
            </a:r>
          </a:p>
        </p:txBody>
      </p:sp>
    </p:spTree>
  </p:cSld>
  <p:clrMapOvr>
    <a:masterClrMapping/>
  </p:clrMapOvr>
  <p:transition xmlns:p14="http://schemas.microsoft.com/office/powerpoint/2010/main" spd="med" advClick="1"/>
</p:sld>
</file>

<file path=ppt/slides/slide7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8" name="LM Studio / Bionic"/>
          <p:cNvSpPr txBox="1"/>
          <p:nvPr>
            <p:ph type="title"/>
          </p:nvPr>
        </p:nvSpPr>
        <p:spPr>
          <a:prstGeom prst="rect">
            <a:avLst/>
          </a:prstGeom>
        </p:spPr>
        <p:txBody>
          <a:bodyPr/>
          <a:lstStyle/>
          <a:p>
            <a:pPr/>
            <a:r>
              <a:t>LM Studio / Bionic</a:t>
            </a:r>
          </a:p>
        </p:txBody>
      </p:sp>
      <p:sp>
        <p:nvSpPr>
          <p:cNvPr id="1169" name="Simply download &amp; install:  https://lmstudio.ai/download"/>
          <p:cNvSpPr txBox="1"/>
          <p:nvPr>
            <p:ph type="body" idx="1"/>
          </p:nvPr>
        </p:nvSpPr>
        <p:spPr>
          <a:xfrm>
            <a:off x="1468750" y="3554015"/>
            <a:ext cx="21446500" cy="9122595"/>
          </a:xfrm>
          <a:prstGeom prst="rect">
            <a:avLst/>
          </a:prstGeom>
        </p:spPr>
        <p:txBody>
          <a:bodyPr anchor="b"/>
          <a:lstStyle/>
          <a:p>
            <a:pPr marL="0" indent="0">
              <a:spcBef>
                <a:spcPts val="0"/>
              </a:spcBef>
              <a:buSzTx/>
              <a:buNone/>
              <a:defRPr sz="6000"/>
            </a:pPr>
            <a:r>
              <a:t>Simply download &amp; install:  </a:t>
            </a:r>
            <a:r>
              <a:rPr u="sng">
                <a:hlinkClick r:id="rId3" invalidUrl="" action="" tgtFrame="" tooltip="" history="1" highlightClick="0" endSnd="0"/>
              </a:rPr>
              <a:t>https://lmstudio.ai/download</a:t>
            </a:r>
          </a:p>
        </p:txBody>
      </p:sp>
      <p:pic>
        <p:nvPicPr>
          <p:cNvPr id="1170" name="LM Studio.png" descr="LM Studio.png"/>
          <p:cNvPicPr>
            <a:picLocks noChangeAspect="1"/>
          </p:cNvPicPr>
          <p:nvPr/>
        </p:nvPicPr>
        <p:blipFill>
          <a:blip r:embed="rId4">
            <a:extLst/>
          </a:blip>
          <a:stretch>
            <a:fillRect/>
          </a:stretch>
        </p:blipFill>
        <p:spPr>
          <a:xfrm>
            <a:off x="393041" y="3926868"/>
            <a:ext cx="11258092" cy="7066850"/>
          </a:xfrm>
          <a:prstGeom prst="rect">
            <a:avLst/>
          </a:prstGeom>
          <a:ln w="12700">
            <a:miter lim="400000"/>
          </a:ln>
        </p:spPr>
      </p:pic>
      <p:pic>
        <p:nvPicPr>
          <p:cNvPr id="1171" name="LM Studio Bionic.png" descr="LM Studio Bionic.png"/>
          <p:cNvPicPr>
            <a:picLocks noChangeAspect="1"/>
          </p:cNvPicPr>
          <p:nvPr/>
        </p:nvPicPr>
        <p:blipFill>
          <a:blip r:embed="rId5">
            <a:extLst/>
          </a:blip>
          <a:stretch>
            <a:fillRect/>
          </a:stretch>
        </p:blipFill>
        <p:spPr>
          <a:xfrm>
            <a:off x="12998344" y="3926868"/>
            <a:ext cx="10734454" cy="7066850"/>
          </a:xfrm>
          <a:prstGeom prst="rect">
            <a:avLst/>
          </a:prstGeom>
          <a:ln w="12700">
            <a:miter lim="400000"/>
          </a:ln>
        </p:spPr>
      </p:pic>
    </p:spTree>
  </p:cSld>
  <p:clrMapOvr>
    <a:masterClrMapping/>
  </p:clrMapOvr>
  <p:transition xmlns:p14="http://schemas.microsoft.com/office/powerpoint/2010/main" spd="med" advClick="1"/>
</p:sld>
</file>

<file path=ppt/slides/slide8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75" name="Ollama"/>
          <p:cNvSpPr txBox="1"/>
          <p:nvPr>
            <p:ph type="title"/>
          </p:nvPr>
        </p:nvSpPr>
        <p:spPr>
          <a:prstGeom prst="rect">
            <a:avLst/>
          </a:prstGeom>
        </p:spPr>
        <p:txBody>
          <a:bodyPr>
            <a:normAutofit fontScale="100000" lnSpcReduction="0"/>
          </a:bodyPr>
          <a:lstStyle>
            <a:lvl1pPr>
              <a:defRPr sz="15000"/>
            </a:lvl1pPr>
          </a:lstStyle>
          <a:p>
            <a:pPr/>
            <a:r>
              <a:t>Ollama</a:t>
            </a:r>
          </a:p>
        </p:txBody>
      </p:sp>
    </p:spTree>
  </p:cSld>
  <p:clrMapOvr>
    <a:masterClrMapping/>
  </p:clrMapOvr>
  <p:transition xmlns:p14="http://schemas.microsoft.com/office/powerpoint/2010/main" spd="med" advClick="1"/>
</p:sld>
</file>

<file path=ppt/slides/slide8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79" name="Ollama"/>
          <p:cNvSpPr txBox="1"/>
          <p:nvPr>
            <p:ph type="title"/>
          </p:nvPr>
        </p:nvSpPr>
        <p:spPr>
          <a:prstGeom prst="rect">
            <a:avLst/>
          </a:prstGeom>
        </p:spPr>
        <p:txBody>
          <a:bodyPr/>
          <a:lstStyle/>
          <a:p>
            <a:pPr/>
            <a:r>
              <a:t>Ollama</a:t>
            </a:r>
          </a:p>
        </p:txBody>
      </p:sp>
      <p:sp>
        <p:nvSpPr>
          <p:cNvPr id="1180" name="As a CLI tool, Ollama gets installed as one might expect:  from the command line/terminal.…"/>
          <p:cNvSpPr txBox="1"/>
          <p:nvPr>
            <p:ph type="body" idx="1"/>
          </p:nvPr>
        </p:nvSpPr>
        <p:spPr>
          <a:xfrm>
            <a:off x="1468750" y="3554015"/>
            <a:ext cx="21446500" cy="9122595"/>
          </a:xfrm>
          <a:prstGeom prst="rect">
            <a:avLst/>
          </a:prstGeom>
        </p:spPr>
        <p:txBody>
          <a:bodyPr anchor="t"/>
          <a:lstStyle/>
          <a:p>
            <a:pPr marL="0" indent="0">
              <a:spcBef>
                <a:spcPts val="0"/>
              </a:spcBef>
              <a:buSzTx/>
              <a:buNone/>
              <a:defRPr sz="6500"/>
            </a:pPr>
            <a:r>
              <a:t>As a CLI tool, </a:t>
            </a:r>
            <a:r>
              <a:rPr b="1"/>
              <a:t>Ollama</a:t>
            </a:r>
            <a:r>
              <a:t> gets installed as one might expect:  from the command line/terminal.</a:t>
            </a:r>
          </a:p>
          <a:p>
            <a:pPr marL="0" indent="0">
              <a:spcBef>
                <a:spcPts val="0"/>
              </a:spcBef>
              <a:buSzTx/>
              <a:buNone/>
              <a:defRPr sz="6500"/>
            </a:pPr>
          </a:p>
          <a:p>
            <a:pPr marL="0" indent="0">
              <a:spcBef>
                <a:spcPts val="0"/>
              </a:spcBef>
              <a:buSzTx/>
              <a:buNone/>
              <a:defRPr sz="6500"/>
            </a:pPr>
            <a:r>
              <a:t>Go to </a:t>
            </a:r>
            <a:r>
              <a:rPr u="sng">
                <a:hlinkClick r:id="rId3" invalidUrl="" action="" tgtFrame="" tooltip="" history="1" highlightClick="0" endSnd="0"/>
              </a:rPr>
              <a:t>https://ollama.com/download</a:t>
            </a:r>
            <a:r>
              <a:t> and follow the instructions.</a:t>
            </a:r>
          </a:p>
        </p:txBody>
      </p:sp>
    </p:spTree>
  </p:cSld>
  <p:clrMapOvr>
    <a:masterClrMapping/>
  </p:clrMapOvr>
  <p:transition xmlns:p14="http://schemas.microsoft.com/office/powerpoint/2010/main" spd="med" advClick="1"/>
</p:sld>
</file>

<file path=ppt/slides/slide8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4" name="OpenCode"/>
          <p:cNvSpPr txBox="1"/>
          <p:nvPr>
            <p:ph type="title"/>
          </p:nvPr>
        </p:nvSpPr>
        <p:spPr>
          <a:prstGeom prst="rect">
            <a:avLst/>
          </a:prstGeom>
        </p:spPr>
        <p:txBody>
          <a:bodyPr>
            <a:normAutofit fontScale="100000" lnSpcReduction="0"/>
          </a:bodyPr>
          <a:lstStyle>
            <a:lvl1pPr>
              <a:defRPr sz="15000"/>
            </a:lvl1pPr>
          </a:lstStyle>
          <a:p>
            <a:pPr/>
            <a:r>
              <a:t>OpenCode</a:t>
            </a:r>
          </a:p>
        </p:txBody>
      </p:sp>
    </p:spTree>
  </p:cSld>
  <p:clrMapOvr>
    <a:masterClrMapping/>
  </p:clrMapOvr>
  <p:transition xmlns:p14="http://schemas.microsoft.com/office/powerpoint/2010/main" spd="med" advClick="1"/>
</p:sld>
</file>

<file path=ppt/slides/slide8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6" name="OpenCode"/>
          <p:cNvSpPr txBox="1"/>
          <p:nvPr>
            <p:ph type="title"/>
          </p:nvPr>
        </p:nvSpPr>
        <p:spPr>
          <a:prstGeom prst="rect">
            <a:avLst/>
          </a:prstGeom>
        </p:spPr>
        <p:txBody>
          <a:bodyPr/>
          <a:lstStyle/>
          <a:p>
            <a:pPr/>
            <a:r>
              <a:t>OpenCode</a:t>
            </a:r>
          </a:p>
        </p:txBody>
      </p:sp>
      <p:sp>
        <p:nvSpPr>
          <p:cNvPr id="1187" name="OpenCode began as a terminal coding agent.  And as such, you install it from the command line/terminal if using it this way. That said, they now offer not only a CLI version, but a desktop (GUI) version, IDE extensions, and more.…"/>
          <p:cNvSpPr txBox="1"/>
          <p:nvPr>
            <p:ph type="body" idx="1"/>
          </p:nvPr>
        </p:nvSpPr>
        <p:spPr>
          <a:xfrm>
            <a:off x="1468750" y="3554015"/>
            <a:ext cx="21446500" cy="9122595"/>
          </a:xfrm>
          <a:prstGeom prst="rect">
            <a:avLst/>
          </a:prstGeom>
        </p:spPr>
        <p:txBody>
          <a:bodyPr anchor="t"/>
          <a:lstStyle/>
          <a:p>
            <a:pPr marL="0" indent="0">
              <a:spcBef>
                <a:spcPts val="0"/>
              </a:spcBef>
              <a:buSzTx/>
              <a:buNone/>
              <a:defRPr sz="6500"/>
            </a:pPr>
            <a:r>
              <a:rPr b="1"/>
              <a:t>OpenCode</a:t>
            </a:r>
            <a:r>
              <a:t> began as a terminal coding agent.  And as such, you install it from the command line/terminal if using it this way. That said, they now offer not only a CLI version, but a desktop (GUI) version, IDE extensions, and more.</a:t>
            </a:r>
          </a:p>
          <a:p>
            <a:pPr marL="0" indent="0">
              <a:spcBef>
                <a:spcPts val="0"/>
              </a:spcBef>
              <a:buSzTx/>
              <a:buNone/>
              <a:defRPr sz="6500"/>
            </a:pPr>
          </a:p>
          <a:p>
            <a:pPr marL="0" indent="0">
              <a:spcBef>
                <a:spcPts val="0"/>
              </a:spcBef>
              <a:buSzTx/>
              <a:buNone/>
              <a:defRPr sz="6500"/>
            </a:pPr>
            <a:r>
              <a:t>Visit </a:t>
            </a:r>
            <a:r>
              <a:rPr u="sng">
                <a:hlinkClick r:id="rId3" invalidUrl="" action="" tgtFrame="" tooltip="" history="1" highlightClick="0" endSnd="0"/>
              </a:rPr>
              <a:t>https://opencode.ai/download</a:t>
            </a:r>
            <a:r>
              <a:t> and follow the instructions.</a:t>
            </a:r>
          </a:p>
        </p:txBody>
      </p:sp>
    </p:spTree>
  </p:cSld>
  <p:clrMapOvr>
    <a:masterClrMapping/>
  </p:clrMapOvr>
  <p:transition xmlns:p14="http://schemas.microsoft.com/office/powerpoint/2010/main" spd="med" advClick="1"/>
</p:sld>
</file>

<file path=ppt/slides/slide8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91" name="Crush"/>
          <p:cNvSpPr txBox="1"/>
          <p:nvPr>
            <p:ph type="title"/>
          </p:nvPr>
        </p:nvSpPr>
        <p:spPr>
          <a:prstGeom prst="rect">
            <a:avLst/>
          </a:prstGeom>
        </p:spPr>
        <p:txBody>
          <a:bodyPr>
            <a:normAutofit fontScale="100000" lnSpcReduction="0"/>
          </a:bodyPr>
          <a:lstStyle>
            <a:lvl1pPr>
              <a:defRPr sz="15000"/>
            </a:lvl1pPr>
          </a:lstStyle>
          <a:p>
            <a:pPr/>
            <a:r>
              <a:t>Crush</a:t>
            </a:r>
          </a:p>
        </p:txBody>
      </p:sp>
      <p:pic>
        <p:nvPicPr>
          <p:cNvPr id="1192" name="Crush.gif" descr="Crush.gif"/>
          <p:cNvPicPr>
            <a:picLocks noChangeAspect="0"/>
          </p:cNvPicPr>
          <p:nvPr/>
        </p:nvPicPr>
        <p:blipFill>
          <a:blip r:embed="rId3">
            <a:extLst/>
          </a:blip>
          <a:stretch>
            <a:fillRect/>
          </a:stretch>
        </p:blipFill>
        <p:spPr>
          <a:xfrm>
            <a:off x="6477000" y="3486150"/>
            <a:ext cx="11430000" cy="6743700"/>
          </a:xfrm>
          <a:prstGeom prst="rect">
            <a:avLst/>
          </a:prstGeom>
          <a:ln w="12700">
            <a:miter lim="400000"/>
          </a:ln>
        </p:spPr>
      </p:pic>
    </p:spTree>
  </p:cSld>
  <p:clrMapOvr>
    <a:masterClrMapping/>
  </p:clrMapOvr>
  <p:transition xmlns:p14="http://schemas.microsoft.com/office/powerpoint/2010/main" spd="med" advClick="1"/>
</p:sld>
</file>

<file path=ppt/slides/slide8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96" name="Crush"/>
          <p:cNvSpPr txBox="1"/>
          <p:nvPr>
            <p:ph type="title"/>
          </p:nvPr>
        </p:nvSpPr>
        <p:spPr>
          <a:prstGeom prst="rect">
            <a:avLst/>
          </a:prstGeom>
        </p:spPr>
        <p:txBody>
          <a:bodyPr/>
          <a:lstStyle/>
          <a:p>
            <a:pPr/>
            <a:r>
              <a:t>Crush</a:t>
            </a:r>
          </a:p>
        </p:txBody>
      </p:sp>
      <p:sp>
        <p:nvSpPr>
          <p:cNvPr id="1197" name="Crush is another CLI coding agent. Written in Go, it uses the Charm TUI libraries, providing a more polished feel.…"/>
          <p:cNvSpPr txBox="1"/>
          <p:nvPr>
            <p:ph type="body" idx="1"/>
          </p:nvPr>
        </p:nvSpPr>
        <p:spPr>
          <a:xfrm>
            <a:off x="1468750" y="3554015"/>
            <a:ext cx="21446500" cy="9122595"/>
          </a:xfrm>
          <a:prstGeom prst="rect">
            <a:avLst/>
          </a:prstGeom>
        </p:spPr>
        <p:txBody>
          <a:bodyPr anchor="t">
            <a:normAutofit fontScale="100000" lnSpcReduction="0"/>
          </a:bodyPr>
          <a:lstStyle/>
          <a:p>
            <a:pPr marL="0" indent="0" defTabSz="788669">
              <a:spcBef>
                <a:spcPts val="0"/>
              </a:spcBef>
              <a:buSzTx/>
              <a:buNone/>
              <a:defRPr sz="6240"/>
            </a:pPr>
            <a:r>
              <a:rPr b="1"/>
              <a:t>Crush</a:t>
            </a:r>
            <a:r>
              <a:t> is another CLI coding agent. Written in Go, it uses the </a:t>
            </a:r>
            <a:r>
              <a:rPr u="sng">
                <a:hlinkClick r:id="rId3" invalidUrl="" action="" tgtFrame="" tooltip="" history="1" highlightClick="0" endSnd="0"/>
              </a:rPr>
              <a:t>Charm</a:t>
            </a:r>
            <a:r>
              <a:t> TUI libraries, providing a more polished feel.</a:t>
            </a:r>
          </a:p>
          <a:p>
            <a:pPr marL="0" indent="0" defTabSz="788669">
              <a:spcBef>
                <a:spcPts val="0"/>
              </a:spcBef>
              <a:buSzTx/>
              <a:buNone/>
              <a:defRPr sz="6240"/>
            </a:pPr>
          </a:p>
          <a:p>
            <a:pPr marL="0" indent="0" defTabSz="788669">
              <a:spcBef>
                <a:spcPts val="0"/>
              </a:spcBef>
              <a:buSzTx/>
              <a:buNone/>
              <a:defRPr sz="6240"/>
            </a:pPr>
            <a:r>
              <a:t>They offer various ways to install it here:  </a:t>
            </a:r>
            <a:r>
              <a:rPr u="sng">
                <a:hlinkClick r:id="rId4" invalidUrl="" action="" tgtFrame="" tooltip="" history="1" highlightClick="0" endSnd="0"/>
              </a:rPr>
              <a:t>https://github.com/charmbracelet/crush</a:t>
            </a:r>
          </a:p>
          <a:p>
            <a:pPr marL="0" indent="0" defTabSz="788669">
              <a:spcBef>
                <a:spcPts val="0"/>
              </a:spcBef>
              <a:buSzTx/>
              <a:buNone/>
              <a:defRPr sz="6240"/>
            </a:pPr>
          </a:p>
          <a:p>
            <a:pPr marL="0" indent="0" defTabSz="788669">
              <a:spcBef>
                <a:spcPts val="0"/>
              </a:spcBef>
              <a:buSzTx/>
              <a:buNone/>
              <a:defRPr sz="6240"/>
            </a:pPr>
            <a:r>
              <a:t>though I prefer to simply manually download the </a:t>
            </a:r>
            <a:r>
              <a:rPr u="sng">
                <a:hlinkClick r:id="rId5" invalidUrl="" action="" tgtFrame="" tooltip="" history="1" highlightClick="0" endSnd="0"/>
              </a:rPr>
              <a:t>latest release</a:t>
            </a:r>
            <a:r>
              <a:t> from GitHub and decompress it to a directory within my PATH.</a:t>
            </a:r>
          </a:p>
        </p:txBody>
      </p:sp>
      <p:pic>
        <p:nvPicPr>
          <p:cNvPr id="1198" name="Crush.gif" descr="Crush.gif"/>
          <p:cNvPicPr>
            <a:picLocks noChangeAspect="0"/>
          </p:cNvPicPr>
          <p:nvPr/>
        </p:nvPicPr>
        <p:blipFill>
          <a:blip r:embed="rId6">
            <a:extLst/>
          </a:blip>
          <a:stretch>
            <a:fillRect/>
          </a:stretch>
        </p:blipFill>
        <p:spPr>
          <a:xfrm>
            <a:off x="9694714" y="214312"/>
            <a:ext cx="4994572" cy="2946798"/>
          </a:xfrm>
          <a:prstGeom prst="rect">
            <a:avLst/>
          </a:prstGeom>
          <a:ln w="12700">
            <a:miter lim="400000"/>
          </a:ln>
        </p:spPr>
      </p:pic>
    </p:spTree>
  </p:cSld>
  <p:clrMapOvr>
    <a:masterClrMapping/>
  </p:clrMapOvr>
  <p:transition xmlns:p14="http://schemas.microsoft.com/office/powerpoint/2010/main" spd="med" advClick="1"/>
</p:sld>
</file>

<file path=ppt/slides/slide8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02" name="pasted-movie.png" descr="pasted-movie.png"/>
          <p:cNvPicPr>
            <a:picLocks noChangeAspect="1"/>
          </p:cNvPicPr>
          <p:nvPr/>
        </p:nvPicPr>
        <p:blipFill>
          <a:blip r:embed="rId3">
            <a:extLst/>
          </a:blip>
          <a:stretch>
            <a:fillRect/>
          </a:stretch>
        </p:blipFill>
        <p:spPr>
          <a:xfrm>
            <a:off x="1841500" y="1041400"/>
            <a:ext cx="20701000" cy="11633200"/>
          </a:xfrm>
          <a:prstGeom prst="rect">
            <a:avLst/>
          </a:prstGeom>
          <a:ln w="12700">
            <a:miter lim="400000"/>
          </a:ln>
        </p:spPr>
      </p:pic>
    </p:spTree>
  </p:cSld>
  <p:clrMapOvr>
    <a:masterClrMapping/>
  </p:clrMapOvr>
  <p:transition xmlns:p14="http://schemas.microsoft.com/office/powerpoint/2010/main" spd="med" advClick="1"/>
</p:sld>
</file>

<file path=ppt/slides/slide8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06" name="Example crushrc"/>
          <p:cNvSpPr txBox="1"/>
          <p:nvPr>
            <p:ph type="title"/>
          </p:nvPr>
        </p:nvSpPr>
        <p:spPr>
          <a:prstGeom prst="rect">
            <a:avLst/>
          </a:prstGeom>
        </p:spPr>
        <p:txBody>
          <a:bodyPr/>
          <a:lstStyle/>
          <a:p>
            <a:pPr/>
            <a:r>
              <a:t>Example </a:t>
            </a:r>
            <a:r>
              <a:rPr b="1"/>
              <a:t>crushrc</a:t>
            </a:r>
          </a:p>
        </p:txBody>
      </p:sp>
      <p:sp>
        <p:nvSpPr>
          <p:cNvPr id="1207" name="### Global crushrc #####################…"/>
          <p:cNvSpPr txBox="1"/>
          <p:nvPr>
            <p:ph type="body" idx="1"/>
          </p:nvPr>
        </p:nvSpPr>
        <p:spPr>
          <a:xfrm>
            <a:off x="1468750" y="3320172"/>
            <a:ext cx="21446500" cy="9641990"/>
          </a:xfrm>
          <a:prstGeom prst="rect">
            <a:avLst/>
          </a:prstGeom>
        </p:spPr>
        <p:txBody>
          <a:bodyPr numCol="2" spcCol="0" anchor="t">
            <a:normAutofit fontScale="100000" lnSpcReduction="0"/>
          </a:bodyPr>
          <a:lstStyle/>
          <a:p>
            <a:pPr marL="0" indent="0" defTabSz="460057">
              <a:spcBef>
                <a:spcPts val="0"/>
              </a:spcBef>
              <a:buSzTx/>
              <a:buNone/>
              <a:defRPr b="1" sz="2688">
                <a:latin typeface="Menlo Regular"/>
                <a:ea typeface="Menlo Regular"/>
                <a:cs typeface="Menlo Regular"/>
                <a:sym typeface="Menlo Regular"/>
              </a:defRPr>
            </a:pPr>
            <a:r>
              <a:t>### Global crushrc #####################</a:t>
            </a:r>
          </a:p>
          <a:p>
            <a:pPr marL="0" indent="0" defTabSz="460057">
              <a:spcBef>
                <a:spcPts val="0"/>
              </a:spcBef>
              <a:buSzTx/>
              <a:buNone/>
              <a:defRPr b="1" sz="2688">
                <a:latin typeface="Menlo Regular"/>
                <a:ea typeface="Menlo Regular"/>
                <a:cs typeface="Menlo Regular"/>
                <a:sym typeface="Menlo Regular"/>
              </a:defRPr>
            </a:pPr>
          </a:p>
          <a:p>
            <a:pPr marL="0" indent="0" defTabSz="460057">
              <a:spcBef>
                <a:spcPts val="0"/>
              </a:spcBef>
              <a:buSzTx/>
              <a:buNone/>
              <a:defRPr b="1" sz="2688">
                <a:latin typeface="Menlo Regular"/>
                <a:ea typeface="Menlo Regular"/>
                <a:cs typeface="Menlo Regular"/>
                <a:sym typeface="Menlo Regular"/>
              </a:defRPr>
            </a:pPr>
            <a:r>
              <a:t>### GO LSP #############################</a:t>
            </a:r>
          </a:p>
          <a:p>
            <a:pPr marL="0" indent="0" defTabSz="460057">
              <a:spcBef>
                <a:spcPts val="0"/>
              </a:spcBef>
              <a:buSzTx/>
              <a:buNone/>
              <a:defRPr b="1" sz="2688">
                <a:latin typeface="Menlo Regular"/>
                <a:ea typeface="Menlo Regular"/>
                <a:cs typeface="Menlo Regular"/>
                <a:sym typeface="Menlo Regular"/>
              </a:defRPr>
            </a:pPr>
            <a:r>
              <a:t>lsp add go \</a:t>
            </a:r>
          </a:p>
          <a:p>
            <a:pPr marL="0" indent="0" defTabSz="460057">
              <a:spcBef>
                <a:spcPts val="0"/>
              </a:spcBef>
              <a:buSzTx/>
              <a:buNone/>
              <a:defRPr b="1" sz="2688">
                <a:latin typeface="Menlo Regular"/>
                <a:ea typeface="Menlo Regular"/>
                <a:cs typeface="Menlo Regular"/>
                <a:sym typeface="Menlo Regular"/>
              </a:defRPr>
            </a:pPr>
            <a:r>
              <a:t>  --command "gopls" \</a:t>
            </a:r>
          </a:p>
          <a:p>
            <a:pPr marL="0" indent="0" defTabSz="460057">
              <a:spcBef>
                <a:spcPts val="0"/>
              </a:spcBef>
              <a:buSzTx/>
              <a:buNone/>
              <a:defRPr b="1" sz="2688">
                <a:latin typeface="Menlo Regular"/>
                <a:ea typeface="Menlo Regular"/>
                <a:cs typeface="Menlo Regular"/>
                <a:sym typeface="Menlo Regular"/>
              </a:defRPr>
            </a:pPr>
            <a:r>
              <a:t>  --env "GOTOOLCHAIN" "go1.27.2"</a:t>
            </a:r>
          </a:p>
          <a:p>
            <a:pPr marL="0" indent="0" defTabSz="460057">
              <a:spcBef>
                <a:spcPts val="0"/>
              </a:spcBef>
              <a:buSzTx/>
              <a:buNone/>
              <a:defRPr b="1" sz="2688">
                <a:latin typeface="Menlo Regular"/>
                <a:ea typeface="Menlo Regular"/>
                <a:cs typeface="Menlo Regular"/>
                <a:sym typeface="Menlo Regular"/>
              </a:defRPr>
            </a:pPr>
          </a:p>
          <a:p>
            <a:pPr marL="0" indent="0" defTabSz="460057">
              <a:spcBef>
                <a:spcPts val="0"/>
              </a:spcBef>
              <a:buSzTx/>
              <a:buNone/>
              <a:defRPr b="1" sz="2688">
                <a:latin typeface="Menlo Regular"/>
                <a:ea typeface="Menlo Regular"/>
                <a:cs typeface="Menlo Regular"/>
                <a:sym typeface="Menlo Regular"/>
              </a:defRPr>
            </a:pPr>
            <a:r>
              <a:t>### LM Studio ##########################</a:t>
            </a:r>
          </a:p>
          <a:p>
            <a:pPr marL="0" indent="0" defTabSz="460057">
              <a:spcBef>
                <a:spcPts val="0"/>
              </a:spcBef>
              <a:buSzTx/>
              <a:buNone/>
              <a:defRPr b="1" sz="2688">
                <a:latin typeface="Menlo Regular"/>
                <a:ea typeface="Menlo Regular"/>
                <a:cs typeface="Menlo Regular"/>
                <a:sym typeface="Menlo Regular"/>
              </a:defRPr>
            </a:pPr>
            <a:r>
              <a:t>provider add lmstudio \</a:t>
            </a:r>
          </a:p>
          <a:p>
            <a:pPr marL="0" indent="0" defTabSz="460057">
              <a:spcBef>
                <a:spcPts val="0"/>
              </a:spcBef>
              <a:buSzTx/>
              <a:buNone/>
              <a:defRPr b="1" sz="2688">
                <a:latin typeface="Menlo Regular"/>
                <a:ea typeface="Menlo Regular"/>
                <a:cs typeface="Menlo Regular"/>
                <a:sym typeface="Menlo Regular"/>
              </a:defRPr>
            </a:pPr>
            <a:r>
              <a:t>  --name "LM Studio" \</a:t>
            </a:r>
          </a:p>
          <a:p>
            <a:pPr marL="0" indent="0" defTabSz="460057">
              <a:spcBef>
                <a:spcPts val="0"/>
              </a:spcBef>
              <a:buSzTx/>
              <a:buNone/>
              <a:defRPr b="1" sz="2688">
                <a:latin typeface="Menlo Regular"/>
                <a:ea typeface="Menlo Regular"/>
                <a:cs typeface="Menlo Regular"/>
                <a:sym typeface="Menlo Regular"/>
              </a:defRPr>
            </a:pPr>
            <a:r>
              <a:t>  --type lmstudio \</a:t>
            </a:r>
          </a:p>
          <a:p>
            <a:pPr marL="0" indent="0" defTabSz="460057">
              <a:spcBef>
                <a:spcPts val="0"/>
              </a:spcBef>
              <a:buSzTx/>
              <a:buNone/>
              <a:defRPr b="1" sz="2688">
                <a:latin typeface="Menlo Regular"/>
                <a:ea typeface="Menlo Regular"/>
                <a:cs typeface="Menlo Regular"/>
                <a:sym typeface="Menlo Regular"/>
              </a:defRPr>
            </a:pPr>
            <a:r>
              <a:t>  --base-url "http://192.168.152.31:1234/v1/" \</a:t>
            </a:r>
          </a:p>
          <a:p>
            <a:pPr marL="0" indent="0" defTabSz="460057">
              <a:spcBef>
                <a:spcPts val="0"/>
              </a:spcBef>
              <a:buSzTx/>
              <a:buNone/>
              <a:defRPr b="1" sz="2688">
                <a:latin typeface="Menlo Regular"/>
                <a:ea typeface="Menlo Regular"/>
                <a:cs typeface="Menlo Regular"/>
                <a:sym typeface="Menlo Regular"/>
              </a:defRPr>
            </a:pPr>
            <a:r>
              <a:t>  --discover-models true</a:t>
            </a:r>
          </a:p>
          <a:p>
            <a:pPr marL="0" indent="0" defTabSz="460057">
              <a:spcBef>
                <a:spcPts val="0"/>
              </a:spcBef>
              <a:buSzTx/>
              <a:buNone/>
              <a:defRPr b="1" sz="2688">
                <a:latin typeface="Menlo Regular"/>
                <a:ea typeface="Menlo Regular"/>
                <a:cs typeface="Menlo Regular"/>
                <a:sym typeface="Menlo Regular"/>
              </a:defRPr>
            </a:pPr>
          </a:p>
          <a:p>
            <a:pPr marL="0" indent="0" defTabSz="460057">
              <a:spcBef>
                <a:spcPts val="0"/>
              </a:spcBef>
              <a:buSzTx/>
              <a:buNone/>
              <a:defRPr b="1" sz="2688">
                <a:latin typeface="Menlo Regular"/>
                <a:ea typeface="Menlo Regular"/>
                <a:cs typeface="Menlo Regular"/>
                <a:sym typeface="Menlo Regular"/>
              </a:defRPr>
            </a:pPr>
            <a:r>
              <a:t>## Add specific configs for some models</a:t>
            </a:r>
          </a:p>
          <a:p>
            <a:pPr marL="0" indent="0" defTabSz="460057">
              <a:spcBef>
                <a:spcPts val="0"/>
              </a:spcBef>
              <a:buSzTx/>
              <a:buNone/>
              <a:defRPr b="1" sz="2688">
                <a:latin typeface="Menlo Regular"/>
                <a:ea typeface="Menlo Regular"/>
                <a:cs typeface="Menlo Regular"/>
                <a:sym typeface="Menlo Regular"/>
              </a:defRPr>
            </a:pPr>
            <a:r>
              <a:t>model add lmstudio/qwen3.6-35b-a3b \</a:t>
            </a:r>
          </a:p>
          <a:p>
            <a:pPr marL="0" indent="0" defTabSz="460057">
              <a:spcBef>
                <a:spcPts val="0"/>
              </a:spcBef>
              <a:buSzTx/>
              <a:buNone/>
              <a:defRPr b="1" sz="2688">
                <a:latin typeface="Menlo Regular"/>
                <a:ea typeface="Menlo Regular"/>
                <a:cs typeface="Menlo Regular"/>
                <a:sym typeface="Menlo Regular"/>
              </a:defRPr>
            </a:pPr>
            <a:r>
              <a:t>  --name "Qwen3.6 35B A3B" \</a:t>
            </a:r>
          </a:p>
          <a:p>
            <a:pPr marL="0" indent="0" defTabSz="460057">
              <a:spcBef>
                <a:spcPts val="0"/>
              </a:spcBef>
              <a:buSzTx/>
              <a:buNone/>
              <a:defRPr b="1" sz="2688">
                <a:latin typeface="Menlo Regular"/>
                <a:ea typeface="Menlo Regular"/>
                <a:cs typeface="Menlo Regular"/>
                <a:sym typeface="Menlo Regular"/>
              </a:defRPr>
            </a:pPr>
            <a:r>
              <a:t>  --context-window 262144 \</a:t>
            </a:r>
          </a:p>
          <a:p>
            <a:pPr marL="0" indent="0" defTabSz="460057">
              <a:spcBef>
                <a:spcPts val="0"/>
              </a:spcBef>
              <a:buSzTx/>
              <a:buNone/>
              <a:defRPr b="1" sz="2688">
                <a:latin typeface="Menlo Regular"/>
                <a:ea typeface="Menlo Regular"/>
                <a:cs typeface="Menlo Regular"/>
                <a:sym typeface="Menlo Regular"/>
              </a:defRPr>
            </a:pPr>
            <a:r>
              <a:t>  --default-max-tokens 20000</a:t>
            </a:r>
          </a:p>
          <a:p>
            <a:pPr marL="0" indent="0" defTabSz="460057">
              <a:spcBef>
                <a:spcPts val="0"/>
              </a:spcBef>
              <a:buSzTx/>
              <a:buNone/>
              <a:defRPr b="1" sz="2688">
                <a:latin typeface="Menlo Regular"/>
                <a:ea typeface="Menlo Regular"/>
                <a:cs typeface="Menlo Regular"/>
                <a:sym typeface="Menlo Regular"/>
              </a:defRPr>
            </a:pPr>
            <a:r>
              <a:t>model add lmstudio/gemma-4-31b \</a:t>
            </a:r>
          </a:p>
          <a:p>
            <a:pPr marL="0" indent="0" defTabSz="460057">
              <a:spcBef>
                <a:spcPts val="0"/>
              </a:spcBef>
              <a:buSzTx/>
              <a:buNone/>
              <a:defRPr b="1" sz="2688">
                <a:latin typeface="Menlo Regular"/>
                <a:ea typeface="Menlo Regular"/>
                <a:cs typeface="Menlo Regular"/>
                <a:sym typeface="Menlo Regular"/>
              </a:defRPr>
            </a:pPr>
            <a:r>
              <a:t>  --name "Gemma 4 31B" \</a:t>
            </a:r>
          </a:p>
          <a:p>
            <a:pPr marL="0" indent="0" defTabSz="460057">
              <a:spcBef>
                <a:spcPts val="0"/>
              </a:spcBef>
              <a:buSzTx/>
              <a:buNone/>
              <a:defRPr b="1" sz="2688">
                <a:latin typeface="Menlo Regular"/>
                <a:ea typeface="Menlo Regular"/>
                <a:cs typeface="Menlo Regular"/>
                <a:sym typeface="Menlo Regular"/>
              </a:defRPr>
            </a:pPr>
            <a:r>
              <a:t>  --context-window 262144 \</a:t>
            </a:r>
          </a:p>
          <a:p>
            <a:pPr marL="0" indent="0" defTabSz="460057">
              <a:spcBef>
                <a:spcPts val="0"/>
              </a:spcBef>
              <a:buSzTx/>
              <a:buNone/>
              <a:defRPr b="1" sz="2688">
                <a:latin typeface="Menlo Regular"/>
                <a:ea typeface="Menlo Regular"/>
                <a:cs typeface="Menlo Regular"/>
                <a:sym typeface="Menlo Regular"/>
              </a:defRPr>
            </a:pPr>
            <a:r>
              <a:t>  --default-max-tokens 20000</a:t>
            </a:r>
          </a:p>
          <a:p>
            <a:pPr marL="0" indent="0" defTabSz="460057">
              <a:spcBef>
                <a:spcPts val="0"/>
              </a:spcBef>
              <a:buSzTx/>
              <a:buNone/>
              <a:defRPr b="1" sz="2688">
                <a:latin typeface="Menlo Regular"/>
                <a:ea typeface="Menlo Regular"/>
                <a:cs typeface="Menlo Regular"/>
                <a:sym typeface="Menlo Regular"/>
              </a:defRPr>
            </a:pPr>
          </a:p>
          <a:p>
            <a:pPr marL="0" indent="0" defTabSz="460057">
              <a:spcBef>
                <a:spcPts val="0"/>
              </a:spcBef>
              <a:buSzTx/>
              <a:buNone/>
              <a:defRPr b="1" sz="2688">
                <a:latin typeface="Menlo Regular"/>
                <a:ea typeface="Menlo Regular"/>
                <a:cs typeface="Menlo Regular"/>
                <a:sym typeface="Menlo Regular"/>
              </a:defRPr>
            </a:pPr>
            <a:r>
              <a:t>### 2026 I2 TechEX - Practical AI Workshop #######</a:t>
            </a:r>
          </a:p>
          <a:p>
            <a:pPr marL="0" indent="0" defTabSz="460057">
              <a:spcBef>
                <a:spcPts val="0"/>
              </a:spcBef>
              <a:buSzTx/>
              <a:buNone/>
              <a:defRPr b="1" sz="2688">
                <a:latin typeface="Menlo Regular"/>
                <a:ea typeface="Menlo Regular"/>
                <a:cs typeface="Menlo Regular"/>
                <a:sym typeface="Menlo Regular"/>
              </a:defRPr>
            </a:pPr>
            <a:r>
              <a:t>provider add vLLM \</a:t>
            </a:r>
          </a:p>
          <a:p>
            <a:pPr marL="0" indent="0" defTabSz="460057">
              <a:spcBef>
                <a:spcPts val="0"/>
              </a:spcBef>
              <a:buSzTx/>
              <a:buNone/>
              <a:defRPr b="1" sz="2688">
                <a:latin typeface="Menlo Regular"/>
                <a:ea typeface="Menlo Regular"/>
                <a:cs typeface="Menlo Regular"/>
                <a:sym typeface="Menlo Regular"/>
              </a:defRPr>
            </a:pPr>
            <a:r>
              <a:t>  --name "I2 TechEX-Practical AI Workshop" \</a:t>
            </a:r>
          </a:p>
          <a:p>
            <a:pPr marL="0" indent="0" defTabSz="460057">
              <a:spcBef>
                <a:spcPts val="0"/>
              </a:spcBef>
              <a:buSzTx/>
              <a:buNone/>
              <a:defRPr b="1" sz="2688">
                <a:latin typeface="Menlo Regular"/>
                <a:ea typeface="Menlo Regular"/>
                <a:cs typeface="Menlo Regular"/>
                <a:sym typeface="Menlo Regular"/>
              </a:defRPr>
            </a:pPr>
            <a:r>
              <a:t>  --type openai-compat \</a:t>
            </a:r>
          </a:p>
          <a:p>
            <a:pPr marL="0" indent="0" defTabSz="460057">
              <a:spcBef>
                <a:spcPts val="0"/>
              </a:spcBef>
              <a:buSzTx/>
              <a:buNone/>
              <a:defRPr b="1" sz="2688">
                <a:latin typeface="Menlo Regular"/>
                <a:ea typeface="Menlo Regular"/>
                <a:cs typeface="Menlo Regular"/>
                <a:sym typeface="Menlo Regular"/>
              </a:defRPr>
            </a:pPr>
            <a:r>
              <a:t>  --base-url “https://practicalai.ns.internet2.edu/llm” \</a:t>
            </a:r>
          </a:p>
          <a:p>
            <a:pPr marL="0" indent="0" defTabSz="460057">
              <a:spcBef>
                <a:spcPts val="0"/>
              </a:spcBef>
              <a:buSzTx/>
              <a:buNone/>
              <a:defRPr b="1" sz="2688">
                <a:latin typeface="Menlo Regular"/>
                <a:ea typeface="Menlo Regular"/>
                <a:cs typeface="Menlo Regular"/>
                <a:sym typeface="Menlo Regular"/>
              </a:defRPr>
            </a:pPr>
            <a:r>
              <a:t>  --api-key "$vLLM_KEY" \</a:t>
            </a:r>
          </a:p>
          <a:p>
            <a:pPr marL="0" indent="0" defTabSz="460057">
              <a:spcBef>
                <a:spcPts val="0"/>
              </a:spcBef>
              <a:buSzTx/>
              <a:buNone/>
              <a:defRPr b="1" sz="2688">
                <a:latin typeface="Menlo Regular"/>
                <a:ea typeface="Menlo Regular"/>
                <a:cs typeface="Menlo Regular"/>
                <a:sym typeface="Menlo Regular"/>
              </a:defRPr>
            </a:pPr>
            <a:r>
              <a:t>  --discover-models true</a:t>
            </a:r>
          </a:p>
          <a:p>
            <a:pPr marL="0" indent="0" defTabSz="460057">
              <a:spcBef>
                <a:spcPts val="0"/>
              </a:spcBef>
              <a:buSzTx/>
              <a:buNone/>
              <a:defRPr b="1" sz="2688">
                <a:latin typeface="Menlo Regular"/>
                <a:ea typeface="Menlo Regular"/>
                <a:cs typeface="Menlo Regular"/>
                <a:sym typeface="Menlo Regular"/>
              </a:defRPr>
            </a:pPr>
          </a:p>
          <a:p>
            <a:pPr marL="0" indent="0" defTabSz="460057">
              <a:spcBef>
                <a:spcPts val="0"/>
              </a:spcBef>
              <a:buSzTx/>
              <a:buNone/>
              <a:defRPr b="1" sz="2688">
                <a:latin typeface="Menlo Regular"/>
                <a:ea typeface="Menlo Regular"/>
                <a:cs typeface="Menlo Regular"/>
                <a:sym typeface="Menlo Regular"/>
              </a:defRPr>
            </a:pPr>
            <a:r>
              <a:t>## Add specific configs for some models</a:t>
            </a:r>
          </a:p>
          <a:p>
            <a:pPr marL="0" indent="0" defTabSz="460057">
              <a:spcBef>
                <a:spcPts val="0"/>
              </a:spcBef>
              <a:buSzTx/>
              <a:buNone/>
              <a:defRPr b="1" sz="2688">
                <a:latin typeface="Menlo Regular"/>
                <a:ea typeface="Menlo Regular"/>
                <a:cs typeface="Menlo Regular"/>
                <a:sym typeface="Menlo Regular"/>
              </a:defRPr>
            </a:pPr>
            <a:r>
              <a:t>model add vLLM/qwen3.8-27b \</a:t>
            </a:r>
          </a:p>
          <a:p>
            <a:pPr marL="0" indent="0" defTabSz="460057">
              <a:spcBef>
                <a:spcPts val="0"/>
              </a:spcBef>
              <a:buSzTx/>
              <a:buNone/>
              <a:defRPr b="1" sz="2688">
                <a:latin typeface="Menlo Regular"/>
                <a:ea typeface="Menlo Regular"/>
                <a:cs typeface="Menlo Regular"/>
                <a:sym typeface="Menlo Regular"/>
              </a:defRPr>
            </a:pPr>
            <a:r>
              <a:t>  --name "Qwen3.8 27B" \</a:t>
            </a:r>
          </a:p>
          <a:p>
            <a:pPr marL="0" indent="0" defTabSz="460057">
              <a:spcBef>
                <a:spcPts val="0"/>
              </a:spcBef>
              <a:buSzTx/>
              <a:buNone/>
              <a:defRPr b="1" sz="2688">
                <a:latin typeface="Menlo Regular"/>
                <a:ea typeface="Menlo Regular"/>
                <a:cs typeface="Menlo Regular"/>
                <a:sym typeface="Menlo Regular"/>
              </a:defRPr>
            </a:pPr>
            <a:r>
              <a:t>  --context-window 262144 \</a:t>
            </a:r>
          </a:p>
          <a:p>
            <a:pPr marL="0" indent="0" defTabSz="460057">
              <a:spcBef>
                <a:spcPts val="0"/>
              </a:spcBef>
              <a:buSzTx/>
              <a:buNone/>
              <a:defRPr b="1" sz="2688">
                <a:latin typeface="Menlo Regular"/>
                <a:ea typeface="Menlo Regular"/>
                <a:cs typeface="Menlo Regular"/>
                <a:sym typeface="Menlo Regular"/>
              </a:defRPr>
            </a:pPr>
            <a:r>
              <a:t>  --default-max-tokens 20000 \</a:t>
            </a:r>
          </a:p>
          <a:p>
            <a:pPr marL="0" indent="0" defTabSz="460057">
              <a:spcBef>
                <a:spcPts val="0"/>
              </a:spcBef>
              <a:buSzTx/>
              <a:buNone/>
              <a:defRPr b="1" sz="2688">
                <a:latin typeface="Menlo Regular"/>
                <a:ea typeface="Menlo Regular"/>
                <a:cs typeface="Menlo Regular"/>
                <a:sym typeface="Menlo Regular"/>
              </a:defRPr>
            </a:pPr>
            <a:r>
              <a:t>  --can-reason true</a:t>
            </a:r>
          </a:p>
          <a:p>
            <a:pPr marL="0" indent="0" defTabSz="460057">
              <a:spcBef>
                <a:spcPts val="0"/>
              </a:spcBef>
              <a:buSzTx/>
              <a:buNone/>
              <a:defRPr b="1" sz="2688">
                <a:latin typeface="Menlo Regular"/>
                <a:ea typeface="Menlo Regular"/>
                <a:cs typeface="Menlo Regular"/>
                <a:sym typeface="Menlo Regular"/>
              </a:defRPr>
            </a:pPr>
            <a:r>
              <a:t>model add vLLM/qwen3.8-27b-thinking \</a:t>
            </a:r>
          </a:p>
          <a:p>
            <a:pPr marL="0" indent="0" defTabSz="460057">
              <a:spcBef>
                <a:spcPts val="0"/>
              </a:spcBef>
              <a:buSzTx/>
              <a:buNone/>
              <a:defRPr b="1" sz="2688">
                <a:latin typeface="Menlo Regular"/>
                <a:ea typeface="Menlo Regular"/>
                <a:cs typeface="Menlo Regular"/>
                <a:sym typeface="Menlo Regular"/>
              </a:defRPr>
            </a:pPr>
            <a:r>
              <a:t>  --name "Qwen3.8 27B (w/ inner monologue)" \</a:t>
            </a:r>
          </a:p>
          <a:p>
            <a:pPr marL="0" indent="0" defTabSz="460057">
              <a:spcBef>
                <a:spcPts val="0"/>
              </a:spcBef>
              <a:buSzTx/>
              <a:buNone/>
              <a:defRPr b="1" sz="2688">
                <a:latin typeface="Menlo Regular"/>
                <a:ea typeface="Menlo Regular"/>
                <a:cs typeface="Menlo Regular"/>
                <a:sym typeface="Menlo Regular"/>
              </a:defRPr>
            </a:pPr>
            <a:r>
              <a:t>  --context-window 262144 \</a:t>
            </a:r>
          </a:p>
          <a:p>
            <a:pPr marL="0" indent="0" defTabSz="460057">
              <a:spcBef>
                <a:spcPts val="0"/>
              </a:spcBef>
              <a:buSzTx/>
              <a:buNone/>
              <a:defRPr b="1" sz="2688">
                <a:latin typeface="Menlo Regular"/>
                <a:ea typeface="Menlo Regular"/>
                <a:cs typeface="Menlo Regular"/>
                <a:sym typeface="Menlo Regular"/>
              </a:defRPr>
            </a:pPr>
            <a:r>
              <a:t>  --default-max-tokens 20000 \</a:t>
            </a:r>
          </a:p>
          <a:p>
            <a:pPr marL="0" indent="0" defTabSz="460057">
              <a:spcBef>
                <a:spcPts val="0"/>
              </a:spcBef>
              <a:buSzTx/>
              <a:buNone/>
              <a:defRPr b="1" sz="2688">
                <a:latin typeface="Menlo Regular"/>
                <a:ea typeface="Menlo Regular"/>
                <a:cs typeface="Menlo Regular"/>
                <a:sym typeface="Menlo Regular"/>
              </a:defRPr>
            </a:pPr>
            <a:r>
              <a:t>  --can-reason true</a:t>
            </a:r>
          </a:p>
          <a:p>
            <a:pPr marL="0" indent="0" defTabSz="460057">
              <a:spcBef>
                <a:spcPts val="0"/>
              </a:spcBef>
              <a:buSzTx/>
              <a:buNone/>
              <a:defRPr b="1" sz="2688">
                <a:latin typeface="Menlo Regular"/>
                <a:ea typeface="Menlo Regular"/>
                <a:cs typeface="Menlo Regular"/>
                <a:sym typeface="Menlo Regular"/>
              </a:defRPr>
            </a:pPr>
          </a:p>
          <a:p>
            <a:pPr marL="0" indent="0" defTabSz="460057">
              <a:spcBef>
                <a:spcPts val="0"/>
              </a:spcBef>
              <a:buSzTx/>
              <a:buNone/>
              <a:defRPr b="1" sz="2688">
                <a:latin typeface="Menlo Regular"/>
                <a:ea typeface="Menlo Regular"/>
                <a:cs typeface="Menlo Regular"/>
                <a:sym typeface="Menlo Regular"/>
              </a:defRPr>
            </a:pPr>
            <a:r>
              <a:t>## large = coding model, small = titles/summaries.</a:t>
            </a:r>
          </a:p>
          <a:p>
            <a:pPr marL="0" indent="0" defTabSz="460057">
              <a:spcBef>
                <a:spcPts val="0"/>
              </a:spcBef>
              <a:buSzTx/>
              <a:buNone/>
              <a:defRPr b="1" sz="2688">
                <a:latin typeface="Menlo Regular"/>
                <a:ea typeface="Menlo Regular"/>
                <a:cs typeface="Menlo Regular"/>
                <a:sym typeface="Menlo Regular"/>
              </a:defRPr>
            </a:pPr>
            <a:r>
              <a:t>model large vLLM/qwen3.8-27b</a:t>
            </a:r>
          </a:p>
          <a:p>
            <a:pPr marL="0" indent="0" defTabSz="460057">
              <a:spcBef>
                <a:spcPts val="0"/>
              </a:spcBef>
              <a:buSzTx/>
              <a:buNone/>
              <a:defRPr b="1" sz="2688">
                <a:latin typeface="Menlo Regular"/>
                <a:ea typeface="Menlo Regular"/>
                <a:cs typeface="Menlo Regular"/>
                <a:sym typeface="Menlo Regular"/>
              </a:defRPr>
            </a:pPr>
            <a:r>
              <a:t>model small vLLM/qwen3.8-27b</a:t>
            </a:r>
          </a:p>
        </p:txBody>
      </p:sp>
    </p:spTree>
  </p:cSld>
  <p:clrMapOvr>
    <a:masterClrMapping/>
  </p:clrMapOvr>
  <p:transition xmlns:p14="http://schemas.microsoft.com/office/powerpoint/2010/main" spd="med" advClick="1"/>
</p:sld>
</file>

<file path=ppt/slides/slide8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11" name="Visual Studio Code…"/>
          <p:cNvSpPr txBox="1"/>
          <p:nvPr>
            <p:ph type="title"/>
          </p:nvPr>
        </p:nvSpPr>
        <p:spPr>
          <a:prstGeom prst="rect">
            <a:avLst/>
          </a:prstGeom>
        </p:spPr>
        <p:txBody>
          <a:bodyPr>
            <a:normAutofit fontScale="100000" lnSpcReduction="0"/>
          </a:bodyPr>
          <a:lstStyle/>
          <a:p>
            <a:pPr defTabSz="722947">
              <a:defRPr sz="13200"/>
            </a:pPr>
            <a:r>
              <a:t>Visual Studio Code</a:t>
            </a:r>
          </a:p>
          <a:p>
            <a:pPr defTabSz="722947">
              <a:defRPr sz="13200"/>
            </a:pPr>
            <a:r>
              <a:t>(VS Code)</a:t>
            </a:r>
          </a:p>
        </p:txBody>
      </p:sp>
    </p:spTree>
  </p:cSld>
  <p:clrMapOvr>
    <a:masterClrMapping/>
  </p:clrMapOvr>
  <p:transition xmlns:p14="http://schemas.microsoft.com/office/powerpoint/2010/main" spd="med" advClick="1"/>
</p:sld>
</file>

<file path=ppt/slides/slide8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15" name="VS Code + Continue.dev"/>
          <p:cNvSpPr txBox="1"/>
          <p:nvPr>
            <p:ph type="title"/>
          </p:nvPr>
        </p:nvSpPr>
        <p:spPr>
          <a:prstGeom prst="rect">
            <a:avLst/>
          </a:prstGeom>
        </p:spPr>
        <p:txBody>
          <a:bodyPr/>
          <a:lstStyle/>
          <a:p>
            <a:pPr/>
            <a:r>
              <a:t>VS Code + Continue.dev</a:t>
            </a:r>
          </a:p>
        </p:txBody>
      </p:sp>
      <p:pic>
        <p:nvPicPr>
          <p:cNvPr id="1216" name="Screenshot 2026-10-24 at 3.22.45 PM.png" descr="Screenshot 2026-10-24 at 3.22.45 PM.png"/>
          <p:cNvPicPr>
            <a:picLocks noChangeAspect="1"/>
          </p:cNvPicPr>
          <p:nvPr/>
        </p:nvPicPr>
        <p:blipFill>
          <a:blip r:embed="rId3">
            <a:extLst/>
          </a:blip>
          <a:stretch>
            <a:fillRect/>
          </a:stretch>
        </p:blipFill>
        <p:spPr>
          <a:xfrm>
            <a:off x="3836616" y="2110847"/>
            <a:ext cx="16710768" cy="11830194"/>
          </a:xfrm>
          <a:prstGeom prst="rect">
            <a:avLst/>
          </a:prstGeom>
          <a:ln w="12700">
            <a:miter lim="400000"/>
          </a:ln>
        </p:spPr>
      </p:pic>
    </p:spTree>
  </p:cSld>
  <p:clrMapOvr>
    <a:masterClrMapping/>
  </p:clrMapOvr>
  <p:transition xmlns:p14="http://schemas.microsoft.com/office/powerpoint/2010/main" spd="med" advClick="1"/>
</p:sld>
</file>

<file path=ppt/slides/slide9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20" name="Zed"/>
          <p:cNvSpPr txBox="1"/>
          <p:nvPr>
            <p:ph type="title"/>
          </p:nvPr>
        </p:nvSpPr>
        <p:spPr>
          <a:prstGeom prst="rect">
            <a:avLst/>
          </a:prstGeom>
        </p:spPr>
        <p:txBody>
          <a:bodyPr>
            <a:normAutofit fontScale="100000" lnSpcReduction="0"/>
          </a:bodyPr>
          <a:lstStyle>
            <a:lvl1pPr>
              <a:defRPr sz="15000"/>
            </a:lvl1pPr>
          </a:lstStyle>
          <a:p>
            <a:pPr/>
            <a:r>
              <a:t>Zed</a:t>
            </a:r>
          </a:p>
        </p:txBody>
      </p:sp>
    </p:spTree>
  </p:cSld>
  <p:clrMapOvr>
    <a:masterClrMapping/>
  </p:clrMapOvr>
  <p:transition xmlns:p14="http://schemas.microsoft.com/office/powerpoint/2010/main" spd="med" advClick="1"/>
</p:sld>
</file>

<file path=ppt/slides/slide9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24" name="Zed"/>
          <p:cNvSpPr txBox="1"/>
          <p:nvPr>
            <p:ph type="title"/>
          </p:nvPr>
        </p:nvSpPr>
        <p:spPr>
          <a:prstGeom prst="rect">
            <a:avLst/>
          </a:prstGeom>
        </p:spPr>
        <p:txBody>
          <a:bodyPr/>
          <a:lstStyle/>
          <a:p>
            <a:pPr/>
            <a:r>
              <a:t>Zed</a:t>
            </a:r>
          </a:p>
        </p:txBody>
      </p:sp>
      <p:sp>
        <p:nvSpPr>
          <p:cNvPr id="1225" name="“Zed is a high-performance, multiplayer code editor from the creators of Atom and Tree-sitter.” — from GitHub repo…"/>
          <p:cNvSpPr txBox="1"/>
          <p:nvPr>
            <p:ph type="body" idx="1"/>
          </p:nvPr>
        </p:nvSpPr>
        <p:spPr>
          <a:xfrm>
            <a:off x="1468750" y="3554015"/>
            <a:ext cx="21446500" cy="9122595"/>
          </a:xfrm>
          <a:prstGeom prst="rect">
            <a:avLst/>
          </a:prstGeom>
        </p:spPr>
        <p:txBody>
          <a:bodyPr anchor="t">
            <a:normAutofit fontScale="100000" lnSpcReduction="0"/>
          </a:bodyPr>
          <a:lstStyle/>
          <a:p>
            <a:pPr marL="0" indent="0" defTabSz="772239">
              <a:spcBef>
                <a:spcPts val="0"/>
              </a:spcBef>
              <a:buSzTx/>
              <a:buNone/>
              <a:defRPr sz="6110"/>
            </a:pPr>
            <a:r>
              <a:t>“Zed is a high-performance, multiplayer code editor from the creators of Atom and Tree-sitter.” — from GitHub repo</a:t>
            </a:r>
          </a:p>
          <a:p>
            <a:pPr marL="0" indent="0" defTabSz="772239">
              <a:spcBef>
                <a:spcPts val="0"/>
              </a:spcBef>
              <a:buSzTx/>
              <a:buNone/>
              <a:defRPr sz="6110"/>
            </a:pPr>
          </a:p>
          <a:p>
            <a:pPr marL="0" indent="0" defTabSz="772239">
              <a:spcBef>
                <a:spcPts val="0"/>
              </a:spcBef>
              <a:buSzTx/>
              <a:buNone/>
              <a:defRPr sz="6110"/>
            </a:pPr>
            <a:r>
              <a:t>Written in Rust, </a:t>
            </a:r>
            <a:r>
              <a:rPr b="1" u="sng">
                <a:hlinkClick r:id="rId3" invalidUrl="" action="" tgtFrame="" tooltip="" history="1" highlightClick="0" endSnd="0"/>
              </a:rPr>
              <a:t>Zed</a:t>
            </a:r>
            <a:r>
              <a:t> is an IDE with AI hooks built in, making it easy to tie into a subscription or local LLM for code completion or full on agentic coding assistance. Runs on MS Windows, macOS, and Linux.</a:t>
            </a:r>
          </a:p>
          <a:p>
            <a:pPr marL="0" indent="0" defTabSz="772239">
              <a:spcBef>
                <a:spcPts val="0"/>
              </a:spcBef>
              <a:buSzTx/>
              <a:buNone/>
              <a:defRPr sz="6110"/>
            </a:pPr>
          </a:p>
          <a:p>
            <a:pPr marL="0" indent="0" defTabSz="772239">
              <a:spcBef>
                <a:spcPts val="0"/>
              </a:spcBef>
              <a:buSzTx/>
              <a:buNone/>
              <a:defRPr sz="6110"/>
            </a:pPr>
            <a:r>
              <a:t>Download/installation is straightforward from their site.</a:t>
            </a:r>
          </a:p>
        </p:txBody>
      </p:sp>
    </p:spTree>
  </p:cSld>
  <p:clrMapOvr>
    <a:masterClrMapping/>
  </p:clrMapOvr>
  <p:transition xmlns:p14="http://schemas.microsoft.com/office/powerpoint/2010/main" spd="med" advClick="1"/>
</p:sld>
</file>

<file path=ppt/slides/slide9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29" name="Zed"/>
          <p:cNvSpPr txBox="1"/>
          <p:nvPr>
            <p:ph type="title"/>
          </p:nvPr>
        </p:nvSpPr>
        <p:spPr>
          <a:prstGeom prst="rect">
            <a:avLst/>
          </a:prstGeom>
        </p:spPr>
        <p:txBody>
          <a:bodyPr/>
          <a:lstStyle/>
          <a:p>
            <a:pPr/>
            <a:r>
              <a:t>Zed</a:t>
            </a:r>
          </a:p>
        </p:txBody>
      </p:sp>
      <p:pic>
        <p:nvPicPr>
          <p:cNvPr id="1230" name="Zed.png" descr="Zed.png"/>
          <p:cNvPicPr>
            <a:picLocks noChangeAspect="1"/>
          </p:cNvPicPr>
          <p:nvPr/>
        </p:nvPicPr>
        <p:blipFill>
          <a:blip r:embed="rId3">
            <a:extLst/>
          </a:blip>
          <a:stretch>
            <a:fillRect/>
          </a:stretch>
        </p:blipFill>
        <p:spPr>
          <a:xfrm>
            <a:off x="3858235" y="2413229"/>
            <a:ext cx="16667530" cy="11032090"/>
          </a:xfrm>
          <a:prstGeom prst="rect">
            <a:avLst/>
          </a:prstGeom>
          <a:ln w="12700">
            <a:miter lim="400000"/>
          </a:ln>
        </p:spPr>
      </p:pic>
    </p:spTree>
  </p:cSld>
  <p:clrMapOvr>
    <a:masterClrMapping/>
  </p:clrMapOvr>
  <p:transition xmlns:p14="http://schemas.microsoft.com/office/powerpoint/2010/main" spd="med" advClick="1"/>
</p:sld>
</file>

<file path=ppt/slides/slide9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34" name="Zed"/>
          <p:cNvSpPr txBox="1"/>
          <p:nvPr>
            <p:ph type="title"/>
          </p:nvPr>
        </p:nvSpPr>
        <p:spPr>
          <a:prstGeom prst="rect">
            <a:avLst/>
          </a:prstGeom>
        </p:spPr>
        <p:txBody>
          <a:bodyPr/>
          <a:lstStyle/>
          <a:p>
            <a:pPr/>
            <a:r>
              <a:t>Zed</a:t>
            </a:r>
          </a:p>
        </p:txBody>
      </p:sp>
      <p:pic>
        <p:nvPicPr>
          <p:cNvPr id="1235" name="pasted-movie.png" descr="pasted-movie.png"/>
          <p:cNvPicPr>
            <a:picLocks noChangeAspect="1"/>
          </p:cNvPicPr>
          <p:nvPr/>
        </p:nvPicPr>
        <p:blipFill>
          <a:blip r:embed="rId3">
            <a:extLst/>
          </a:blip>
          <a:stretch>
            <a:fillRect/>
          </a:stretch>
        </p:blipFill>
        <p:spPr>
          <a:xfrm>
            <a:off x="3256177" y="2304059"/>
            <a:ext cx="17871646" cy="11378215"/>
          </a:xfrm>
          <a:prstGeom prst="rect">
            <a:avLst/>
          </a:prstGeom>
          <a:ln w="12700">
            <a:miter lim="400000"/>
          </a:ln>
        </p:spPr>
      </p:pic>
    </p:spTree>
  </p:cSld>
  <p:clrMapOvr>
    <a:masterClrMapping/>
  </p:clrMapOvr>
  <p:transition xmlns:p14="http://schemas.microsoft.com/office/powerpoint/2010/main" spd="med" advClick="1"/>
</p:sld>
</file>

<file path=ppt/slides/slide9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39" name="If you cannot run an LLM locally…"/>
          <p:cNvSpPr txBox="1"/>
          <p:nvPr>
            <p:ph type="title"/>
          </p:nvPr>
        </p:nvSpPr>
        <p:spPr>
          <a:prstGeom prst="rect">
            <a:avLst/>
          </a:prstGeom>
        </p:spPr>
        <p:txBody>
          <a:bodyPr>
            <a:normAutofit fontScale="100000" lnSpcReduction="0"/>
          </a:bodyPr>
          <a:lstStyle>
            <a:lvl1pPr defTabSz="780454">
              <a:defRPr sz="14250"/>
            </a:lvl1pPr>
          </a:lstStyle>
          <a:p>
            <a:pPr/>
            <a:r>
              <a:t>If you cannot run an LLM locally…</a:t>
            </a:r>
          </a:p>
        </p:txBody>
      </p:sp>
    </p:spTree>
  </p:cSld>
  <p:clrMapOvr>
    <a:masterClrMapping/>
  </p:clrMapOvr>
  <p:transition xmlns:p14="http://schemas.microsoft.com/office/powerpoint/2010/main" spd="med" advClick="1"/>
</p:sld>
</file>

<file path=ppt/slides/slide9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43" name="Your Home Institutions"/>
          <p:cNvSpPr txBox="1"/>
          <p:nvPr>
            <p:ph type="title"/>
          </p:nvPr>
        </p:nvSpPr>
        <p:spPr>
          <a:prstGeom prst="rect">
            <a:avLst/>
          </a:prstGeom>
        </p:spPr>
        <p:txBody>
          <a:bodyPr>
            <a:normAutofit fontScale="100000" lnSpcReduction="0"/>
          </a:bodyPr>
          <a:lstStyle>
            <a:lvl1pPr>
              <a:defRPr sz="15000"/>
            </a:lvl1pPr>
          </a:lstStyle>
          <a:p>
            <a:pPr/>
            <a:r>
              <a:t>Your Home Institutions</a:t>
            </a:r>
          </a:p>
        </p:txBody>
      </p:sp>
    </p:spTree>
  </p:cSld>
  <p:clrMapOvr>
    <a:masterClrMapping/>
  </p:clrMapOvr>
  <p:transition xmlns:p14="http://schemas.microsoft.com/office/powerpoint/2010/main" spd="med" advClick="1"/>
</p:sld>
</file>

<file path=ppt/slides/slide9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47" name="National Research Platform (NRP)"/>
          <p:cNvSpPr txBox="1"/>
          <p:nvPr>
            <p:ph type="title"/>
          </p:nvPr>
        </p:nvSpPr>
        <p:spPr>
          <a:prstGeom prst="rect">
            <a:avLst/>
          </a:prstGeom>
        </p:spPr>
        <p:txBody>
          <a:bodyPr>
            <a:normAutofit fontScale="100000" lnSpcReduction="0"/>
          </a:bodyPr>
          <a:lstStyle>
            <a:lvl1pPr defTabSz="739378">
              <a:defRPr sz="13500"/>
            </a:lvl1pPr>
          </a:lstStyle>
          <a:p>
            <a:pPr/>
            <a:r>
              <a:t>National Research Platform (NRP)</a:t>
            </a:r>
          </a:p>
        </p:txBody>
      </p:sp>
    </p:spTree>
  </p:cSld>
  <p:clrMapOvr>
    <a:masterClrMapping/>
  </p:clrMapOvr>
  <p:transition xmlns:p14="http://schemas.microsoft.com/office/powerpoint/2010/main" spd="med" advClick="1"/>
</p:sld>
</file>

<file path=ppt/slides/slide9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49" name="pasted-movie.png" descr="pasted-movie.png"/>
          <p:cNvPicPr>
            <a:picLocks noChangeAspect="1"/>
          </p:cNvPicPr>
          <p:nvPr/>
        </p:nvPicPr>
        <p:blipFill>
          <a:blip r:embed="rId3">
            <a:extLst/>
          </a:blip>
          <a:stretch>
            <a:fillRect/>
          </a:stretch>
        </p:blipFill>
        <p:spPr>
          <a:xfrm>
            <a:off x="3238500" y="558800"/>
            <a:ext cx="17907000" cy="12598400"/>
          </a:xfrm>
          <a:prstGeom prst="rect">
            <a:avLst/>
          </a:prstGeom>
          <a:ln w="12700">
            <a:miter lim="400000"/>
          </a:ln>
        </p:spPr>
      </p:pic>
      <p:sp>
        <p:nvSpPr>
          <p:cNvPr id="1250" name="https://nrp.ai/"/>
          <p:cNvSpPr txBox="1"/>
          <p:nvPr/>
        </p:nvSpPr>
        <p:spPr>
          <a:xfrm>
            <a:off x="16171417" y="2765537"/>
            <a:ext cx="5684445" cy="10191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u="sng">
                <a:hlinkClick r:id="rId4" invalidUrl="" action="" tgtFrame="" tooltip="" history="1" highlightClick="0" endSnd="0"/>
              </a:defRPr>
            </a:lvl1pPr>
          </a:lstStyle>
          <a:p>
            <a:pPr>
              <a:defRPr u="none"/>
            </a:pPr>
            <a:r>
              <a:rPr u="sng">
                <a:hlinkClick r:id="rId4" invalidUrl="" action="" tgtFrame="" tooltip="" history="1" highlightClick="0" endSnd="0"/>
              </a:rPr>
              <a:t>https://nrp.ai/</a:t>
            </a:r>
          </a:p>
        </p:txBody>
      </p:sp>
    </p:spTree>
  </p:cSld>
  <p:clrMapOvr>
    <a:masterClrMapping/>
  </p:clrMapOvr>
  <p:transition xmlns:p14="http://schemas.microsoft.com/office/powerpoint/2010/main" spd="med" advClick="1"/>
</p:sld>
</file>

<file path=ppt/slides/slide9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54" name="pasted-movie.png" descr="pasted-movie.png"/>
          <p:cNvPicPr>
            <a:picLocks noChangeAspect="1"/>
          </p:cNvPicPr>
          <p:nvPr/>
        </p:nvPicPr>
        <p:blipFill>
          <a:blip r:embed="rId3">
            <a:extLst/>
          </a:blip>
          <a:stretch>
            <a:fillRect/>
          </a:stretch>
        </p:blipFill>
        <p:spPr>
          <a:xfrm>
            <a:off x="3175000" y="1022350"/>
            <a:ext cx="18034000" cy="11671300"/>
          </a:xfrm>
          <a:prstGeom prst="rect">
            <a:avLst/>
          </a:prstGeom>
          <a:ln w="12700">
            <a:miter lim="400000"/>
          </a:ln>
        </p:spPr>
      </p:pic>
      <p:sp>
        <p:nvSpPr>
          <p:cNvPr id="1255" name="https://nrp.ai/llms"/>
          <p:cNvSpPr txBox="1"/>
          <p:nvPr/>
        </p:nvSpPr>
        <p:spPr>
          <a:xfrm>
            <a:off x="16146868" y="2799263"/>
            <a:ext cx="7251218" cy="10191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u="sng">
                <a:solidFill>
                  <a:srgbClr val="000000"/>
                </a:solidFill>
                <a:hlinkClick r:id="rId4" invalidUrl="" action="" tgtFrame="" tooltip="" history="1" highlightClick="0" endSnd="0"/>
              </a:defRPr>
            </a:lvl1pPr>
          </a:lstStyle>
          <a:p>
            <a:pPr>
              <a:defRPr u="none"/>
            </a:pPr>
            <a:r>
              <a:rPr u="sng">
                <a:hlinkClick r:id="rId4" invalidUrl="" action="" tgtFrame="" tooltip="" history="1" highlightClick="0" endSnd="0"/>
              </a:rPr>
              <a:t>https://nrp.ai/llms</a:t>
            </a:r>
          </a:p>
        </p:txBody>
      </p:sp>
    </p:spTree>
  </p:cSld>
  <p:clrMapOvr>
    <a:masterClrMapping/>
  </p:clrMapOvr>
  <p:transition xmlns:p14="http://schemas.microsoft.com/office/powerpoint/2010/main" spd="med" advClick="1"/>
</p:sld>
</file>

<file path=ppt/slides/slide9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59" name="pasted-movie.png" descr="pasted-movie.png"/>
          <p:cNvPicPr>
            <a:picLocks noChangeAspect="1"/>
          </p:cNvPicPr>
          <p:nvPr/>
        </p:nvPicPr>
        <p:blipFill>
          <a:blip r:embed="rId3">
            <a:extLst/>
          </a:blip>
          <a:stretch>
            <a:fillRect/>
          </a:stretch>
        </p:blipFill>
        <p:spPr>
          <a:xfrm>
            <a:off x="3232150" y="571500"/>
            <a:ext cx="17919700" cy="12573000"/>
          </a:xfrm>
          <a:prstGeom prst="rect">
            <a:avLst/>
          </a:prstGeom>
          <a:ln w="12700">
            <a:miter lim="400000"/>
          </a:ln>
        </p:spPr>
      </p:pic>
      <p:sp>
        <p:nvSpPr>
          <p:cNvPr id="1260" name="https://nrp.ai/documentation/userdocs/start/getting-started/"/>
          <p:cNvSpPr txBox="1"/>
          <p:nvPr/>
        </p:nvSpPr>
        <p:spPr>
          <a:xfrm>
            <a:off x="12577334" y="2964574"/>
            <a:ext cx="11624743" cy="5873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sz="2800" u="sng">
                <a:solidFill>
                  <a:srgbClr val="000000"/>
                </a:solidFill>
                <a:hlinkClick r:id="rId4" invalidUrl="" action="" tgtFrame="" tooltip="" history="1" highlightClick="0" endSnd="0"/>
              </a:defRPr>
            </a:lvl1pPr>
          </a:lstStyle>
          <a:p>
            <a:pPr>
              <a:defRPr u="none"/>
            </a:pPr>
            <a:r>
              <a:rPr u="sng">
                <a:hlinkClick r:id="rId4" invalidUrl="" action="" tgtFrame="" tooltip="" history="1" highlightClick="0" endSnd="0"/>
              </a:rPr>
              <a:t>https://nrp.ai/documentation/userdocs/start/getting-started/</a:t>
            </a:r>
          </a:p>
        </p:txBody>
      </p:sp>
    </p:spTree>
  </p:cSld>
  <p:clrMapOvr>
    <a:masterClrMapping/>
  </p:clrMapOvr>
  <p:transition xmlns:p14="http://schemas.microsoft.com/office/powerpoint/2010/main" spd="med" advClick="1"/>
</p:sld>
</file>

<file path=ppt/slides/slide10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64" name="NRP"/>
          <p:cNvSpPr txBox="1"/>
          <p:nvPr>
            <p:ph type="title"/>
          </p:nvPr>
        </p:nvSpPr>
        <p:spPr>
          <a:prstGeom prst="rect">
            <a:avLst/>
          </a:prstGeom>
        </p:spPr>
        <p:txBody>
          <a:bodyPr/>
          <a:lstStyle/>
          <a:p>
            <a:pPr/>
            <a:r>
              <a:t>NRP</a:t>
            </a:r>
          </a:p>
        </p:txBody>
      </p:sp>
      <p:pic>
        <p:nvPicPr>
          <p:cNvPr id="1265" name="pasted-movie.png" descr="pasted-movie.png"/>
          <p:cNvPicPr>
            <a:picLocks noChangeAspect="1"/>
          </p:cNvPicPr>
          <p:nvPr/>
        </p:nvPicPr>
        <p:blipFill>
          <a:blip r:embed="rId3">
            <a:extLst/>
          </a:blip>
          <a:stretch>
            <a:fillRect/>
          </a:stretch>
        </p:blipFill>
        <p:spPr>
          <a:xfrm>
            <a:off x="3232150" y="565150"/>
            <a:ext cx="17919700" cy="12585700"/>
          </a:xfrm>
          <a:prstGeom prst="rect">
            <a:avLst/>
          </a:prstGeom>
          <a:ln w="12700">
            <a:miter lim="400000"/>
          </a:ln>
        </p:spPr>
      </p:pic>
      <p:sp>
        <p:nvSpPr>
          <p:cNvPr id="1266" name="https://nrp.ai/documentation/userdocs/ai/llm-managed/"/>
          <p:cNvSpPr txBox="1"/>
          <p:nvPr/>
        </p:nvSpPr>
        <p:spPr>
          <a:xfrm>
            <a:off x="12563714" y="2947710"/>
            <a:ext cx="10707650" cy="5873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sz="2800" u="sng">
                <a:solidFill>
                  <a:srgbClr val="000000"/>
                </a:solidFill>
                <a:hlinkClick r:id="rId4" invalidUrl="" action="" tgtFrame="" tooltip="" history="1" highlightClick="0" endSnd="0"/>
              </a:defRPr>
            </a:lvl1pPr>
          </a:lstStyle>
          <a:p>
            <a:pPr>
              <a:defRPr u="none"/>
            </a:pPr>
            <a:r>
              <a:rPr u="sng">
                <a:hlinkClick r:id="rId4" invalidUrl="" action="" tgtFrame="" tooltip="" history="1" highlightClick="0" endSnd="0"/>
              </a:rPr>
              <a:t>https://nrp.ai/documentation/userdocs/ai/llm-managed/</a:t>
            </a:r>
          </a:p>
        </p:txBody>
      </p:sp>
    </p:spTree>
  </p:cSld>
  <p:clrMapOvr>
    <a:masterClrMapping/>
  </p:clrMapOvr>
  <p:transition xmlns:p14="http://schemas.microsoft.com/office/powerpoint/2010/main" spd="med" advClick="1"/>
</p:sld>
</file>

<file path=ppt/slides/slide10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70" name="pasted-movie.png" descr="pasted-movie.png"/>
          <p:cNvPicPr>
            <a:picLocks noChangeAspect="1"/>
          </p:cNvPicPr>
          <p:nvPr/>
        </p:nvPicPr>
        <p:blipFill>
          <a:blip r:embed="rId3">
            <a:extLst/>
          </a:blip>
          <a:stretch>
            <a:fillRect/>
          </a:stretch>
        </p:blipFill>
        <p:spPr>
          <a:xfrm>
            <a:off x="3225800" y="577850"/>
            <a:ext cx="17932400" cy="12560300"/>
          </a:xfrm>
          <a:prstGeom prst="rect">
            <a:avLst/>
          </a:prstGeom>
          <a:ln w="12700">
            <a:miter lim="400000"/>
          </a:ln>
        </p:spPr>
      </p:pic>
    </p:spTree>
  </p:cSld>
  <p:clrMapOvr>
    <a:masterClrMapping/>
  </p:clrMapOvr>
  <p:transition xmlns:p14="http://schemas.microsoft.com/office/powerpoint/2010/main" spd="med" advClick="1"/>
</p:sld>
</file>

<file path=ppt/slides/slide10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74" name="pasted-movie.png" descr="pasted-movie.png"/>
          <p:cNvPicPr>
            <a:picLocks noChangeAspect="1"/>
          </p:cNvPicPr>
          <p:nvPr/>
        </p:nvPicPr>
        <p:blipFill>
          <a:blip r:embed="rId3">
            <a:extLst/>
          </a:blip>
          <a:stretch>
            <a:fillRect/>
          </a:stretch>
        </p:blipFill>
        <p:spPr>
          <a:xfrm>
            <a:off x="3238500" y="565150"/>
            <a:ext cx="17907000" cy="12585700"/>
          </a:xfrm>
          <a:prstGeom prst="rect">
            <a:avLst/>
          </a:prstGeom>
          <a:ln w="12700">
            <a:miter lim="400000"/>
          </a:ln>
        </p:spPr>
      </p:pic>
    </p:spTree>
  </p:cSld>
  <p:clrMapOvr>
    <a:masterClrMapping/>
  </p:clrMapOvr>
  <p:transition xmlns:p14="http://schemas.microsoft.com/office/powerpoint/2010/main" spd="med" advClick="1"/>
</p:sld>
</file>

<file path=ppt/slides/slide10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78" name="pasted-movie.png" descr="pasted-movie.png"/>
          <p:cNvPicPr>
            <a:picLocks noChangeAspect="1"/>
          </p:cNvPicPr>
          <p:nvPr/>
        </p:nvPicPr>
        <p:blipFill>
          <a:blip r:embed="rId3">
            <a:extLst/>
          </a:blip>
          <a:stretch>
            <a:fillRect/>
          </a:stretch>
        </p:blipFill>
        <p:spPr>
          <a:xfrm>
            <a:off x="3257550" y="577850"/>
            <a:ext cx="17868900" cy="12560300"/>
          </a:xfrm>
          <a:prstGeom prst="rect">
            <a:avLst/>
          </a:prstGeom>
          <a:ln w="12700">
            <a:miter lim="400000"/>
          </a:ln>
        </p:spPr>
      </p:pic>
    </p:spTree>
  </p:cSld>
  <p:clrMapOvr>
    <a:masterClrMapping/>
  </p:clrMapOvr>
  <p:transition xmlns:p14="http://schemas.microsoft.com/office/powerpoint/2010/main" spd="med" advClick="1"/>
</p:sld>
</file>

<file path=ppt/slides/slide10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82" name="National Research Platform (NRP) Resources"/>
          <p:cNvSpPr txBox="1"/>
          <p:nvPr>
            <p:ph type="title"/>
          </p:nvPr>
        </p:nvSpPr>
        <p:spPr>
          <a:prstGeom prst="rect">
            <a:avLst/>
          </a:prstGeom>
        </p:spPr>
        <p:txBody>
          <a:bodyPr>
            <a:normAutofit fontScale="100000" lnSpcReduction="0"/>
          </a:bodyPr>
          <a:lstStyle>
            <a:lvl1pPr defTabSz="509349">
              <a:defRPr sz="9300"/>
            </a:lvl1pPr>
          </a:lstStyle>
          <a:p>
            <a:pPr/>
            <a:r>
              <a:t>National Research Platform (NRP) Resources</a:t>
            </a:r>
          </a:p>
        </p:txBody>
      </p:sp>
      <p:sp>
        <p:nvSpPr>
          <p:cNvPr id="1283" name="Main site:  https://nrp.ai…"/>
          <p:cNvSpPr txBox="1"/>
          <p:nvPr>
            <p:ph type="body" idx="1"/>
          </p:nvPr>
        </p:nvSpPr>
        <p:spPr>
          <a:xfrm>
            <a:off x="1468750" y="3554015"/>
            <a:ext cx="21446500" cy="9122595"/>
          </a:xfrm>
          <a:prstGeom prst="rect">
            <a:avLst/>
          </a:prstGeom>
        </p:spPr>
        <p:txBody>
          <a:bodyPr anchor="t">
            <a:normAutofit fontScale="100000" lnSpcReduction="0"/>
          </a:bodyPr>
          <a:lstStyle/>
          <a:p>
            <a:pPr marL="1114923" indent="-799455" defTabSz="755808">
              <a:spcBef>
                <a:spcPts val="0"/>
              </a:spcBef>
              <a:defRPr sz="5980"/>
            </a:pPr>
            <a:r>
              <a:t>Main site:  </a:t>
            </a:r>
            <a:r>
              <a:rPr b="1" u="sng">
                <a:hlinkClick r:id="rId3" invalidUrl="" action="" tgtFrame="" tooltip="" history="1" highlightClick="0" endSnd="0"/>
              </a:rPr>
              <a:t>https://nrp.ai</a:t>
            </a:r>
          </a:p>
          <a:p>
            <a:pPr marL="1114923" indent="-799455" defTabSz="755808">
              <a:spcBef>
                <a:spcPts val="0"/>
              </a:spcBef>
              <a:defRPr sz="5980"/>
            </a:pPr>
            <a:r>
              <a:t>Information specific to running </a:t>
            </a:r>
            <a:r>
              <a:rPr b="1" u="sng"/>
              <a:t>Frontier</a:t>
            </a:r>
            <a:r>
              <a:t> open-weight LLMs, hosted on the NRP:  </a:t>
            </a:r>
            <a:r>
              <a:rPr b="1" u="sng">
                <a:hlinkClick r:id="rId4" invalidUrl="" action="" tgtFrame="" tooltip="" history="1" highlightClick="0" endSnd="0"/>
              </a:rPr>
              <a:t>https://nrp.ai/llms</a:t>
            </a:r>
          </a:p>
          <a:p>
            <a:pPr marL="1114923" indent="-799455" defTabSz="755808">
              <a:spcBef>
                <a:spcPts val="0"/>
              </a:spcBef>
              <a:defRPr sz="5980"/>
            </a:pPr>
            <a:r>
              <a:rPr u="sng">
                <a:hlinkClick r:id="rId5" invalidUrl="" action="" tgtFrame="" tooltip="" history="1" highlightClick="0" endSnd="0"/>
              </a:rPr>
              <a:t>NRP-Managed LLMs | NRP Documentation</a:t>
            </a:r>
          </a:p>
          <a:p>
            <a:pPr marL="0" indent="0" defTabSz="755808">
              <a:spcBef>
                <a:spcPts val="0"/>
              </a:spcBef>
              <a:buSzTx/>
              <a:buNone/>
              <a:defRPr sz="5980"/>
            </a:pPr>
          </a:p>
          <a:p>
            <a:pPr marL="0" indent="0" defTabSz="755808">
              <a:spcBef>
                <a:spcPts val="0"/>
              </a:spcBef>
              <a:buSzTx/>
              <a:buNone/>
              <a:defRPr sz="5980"/>
            </a:pPr>
            <a:r>
              <a:t>Training links provided by Daniel Diaz (UCSD) in the NRP Slack on 2026-09-30:</a:t>
            </a:r>
          </a:p>
          <a:p>
            <a:pPr marL="1114923" indent="-799455" defTabSz="755808">
              <a:spcBef>
                <a:spcPts val="0"/>
              </a:spcBef>
              <a:defRPr sz="5980"/>
            </a:pPr>
            <a:r>
              <a:rPr u="sng">
                <a:hlinkClick r:id="rId6" invalidUrl="" action="" tgtFrame="" tooltip="" history="1" highlightClick="0" endSnd="0"/>
              </a:rPr>
              <a:t>Home — CLARIPHY — AI agents and Large Language Models for Scientific Discovery</a:t>
            </a:r>
          </a:p>
          <a:p>
            <a:pPr marL="1114923" indent="-799455" defTabSz="755808">
              <a:spcBef>
                <a:spcPts val="0"/>
              </a:spcBef>
              <a:defRPr sz="5980"/>
            </a:pPr>
            <a:r>
              <a:rPr u="sng">
                <a:hlinkClick r:id="rId7" invalidUrl="" action="" tgtFrame="" tooltip="" history="1" highlightClick="0" endSnd="0"/>
              </a:rPr>
              <a:t>Home — LPC HATS -- NRP as a Resource for LLMs</a:t>
            </a:r>
          </a:p>
        </p:txBody>
      </p:sp>
    </p:spTree>
  </p:cSld>
  <p:clrMapOvr>
    <a:masterClrMapping/>
  </p:clrMapOvr>
  <p:transition xmlns:p14="http://schemas.microsoft.com/office/powerpoint/2010/main" spd="med" advClick="1"/>
</p:sld>
</file>

<file path=ppt/slides/slide10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87" name="OpenRouter"/>
          <p:cNvSpPr txBox="1"/>
          <p:nvPr>
            <p:ph type="title"/>
          </p:nvPr>
        </p:nvSpPr>
        <p:spPr>
          <a:prstGeom prst="rect">
            <a:avLst/>
          </a:prstGeom>
        </p:spPr>
        <p:txBody>
          <a:bodyPr/>
          <a:lstStyle/>
          <a:p>
            <a:pPr/>
            <a:r>
              <a:t>OpenRouter</a:t>
            </a:r>
          </a:p>
        </p:txBody>
      </p:sp>
      <p:pic>
        <p:nvPicPr>
          <p:cNvPr id="1288" name="pasted-movie.png" descr="pasted-movie.png"/>
          <p:cNvPicPr>
            <a:picLocks noChangeAspect="1"/>
          </p:cNvPicPr>
          <p:nvPr/>
        </p:nvPicPr>
        <p:blipFill>
          <a:blip r:embed="rId3">
            <a:extLst/>
          </a:blip>
          <a:stretch>
            <a:fillRect/>
          </a:stretch>
        </p:blipFill>
        <p:spPr>
          <a:xfrm>
            <a:off x="3333750" y="2559062"/>
            <a:ext cx="17716500" cy="11112501"/>
          </a:xfrm>
          <a:prstGeom prst="rect">
            <a:avLst/>
          </a:prstGeom>
          <a:ln w="12700">
            <a:miter lim="400000"/>
          </a:ln>
        </p:spPr>
      </p:pic>
    </p:spTree>
  </p:cSld>
  <p:clrMapOvr>
    <a:masterClrMapping/>
  </p:clrMapOvr>
  <p:transition xmlns:p14="http://schemas.microsoft.com/office/powerpoint/2010/main" spd="med" advClick="1"/>
</p:sld>
</file>

<file path=ppt/slides/slide10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92" name="Thank You"/>
          <p:cNvSpPr txBox="1"/>
          <p:nvPr>
            <p:ph type="title"/>
          </p:nvPr>
        </p:nvSpPr>
        <p:spPr>
          <a:prstGeom prst="rect">
            <a:avLst/>
          </a:prstGeom>
        </p:spPr>
        <p:txBody>
          <a:bodyPr/>
          <a:lstStyle>
            <a:lvl1pPr>
              <a:defRPr sz="12000"/>
            </a:lvl1pPr>
          </a:lstStyle>
          <a:p>
            <a:pPr/>
            <a:r>
              <a:t>Thank You</a:t>
            </a:r>
          </a:p>
        </p:txBody>
      </p:sp>
      <p:pic>
        <p:nvPicPr>
          <p:cNvPr id="1293" name="2026 I2 TechEx QR code.png" descr="2026 I2 TechEx QR code.png"/>
          <p:cNvPicPr>
            <a:picLocks noChangeAspect="1"/>
          </p:cNvPicPr>
          <p:nvPr/>
        </p:nvPicPr>
        <p:blipFill>
          <a:blip r:embed="rId2">
            <a:extLst/>
          </a:blip>
          <a:stretch>
            <a:fillRect/>
          </a:stretch>
        </p:blipFill>
        <p:spPr>
          <a:xfrm>
            <a:off x="9776667" y="3172667"/>
            <a:ext cx="4830666" cy="4830666"/>
          </a:xfrm>
          <a:prstGeom prst="rect">
            <a:avLst/>
          </a:prstGeom>
          <a:ln w="12700">
            <a:miter lim="400000"/>
          </a:ln>
        </p:spPr>
      </p:pic>
      <p:sp>
        <p:nvSpPr>
          <p:cNvPr id="1294" name="https://frank.seesink.com/presentations/Internet2TechEx-Fall2026/…"/>
          <p:cNvSpPr txBox="1"/>
          <p:nvPr/>
        </p:nvSpPr>
        <p:spPr>
          <a:xfrm>
            <a:off x="2152375" y="8080197"/>
            <a:ext cx="20079250" cy="53594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defTabSz="584200">
              <a:defRPr sz="6000"/>
            </a:pPr>
            <a:r>
              <a:rPr u="sng">
                <a:hlinkClick r:id="rId3" invalidUrl="" action="" tgtFrame="" tooltip="" history="1" highlightClick="0" endSnd="0"/>
              </a:rPr>
              <a:t>https://frank.seesink.com/presentations/Internet2TechEx-Fall2026/</a:t>
            </a:r>
          </a:p>
          <a:p>
            <a:pPr defTabSz="584200">
              <a:defRPr sz="6000"/>
            </a:pPr>
          </a:p>
          <a:p>
            <a:pPr defTabSz="584200">
              <a:defRPr sz="6000"/>
            </a:pPr>
            <a:r>
              <a:t>Frank Seesink</a:t>
            </a:r>
          </a:p>
          <a:p>
            <a:pPr defTabSz="584200">
              <a:defRPr sz="6000"/>
            </a:pPr>
            <a:r>
              <a:rPr u="sng">
                <a:hlinkClick r:id="rId4" invalidUrl="" action="" tgtFrame="" tooltip="" history="1" highlightClick="0" endSnd="0"/>
              </a:rPr>
              <a:t>frank@seesink.com</a:t>
            </a:r>
          </a:p>
          <a:p>
            <a:pPr defTabSz="584200">
              <a:defRPr sz="6000"/>
            </a:pPr>
            <a:r>
              <a:rPr u="sng">
                <a:hlinkClick r:id="rId5" invalidUrl="" action="" tgtFrame="" tooltip="" history="1" highlightClick="0" endSnd="0"/>
              </a:rPr>
              <a:t>frank@unc.edu</a:t>
            </a:r>
          </a:p>
        </p:txBody>
      </p:sp>
    </p:spTree>
  </p:cSld>
  <p:clrMapOvr>
    <a:masterClrMapping/>
  </p:clrMapOvr>
  <p:transition xmlns:p14="http://schemas.microsoft.com/office/powerpoint/2010/main" spd="med" advClick="1"/>
</p:sld>
</file>

<file path=ppt/slides/slide10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96" name="Bonus Material"/>
          <p:cNvSpPr txBox="1"/>
          <p:nvPr>
            <p:ph type="title"/>
          </p:nvPr>
        </p:nvSpPr>
        <p:spPr>
          <a:prstGeom prst="rect">
            <a:avLst/>
          </a:prstGeom>
        </p:spPr>
        <p:txBody>
          <a:bodyPr>
            <a:normAutofit fontScale="100000" lnSpcReduction="0"/>
          </a:bodyPr>
          <a:lstStyle>
            <a:lvl1pPr>
              <a:defRPr sz="15000"/>
            </a:lvl1pPr>
          </a:lstStyle>
          <a:p>
            <a:pPr/>
            <a:r>
              <a:t>Bonus Material</a:t>
            </a:r>
          </a:p>
        </p:txBody>
      </p:sp>
    </p:spTree>
  </p:cSld>
  <p:clrMapOvr>
    <a:masterClrMapping/>
  </p:clrMapOvr>
  <p:transition xmlns:p14="http://schemas.microsoft.com/office/powerpoint/2010/main" spd="med" advClick="1"/>
</p:sld>
</file>

<file path=ppt/slides/slide10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98" name="Additional Resources"/>
          <p:cNvSpPr txBox="1"/>
          <p:nvPr>
            <p:ph type="title"/>
          </p:nvPr>
        </p:nvSpPr>
        <p:spPr>
          <a:prstGeom prst="rect">
            <a:avLst/>
          </a:prstGeom>
        </p:spPr>
        <p:txBody>
          <a:bodyPr/>
          <a:lstStyle/>
          <a:p>
            <a:pPr/>
            <a:r>
              <a:t>Additional Resources</a:t>
            </a:r>
          </a:p>
        </p:txBody>
      </p:sp>
      <p:sp>
        <p:nvSpPr>
          <p:cNvPr id="1299" name="Proton Lumo AI - For those looking for a confidential AI chat assistant"/>
          <p:cNvSpPr txBox="1"/>
          <p:nvPr>
            <p:ph type="body" idx="1"/>
          </p:nvPr>
        </p:nvSpPr>
        <p:spPr>
          <a:xfrm>
            <a:off x="1468750" y="3554015"/>
            <a:ext cx="21446500" cy="9122595"/>
          </a:xfrm>
          <a:prstGeom prst="rect">
            <a:avLst/>
          </a:prstGeom>
        </p:spPr>
        <p:txBody>
          <a:bodyPr anchor="t">
            <a:normAutofit fontScale="100000" lnSpcReduction="0"/>
          </a:bodyPr>
          <a:lstStyle/>
          <a:p>
            <a:pPr marL="1211873" indent="-868973">
              <a:spcBef>
                <a:spcPts val="0"/>
              </a:spcBef>
              <a:defRPr sz="6500"/>
            </a:pPr>
            <a:r>
              <a:rPr u="sng">
                <a:hlinkClick r:id="rId2" invalidUrl="" action="" tgtFrame="" tooltip="" history="1" highlightClick="0" endSnd="0"/>
              </a:rPr>
              <a:t>Proton Lumo AI</a:t>
            </a:r>
            <a:r>
              <a:t> - For those looking for a confidential AI chat assistant</a:t>
            </a:r>
          </a:p>
        </p:txBody>
      </p:sp>
    </p:spTree>
  </p:cSld>
  <p:clrMapOvr>
    <a:masterClrMapping/>
  </p:clrMapOvr>
  <p:transition xmlns:p14="http://schemas.microsoft.com/office/powerpoint/2010/main" spd="med" advClick="1"/>
</p:sld>
</file>

<file path=ppt/theme/_rels/theme1.xml.rels><?xml version="1.0" encoding="UTF-8"?>
<Relationships xmlns="http://schemas.openxmlformats.org/package/2006/relationships"><Relationship Id="rId1" Type="http://schemas.openxmlformats.org/officeDocument/2006/relationships/image" Target="../media/image1.tif"/></Relationships>

</file>

<file path=ppt/theme/_rels/theme2.xml.rels><?xml version="1.0" encoding="UTF-8"?>
<Relationships xmlns="http://schemas.openxmlformats.org/package/2006/relationships"><Relationship Id="rId1" Type="http://schemas.openxmlformats.org/officeDocument/2006/relationships/image" Target="../media/image1.tif"/></Relationships>

</file>

<file path=ppt/theme/theme1.xml><?xml version="1.0" encoding="utf-8"?>
<a:theme xmlns:a="http://schemas.openxmlformats.org/drawingml/2006/main" xmlns:r="http://schemas.openxmlformats.org/officeDocument/2006/relationships"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American Typewriter"/>
        <a:ea typeface="American Typewriter"/>
        <a:cs typeface="American Typewriter"/>
      </a:majorFont>
      <a:minorFont>
        <a:latin typeface="American Typewriter"/>
        <a:ea typeface="American Typewriter"/>
        <a:cs typeface="American Typewriter"/>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241300" dist="571500" dir="5400000">
              <a:srgbClr val="000000">
                <a:alpha val="68000"/>
              </a:srgbClr>
            </a:outerShdw>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r:embed="rId1"/>
          <a:srcRect l="0" t="0" r="0" b="0"/>
          <a:tile tx="0" ty="0" sx="100000" sy="100000" flip="none" algn="tl"/>
        </a:blipFill>
        <a:ln w="12700" cap="flat">
          <a:noFill/>
          <a:miter lim="400000"/>
        </a:ln>
        <a:effectLst>
          <a:outerShdw sx="100000" sy="100000" kx="0" ky="0" algn="b" rotWithShape="0" blurRad="241300" dist="571500" dir="5400000">
            <a:srgbClr val="000000">
              <a:alpha val="68000"/>
            </a:srgbClr>
          </a:outerShdw>
        </a:effectLst>
        <a:sp3d/>
      </a:spPr>
      <a:bodyPr rot="0" spcFirstLastPara="1" vertOverflow="overflow" horzOverflow="overflow" vert="horz" wrap="square" lIns="71437" tIns="71437" rIns="71437" bIns="71437" numCol="1" spcCol="38100" rtlCol="0" anchor="ctr" upright="0">
        <a:spAutoFit/>
      </a:bodyPr>
      <a:lstStyle>
        <a:defPPr marL="0" marR="0" indent="0" algn="ctr" defTabSz="821531" rtl="0" fontAlgn="auto" latinLnBrk="0" hangingPunct="0">
          <a:lnSpc>
            <a:spcPct val="100000"/>
          </a:lnSpc>
          <a:spcBef>
            <a:spcPts val="0"/>
          </a:spcBef>
          <a:spcAft>
            <a:spcPts val="0"/>
          </a:spcAft>
          <a:buClrTx/>
          <a:buSzTx/>
          <a:buFontTx/>
          <a:buNone/>
          <a:tabLst/>
          <a:defRPr b="0" baseline="0" cap="none" i="0" spc="0" strike="noStrike" sz="5000" u="none" kumimoji="0" normalizeH="0">
            <a:ln>
              <a:noFill/>
            </a:ln>
            <a:solidFill>
              <a:srgbClr val="FFFFFF"/>
            </a:solidFill>
            <a:effectLst/>
            <a:uFillTx/>
            <a:latin typeface="+mn-lt"/>
            <a:ea typeface="+mn-ea"/>
            <a:cs typeface="+mn-cs"/>
            <a:sym typeface="American Typewrite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upright="0">
        <a:spAutoFit/>
      </a:bodyPr>
      <a:lstStyle>
        <a:defPPr marL="0" marR="0" indent="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American Typewriter"/>
        <a:ea typeface="American Typewriter"/>
        <a:cs typeface="American Typewriter"/>
      </a:majorFont>
      <a:minorFont>
        <a:latin typeface="American Typewriter"/>
        <a:ea typeface="American Typewriter"/>
        <a:cs typeface="American Typewriter"/>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241300" dist="571500" dir="5400000">
              <a:srgbClr val="000000">
                <a:alpha val="68000"/>
              </a:srgbClr>
            </a:outerShdw>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r:embed="rId1"/>
          <a:srcRect l="0" t="0" r="0" b="0"/>
          <a:tile tx="0" ty="0" sx="100000" sy="100000" flip="none" algn="tl"/>
        </a:blipFill>
        <a:ln w="12700" cap="flat">
          <a:noFill/>
          <a:miter lim="400000"/>
        </a:ln>
        <a:effectLst>
          <a:outerShdw sx="100000" sy="100000" kx="0" ky="0" algn="b" rotWithShape="0" blurRad="241300" dist="571500" dir="5400000">
            <a:srgbClr val="000000">
              <a:alpha val="68000"/>
            </a:srgbClr>
          </a:outerShdw>
        </a:effectLst>
        <a:sp3d/>
      </a:spPr>
      <a:bodyPr rot="0" spcFirstLastPara="1" vertOverflow="overflow" horzOverflow="overflow" vert="horz" wrap="square" lIns="71437" tIns="71437" rIns="71437" bIns="71437" numCol="1" spcCol="38100" rtlCol="0" anchor="ctr" upright="0">
        <a:spAutoFit/>
      </a:bodyPr>
      <a:lstStyle>
        <a:defPPr marL="0" marR="0" indent="0" algn="ctr" defTabSz="821531" rtl="0" fontAlgn="auto" latinLnBrk="0" hangingPunct="0">
          <a:lnSpc>
            <a:spcPct val="100000"/>
          </a:lnSpc>
          <a:spcBef>
            <a:spcPts val="0"/>
          </a:spcBef>
          <a:spcAft>
            <a:spcPts val="0"/>
          </a:spcAft>
          <a:buClrTx/>
          <a:buSzTx/>
          <a:buFontTx/>
          <a:buNone/>
          <a:tabLst/>
          <a:defRPr b="0" baseline="0" cap="none" i="0" spc="0" strike="noStrike" sz="5000" u="none" kumimoji="0" normalizeH="0">
            <a:ln>
              <a:noFill/>
            </a:ln>
            <a:solidFill>
              <a:srgbClr val="FFFFFF"/>
            </a:solidFill>
            <a:effectLst/>
            <a:uFillTx/>
            <a:latin typeface="+mn-lt"/>
            <a:ea typeface="+mn-ea"/>
            <a:cs typeface="+mn-cs"/>
            <a:sym typeface="American Typewrite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upright="0">
        <a:spAutoFit/>
      </a:bodyPr>
      <a:lstStyle>
        <a:defPPr marL="0" marR="0" indent="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