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1.jpeg" ContentType="image/jpeg"/>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media/media1.mov" ContentType="video/unknown"/>
  <Override PartName="/ppt/media/media2.mov" ContentType="video/unknown"/>
  <Override PartName="/ppt/media/media3.mov" ContentType="video/unknown"/>
  <Override PartName="/ppt/notesSlides/notesSlide40.xml" ContentType="application/vnd.openxmlformats-officedocument.presentationml.notesSlide+xml"/>
  <Override PartName="/ppt/media/image2.jpeg" ContentType="image/jpeg"/>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1pPr>
    <a:lvl2pPr marL="0" marR="0" indent="3429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2pPr>
    <a:lvl3pPr marL="0" marR="0" indent="6858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3pPr>
    <a:lvl4pPr marL="0" marR="0" indent="10287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4pPr>
    <a:lvl5pPr marL="0" marR="0" indent="13716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5pPr>
    <a:lvl6pPr marL="0" marR="0" indent="17145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6pPr>
    <a:lvl7pPr marL="0" marR="0" indent="20574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7pPr>
    <a:lvl8pPr marL="0" marR="0" indent="24003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8pPr>
    <a:lvl9pPr marL="0" marR="0" indent="27432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8F44A2F1-9E1F-4B54-A3A2-5F16C0AD49E2}" styleName="">
    <a:tblBg/>
    <a:wholeTbl>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noFill/>
        </a:fill>
      </a:tcStyle>
    </a:wholeTbl>
    <a:band2H>
      <a:tcTxStyle b="def" i="def"/>
      <a:tcStyle>
        <a:tcBdr/>
        <a:fill>
          <a:solidFill>
            <a:srgbClr val="000000">
              <a:alpha val="20000"/>
            </a:srgbClr>
          </a:solidFill>
        </a:fill>
      </a:tcStyle>
    </a:band2H>
    <a:firstCol>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gradFill>
            <a:gsLst>
              <a:gs pos="0">
                <a:srgbClr val="679AEA">
                  <a:alpha val="25000"/>
                </a:srgbClr>
              </a:gs>
              <a:gs pos="100000">
                <a:srgbClr val="2E73D3">
                  <a:alpha val="25000"/>
                </a:srgbClr>
              </a:gs>
            </a:gsLst>
            <a:lin ang="5400000"/>
          </a:gradFill>
        </a:fill>
      </a:tcStyle>
    </a:firstCol>
    <a:lastRow>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gradFill>
            <a:gsLst>
              <a:gs pos="0">
                <a:srgbClr val="679AEA">
                  <a:alpha val="25000"/>
                </a:srgbClr>
              </a:gs>
              <a:gs pos="100000">
                <a:srgbClr val="2E73D3">
                  <a:alpha val="25000"/>
                </a:srgbClr>
              </a:gs>
            </a:gsLst>
            <a:lin ang="5400000"/>
          </a:gradFill>
        </a:fill>
      </a:tcStyle>
    </a:lastRow>
    <a:firstRow>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gradFill>
            <a:gsLst>
              <a:gs pos="0">
                <a:srgbClr val="679AEA">
                  <a:alpha val="25000"/>
                </a:srgbClr>
              </a:gs>
              <a:gs pos="100000">
                <a:srgbClr val="2E73D3">
                  <a:alpha val="25000"/>
                </a:srgbClr>
              </a:gs>
            </a:gsLst>
            <a:lin ang="5400000"/>
          </a:gradFill>
        </a:fill>
      </a:tcStyle>
    </a:firstRow>
  </a:tblStyle>
  <a:tblStyle styleId="{C7B018BB-80A7-4F77-B60F-C8B233D01FF8}" styleName="">
    <a:tblBg/>
    <a:wholeTbl>
      <a:tcTxStyle b="def" i="de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b="def" i="def"/>
      <a:tcStyle>
        <a:tcBdr/>
        <a:fill>
          <a:solidFill>
            <a:srgbClr val="E1E0DA"/>
          </a:solidFill>
        </a:fill>
      </a:tcStyle>
    </a:band2H>
    <a:firstCol>
      <a:tcTxStyle b="def" i="def">
        <a:font>
          <a:latin typeface="Helvetica Neue Medium"/>
          <a:ea typeface="Helvetica Neue Medium"/>
          <a:cs typeface="Helvetica Neue Medium"/>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def" i="de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def" i="def">
        <a:font>
          <a:latin typeface="Helvetica Neue Medium"/>
          <a:ea typeface="Helvetica Neue Medium"/>
          <a:cs typeface="Helvetica Neue Medium"/>
        </a:font>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def" i="de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b="def" i="def"/>
      <a:tcStyle>
        <a:tcBdr/>
        <a:fill>
          <a:solidFill>
            <a:srgbClr val="EDEADD"/>
          </a:solidFill>
        </a:fill>
      </a:tcStyle>
    </a:band2H>
    <a:firstCol>
      <a:tcTxStyle b="def" i="de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def" i="de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def" i="de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def" i="de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b="def" i="def"/>
      <a:tcStyle>
        <a:tcBdr/>
        <a:fill>
          <a:solidFill>
            <a:srgbClr val="DADBDA"/>
          </a:solidFill>
        </a:fill>
      </a:tcStyle>
    </a:band2H>
    <a:firstCol>
      <a:tcTxStyle b="on" i="de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de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de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def" i="de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b="def" i="def"/>
      <a:tcStyle>
        <a:tcBdr/>
        <a:fill>
          <a:solidFill>
            <a:srgbClr val="9A9AA5"/>
          </a:solidFill>
        </a:fill>
      </a:tcStyle>
    </a:band2H>
    <a:firstCol>
      <a:tcTxStyle b="on" i="de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de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de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def" i="de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b="def" i="def"/>
      <a:tcStyle>
        <a:tcBdr/>
        <a:fill>
          <a:solidFill>
            <a:srgbClr val="EDEEEE"/>
          </a:solidFill>
        </a:fill>
      </a:tcStyle>
    </a:band2H>
    <a:firstCol>
      <a:tcTxStyle b="on" i="de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de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de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 styleId="{4C3C2611-4C71-4FC5-86AE-919BDF0F9419}" styleName="">
    <a:tblBg/>
    <a:wholeTbl>
      <a:tcTxStyle b="def" i="de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b="def" i="def"/>
      <a:tcStyle>
        <a:tcBdr/>
        <a:fill>
          <a:solidFill>
            <a:srgbClr val="E3E5E8"/>
          </a:solidFill>
        </a:fill>
      </a:tcStyle>
    </a:band2H>
    <a:firstCol>
      <a:tcTxStyle b="on" i="de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def" i="de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de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63" Type="http://schemas.openxmlformats.org/officeDocument/2006/relationships/slide" Target="slides/slide56.xml"/><Relationship Id="rId64" Type="http://schemas.openxmlformats.org/officeDocument/2006/relationships/slide" Target="slides/slide57.xml"/><Relationship Id="rId65" Type="http://schemas.openxmlformats.org/officeDocument/2006/relationships/slide" Target="slides/slide58.xml"/><Relationship Id="rId66" Type="http://schemas.openxmlformats.org/officeDocument/2006/relationships/slide" Target="slides/slide59.xml"/><Relationship Id="rId67" Type="http://schemas.openxmlformats.org/officeDocument/2006/relationships/slide" Target="slides/slide60.xml"/><Relationship Id="rId68" Type="http://schemas.openxmlformats.org/officeDocument/2006/relationships/slide" Target="slides/slide61.xml"/><Relationship Id="rId69" Type="http://schemas.openxmlformats.org/officeDocument/2006/relationships/slide" Target="slides/slide62.xml"/><Relationship Id="rId70" Type="http://schemas.openxmlformats.org/officeDocument/2006/relationships/slide" Target="slides/slide6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71" name="Shape 171"/>
          <p:cNvSpPr/>
          <p:nvPr>
            <p:ph type="sldImg"/>
          </p:nvPr>
        </p:nvSpPr>
        <p:spPr>
          <a:xfrm>
            <a:off x="1143000" y="685800"/>
            <a:ext cx="4572000" cy="3429000"/>
          </a:xfrm>
          <a:prstGeom prst="rect">
            <a:avLst/>
          </a:prstGeom>
        </p:spPr>
        <p:txBody>
          <a:bodyPr/>
          <a:lstStyle/>
          <a:p>
            <a:pPr/>
          </a:p>
        </p:txBody>
      </p:sp>
      <p:sp>
        <p:nvSpPr>
          <p:cNvPr id="172" name="Shape 17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584200" latinLnBrk="0">
      <a:defRPr sz="2200">
        <a:latin typeface="Lucida Grande"/>
        <a:ea typeface="Lucida Grande"/>
        <a:cs typeface="Lucida Grande"/>
        <a:sym typeface="Lucida Grande"/>
      </a:defRPr>
    </a:lvl1pPr>
    <a:lvl2pPr indent="228600" defTabSz="584200" latinLnBrk="0">
      <a:defRPr sz="2200">
        <a:latin typeface="Lucida Grande"/>
        <a:ea typeface="Lucida Grande"/>
        <a:cs typeface="Lucida Grande"/>
        <a:sym typeface="Lucida Grande"/>
      </a:defRPr>
    </a:lvl2pPr>
    <a:lvl3pPr indent="457200" defTabSz="584200" latinLnBrk="0">
      <a:defRPr sz="2200">
        <a:latin typeface="Lucida Grande"/>
        <a:ea typeface="Lucida Grande"/>
        <a:cs typeface="Lucida Grande"/>
        <a:sym typeface="Lucida Grande"/>
      </a:defRPr>
    </a:lvl3pPr>
    <a:lvl4pPr indent="685800" defTabSz="584200" latinLnBrk="0">
      <a:defRPr sz="2200">
        <a:latin typeface="Lucida Grande"/>
        <a:ea typeface="Lucida Grande"/>
        <a:cs typeface="Lucida Grande"/>
        <a:sym typeface="Lucida Grande"/>
      </a:defRPr>
    </a:lvl4pPr>
    <a:lvl5pPr indent="914400" defTabSz="584200" latinLnBrk="0">
      <a:defRPr sz="2200">
        <a:latin typeface="Lucida Grande"/>
        <a:ea typeface="Lucida Grande"/>
        <a:cs typeface="Lucida Grande"/>
        <a:sym typeface="Lucida Grande"/>
      </a:defRPr>
    </a:lvl5pPr>
    <a:lvl6pPr indent="1143000" defTabSz="584200" latinLnBrk="0">
      <a:defRPr sz="2200">
        <a:latin typeface="Lucida Grande"/>
        <a:ea typeface="Lucida Grande"/>
        <a:cs typeface="Lucida Grande"/>
        <a:sym typeface="Lucida Grande"/>
      </a:defRPr>
    </a:lvl6pPr>
    <a:lvl7pPr indent="1371600" defTabSz="584200" latinLnBrk="0">
      <a:defRPr sz="2200">
        <a:latin typeface="Lucida Grande"/>
        <a:ea typeface="Lucida Grande"/>
        <a:cs typeface="Lucida Grande"/>
        <a:sym typeface="Lucida Grande"/>
      </a:defRPr>
    </a:lvl7pPr>
    <a:lvl8pPr indent="1600200" defTabSz="584200" latinLnBrk="0">
      <a:defRPr sz="2200">
        <a:latin typeface="Lucida Grande"/>
        <a:ea typeface="Lucida Grande"/>
        <a:cs typeface="Lucida Grande"/>
        <a:sym typeface="Lucida Grande"/>
      </a:defRPr>
    </a:lvl8pPr>
    <a:lvl9pPr indent="1828800" defTabSz="584200" latinLnBrk="0">
      <a:defRPr sz="2200">
        <a:latin typeface="Lucida Grande"/>
        <a:ea typeface="Lucida Grande"/>
        <a:cs typeface="Lucida Grande"/>
        <a:sym typeface="Lucida Grande"/>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4.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 Id="rId3" Type="http://schemas.openxmlformats.org/officeDocument/2006/relationships/hyperlink" Target="https://en.wikipedia.org/wiki/Tapas" TargetMode="External"/></Relationships>

</file>

<file path=ppt/notesSlides/_rels/notesSlide5.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 Id="rId3" Type="http://schemas.openxmlformats.org/officeDocument/2006/relationships/hyperlink" Target="https://en.wikipedia.org/wiki/Sandbox_(computer_security)" TargetMode="External"/></Relationships>

</file>

<file path=ppt/notesSlides/_rels/notesSlide9.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1.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2.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3.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4.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5.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6.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7.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18.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19.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20.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_rels/notesSlide21.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22.xml.rels><?xml version="1.0" encoding="UTF-8"?>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Relationships>

</file>

<file path=ppt/notesSlides/_rels/notesSlide23.xml.rels><?xml version="1.0" encoding="UTF-8"?>
<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Relationships>

</file>

<file path=ppt/notesSlides/_rels/notesSlide24.xml.rels><?xml version="1.0" encoding="UTF-8"?>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Relationships>

</file>

<file path=ppt/notesSlides/_rels/notesSlide25.xml.rels><?xml version="1.0" encoding="UTF-8"?>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Relationships>

</file>

<file path=ppt/notesSlides/_rels/notesSlide26.xml.rels><?xml version="1.0" encoding="UTF-8"?>
<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Relationships>

</file>

<file path=ppt/notesSlides/_rels/notesSlide27.xml.rels><?xml version="1.0" encoding="UTF-8"?>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Relationships>

</file>

<file path=ppt/notesSlides/_rels/notesSlide28.xml.rels><?xml version="1.0" encoding="UTF-8"?>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Relationships>

</file>

<file path=ppt/notesSlides/_rels/notesSlide29.xml.rels><?xml version="1.0" encoding="UTF-8"?>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Relationships>

</file>

<file path=ppt/notesSlides/_rels/notesSlide30.xml.rels><?xml version="1.0" encoding="UTF-8"?>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Relationships>

</file>

<file path=ppt/notesSlides/_rels/notesSlide31.xml.rels><?xml version="1.0" encoding="UTF-8"?>
<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Relationships>

</file>

<file path=ppt/notesSlides/_rels/notesSlide32.xml.rels><?xml version="1.0" encoding="UTF-8"?>
<Relationships xmlns="http://schemas.openxmlformats.org/package/2006/relationships"><Relationship Id="rId1" Type="http://schemas.openxmlformats.org/officeDocument/2006/relationships/slide" Target="../slides/slide35.xml"/><Relationship Id="rId2" Type="http://schemas.openxmlformats.org/officeDocument/2006/relationships/notesMaster" Target="../notesMasters/notesMaster1.xml"/></Relationships>

</file>

<file path=ppt/notesSlides/_rels/notesSlide33.xml.rels><?xml version="1.0" encoding="UTF-8"?>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Relationships>

</file>

<file path=ppt/notesSlides/_rels/notesSlide34.xml.rels><?xml version="1.0" encoding="UTF-8"?>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Relationships>

</file>

<file path=ppt/notesSlides/_rels/notesSlide35.xml.rels><?xml version="1.0" encoding="UTF-8"?>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Relationships>

</file>

<file path=ppt/notesSlides/_rels/notesSlide36.xml.rels><?xml version="1.0" encoding="UTF-8"?>
<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Relationships>

</file>

<file path=ppt/notesSlides/_rels/notesSlide37.xml.rels><?xml version="1.0" encoding="UTF-8"?>
<Relationships xmlns="http://schemas.openxmlformats.org/package/2006/relationships"><Relationship Id="rId1" Type="http://schemas.openxmlformats.org/officeDocument/2006/relationships/slide" Target="../slides/slide40.xml"/><Relationship Id="rId2" Type="http://schemas.openxmlformats.org/officeDocument/2006/relationships/notesMaster" Target="../notesMasters/notesMaster1.xml"/></Relationships>

</file>

<file path=ppt/notesSlides/_rels/notesSlide38.xml.rels><?xml version="1.0" encoding="UTF-8"?>
<Relationships xmlns="http://schemas.openxmlformats.org/package/2006/relationships"><Relationship Id="rId1" Type="http://schemas.openxmlformats.org/officeDocument/2006/relationships/slide" Target="../slides/slide41.xml"/><Relationship Id="rId2" Type="http://schemas.openxmlformats.org/officeDocument/2006/relationships/notesMaster" Target="../notesMasters/notesMaster1.xml"/></Relationships>

</file>

<file path=ppt/notesSlides/_rels/notesSlide39.xml.rels><?xml version="1.0" encoding="UTF-8"?>
<Relationships xmlns="http://schemas.openxmlformats.org/package/2006/relationships"><Relationship Id="rId1" Type="http://schemas.openxmlformats.org/officeDocument/2006/relationships/slide" Target="../slides/slide42.xml"/><Relationship Id="rId2" Type="http://schemas.openxmlformats.org/officeDocument/2006/relationships/notesMaster" Target="../notesMasters/notesMaster1.xml"/></Relationships>

</file>

<file path=ppt/notesSlides/_rels/notesSlide40.xml.rels><?xml version="1.0" encoding="UTF-8"?>
<Relationships xmlns="http://schemas.openxmlformats.org/package/2006/relationships"><Relationship Id="rId1" Type="http://schemas.openxmlformats.org/officeDocument/2006/relationships/slide" Target="../slides/slide49.xml"/><Relationship Id="rId2" Type="http://schemas.openxmlformats.org/officeDocument/2006/relationships/notesMaster" Target="../notesMasters/notesMaster1.xml"/></Relationships>

</file>

<file path=ppt/notesSlides/_rels/notesSlide41.xml.rels><?xml version="1.0" encoding="UTF-8"?>
<Relationships xmlns="http://schemas.openxmlformats.org/package/2006/relationships"><Relationship Id="rId1" Type="http://schemas.openxmlformats.org/officeDocument/2006/relationships/slide" Target="../slides/slide50.xml"/><Relationship Id="rId2" Type="http://schemas.openxmlformats.org/officeDocument/2006/relationships/notesMaster" Target="../notesMasters/notesMaster1.xml"/></Relationships>

</file>

<file path=ppt/notesSlides/_rels/notesSlide42.xml.rels><?xml version="1.0" encoding="UTF-8"?>
<Relationships xmlns="http://schemas.openxmlformats.org/package/2006/relationships"><Relationship Id="rId1" Type="http://schemas.openxmlformats.org/officeDocument/2006/relationships/slide" Target="../slides/slide51.xml"/><Relationship Id="rId2" Type="http://schemas.openxmlformats.org/officeDocument/2006/relationships/notesMaster" Target="../notesMasters/notesMaster1.xml"/></Relationships>

</file>

<file path=ppt/notesSlides/_rels/notesSlide43.xml.rels><?xml version="1.0" encoding="UTF-8"?>
<Relationships xmlns="http://schemas.openxmlformats.org/package/2006/relationships"><Relationship Id="rId1" Type="http://schemas.openxmlformats.org/officeDocument/2006/relationships/slide" Target="../slides/slide52.xml"/><Relationship Id="rId2" Type="http://schemas.openxmlformats.org/officeDocument/2006/relationships/notesMaster" Target="../notesMasters/notesMaster1.xml"/></Relationships>

</file>

<file path=ppt/notesSlides/_rels/notesSlide44.xml.rels><?xml version="1.0" encoding="UTF-8"?>
<Relationships xmlns="http://schemas.openxmlformats.org/package/2006/relationships"><Relationship Id="rId1" Type="http://schemas.openxmlformats.org/officeDocument/2006/relationships/slide" Target="../slides/slide53.xml"/><Relationship Id="rId2" Type="http://schemas.openxmlformats.org/officeDocument/2006/relationships/notesMaster" Target="../notesMasters/notesMaster1.xml"/></Relationships>

</file>

<file path=ppt/notesSlides/_rels/notesSlide45.xml.rels><?xml version="1.0" encoding="UTF-8"?>
<Relationships xmlns="http://schemas.openxmlformats.org/package/2006/relationships"><Relationship Id="rId1" Type="http://schemas.openxmlformats.org/officeDocument/2006/relationships/slide" Target="../slides/slide54.xml"/><Relationship Id="rId2" Type="http://schemas.openxmlformats.org/officeDocument/2006/relationships/notesMaster" Target="../notesMasters/notesMaster1.xml"/></Relationships>

</file>

<file path=ppt/notesSlides/_rels/notesSlide46.xml.rels><?xml version="1.0" encoding="UTF-8"?>
<Relationships xmlns="http://schemas.openxmlformats.org/package/2006/relationships"><Relationship Id="rId1" Type="http://schemas.openxmlformats.org/officeDocument/2006/relationships/slide" Target="../slides/slide55.xml"/><Relationship Id="rId2" Type="http://schemas.openxmlformats.org/officeDocument/2006/relationships/notesMaster" Target="../notesMasters/notesMaster1.xml"/></Relationships>

</file>

<file path=ppt/notesSlides/_rels/notesSlide47.xml.rels><?xml version="1.0" encoding="UTF-8"?>
<Relationships xmlns="http://schemas.openxmlformats.org/package/2006/relationships"><Relationship Id="rId1" Type="http://schemas.openxmlformats.org/officeDocument/2006/relationships/slide" Target="../slides/slide56.xml"/><Relationship Id="rId2" Type="http://schemas.openxmlformats.org/officeDocument/2006/relationships/notesMaster" Target="../notesMasters/notesMaster1.xml"/></Relationships>

</file>

<file path=ppt/notesSlides/_rels/notesSlide48.xml.rels><?xml version="1.0" encoding="UTF-8"?>
<Relationships xmlns="http://schemas.openxmlformats.org/package/2006/relationships"><Relationship Id="rId1" Type="http://schemas.openxmlformats.org/officeDocument/2006/relationships/slide" Target="../slides/slide57.xml"/><Relationship Id="rId2" Type="http://schemas.openxmlformats.org/officeDocument/2006/relationships/notesMaster" Target="../notesMasters/notesMaster1.xml"/></Relationships>

</file>

<file path=ppt/notesSlides/_rels/notesSlide49.xml.rels><?xml version="1.0" encoding="UTF-8"?>
<Relationships xmlns="http://schemas.openxmlformats.org/package/2006/relationships"><Relationship Id="rId1" Type="http://schemas.openxmlformats.org/officeDocument/2006/relationships/slide" Target="../slides/slide58.xml"/><Relationship Id="rId2" Type="http://schemas.openxmlformats.org/officeDocument/2006/relationships/notesMaster" Target="../notesMasters/notesMaster1.xml"/></Relationships>

</file>

<file path=ppt/notesSlides/_rels/notesSlide50.xml.rels><?xml version="1.0" encoding="UTF-8"?>
<Relationships xmlns="http://schemas.openxmlformats.org/package/2006/relationships"><Relationship Id="rId1" Type="http://schemas.openxmlformats.org/officeDocument/2006/relationships/slide" Target="../slides/slide59.xml"/><Relationship Id="rId2" Type="http://schemas.openxmlformats.org/officeDocument/2006/relationships/notesMaster" Target="../notesMasters/notesMaster1.xml"/></Relationships>

</file>

<file path=ppt/notesSlides/_rels/notesSlide51.xml.rels><?xml version="1.0" encoding="UTF-8"?>
<Relationships xmlns="http://schemas.openxmlformats.org/package/2006/relationships"><Relationship Id="rId1" Type="http://schemas.openxmlformats.org/officeDocument/2006/relationships/slide" Target="../slides/slide60.xml"/><Relationship Id="rId2" Type="http://schemas.openxmlformats.org/officeDocument/2006/relationships/notesMaster" Target="../notesMasters/notesMaster1.xml"/></Relationships>

</file>

<file path=ppt/notesSlides/_rels/notesSlide52.xml.rels><?xml version="1.0" encoding="UTF-8"?>
<Relationships xmlns="http://schemas.openxmlformats.org/package/2006/relationships"><Relationship Id="rId1" Type="http://schemas.openxmlformats.org/officeDocument/2006/relationships/slide" Target="../slides/slide61.xml"/><Relationship Id="rId2" Type="http://schemas.openxmlformats.org/officeDocument/2006/relationships/notesMaster" Target="../notesMasters/notesMaster1.xml"/></Relationships>

</file>

<file path=ppt/notesSlides/_rels/notesSlide53.xml.rels><?xml version="1.0" encoding="UTF-8"?>
<Relationships xmlns="http://schemas.openxmlformats.org/package/2006/relationships"><Relationship Id="rId1" Type="http://schemas.openxmlformats.org/officeDocument/2006/relationships/slide" Target="../slides/slide62.xml"/><Relationship Id="rId2" Type="http://schemas.openxmlformats.org/officeDocument/2006/relationships/notesMaster" Target="../notesMasters/notesMaster1.xml"/></Relationships>

</file>

<file path=ppt/notesSlides/_rels/notesSlide54.xml.rels><?xml version="1.0" encoding="UTF-8"?>
<Relationships xmlns="http://schemas.openxmlformats.org/package/2006/relationships"><Relationship Id="rId1" Type="http://schemas.openxmlformats.org/officeDocument/2006/relationships/slide" Target="../slides/slide63.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3" name="Shape 183"/>
          <p:cNvSpPr/>
          <p:nvPr>
            <p:ph type="sldImg"/>
          </p:nvPr>
        </p:nvSpPr>
        <p:spPr>
          <a:prstGeom prst="rect">
            <a:avLst/>
          </a:prstGeom>
        </p:spPr>
        <p:txBody>
          <a:bodyPr/>
          <a:lstStyle/>
          <a:p>
            <a:pPr/>
          </a:p>
        </p:txBody>
      </p:sp>
      <p:sp>
        <p:nvSpPr>
          <p:cNvPr id="184" name="Shape 184"/>
          <p:cNvSpPr/>
          <p:nvPr>
            <p:ph type="body" sz="quarter" idx="1"/>
          </p:nvPr>
        </p:nvSpPr>
        <p:spPr>
          <a:prstGeom prst="rect">
            <a:avLst/>
          </a:prstGeom>
        </p:spPr>
        <p:txBody>
          <a:bodyPr/>
          <a:lstStyle/>
          <a:p>
            <a:pPr/>
            <a:r>
              <a:t>So why this session?  Three years ago we introduced the notion of these small bite-sized presentations in response to one of the most common things I would hear from those already involved in network automation when asked how they would advise someone new to network automation.  Overwhelmingly the response was "Just go do SOMETHING, ANYTHING, to get started." So the idea was to get folks over that first hurdle. (click)</a:t>
            </a:r>
          </a:p>
          <a:p>
            <a:pPr/>
          </a:p>
          <a:p>
            <a:pPr/>
            <a:r>
              <a:t>The following year we did it again.  Last year AJ &amp; I decided not to do another session, and I had various folks ask why not.</a:t>
            </a:r>
          </a:p>
          <a:p>
            <a:pPr/>
          </a:p>
          <a:p>
            <a:pPr/>
            <a:r>
              <a:t>So we decided to bring it back.  Only with all the changes in our industry around AI/LLMs, this time we figured to present topics in small chunks focused around AI that hopefully help folks move forward in leveraging that technology in their work.</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Shape 193"/>
          <p:cNvSpPr/>
          <p:nvPr>
            <p:ph type="sldImg"/>
          </p:nvPr>
        </p:nvSpPr>
        <p:spPr>
          <a:prstGeom prst="rect">
            <a:avLst/>
          </a:prstGeom>
        </p:spPr>
        <p:txBody>
          <a:bodyPr/>
          <a:lstStyle/>
          <a:p>
            <a:pPr/>
          </a:p>
        </p:txBody>
      </p:sp>
      <p:sp>
        <p:nvSpPr>
          <p:cNvPr id="194" name="Shape 194"/>
          <p:cNvSpPr/>
          <p:nvPr>
            <p:ph type="body" sz="quarter" idx="1"/>
          </p:nvPr>
        </p:nvSpPr>
        <p:spPr>
          <a:prstGeom prst="rect">
            <a:avLst/>
          </a:prstGeom>
        </p:spPr>
        <p:txBody>
          <a:bodyPr/>
          <a:lstStyle/>
          <a:p>
            <a:pPr/>
            <a:r>
              <a:t>So why this session?  Three years ago we introduced the notion of these small bite-sized presentations in response to one of the most common things I would hear from those already involved in network automation when asked how they would advise someone new to network automation.  Overwhelmingly the response was "Just go do SOMETHING, ANYTHING, to get started." So the idea was to get folks over that first hurdle. (click)</a:t>
            </a:r>
          </a:p>
          <a:p>
            <a:pPr/>
          </a:p>
          <a:p>
            <a:pPr/>
            <a:r>
              <a:t>The following year we did it again.  Last year AJ &amp; I decided not to do another session, and I had various folks ask why not.</a:t>
            </a:r>
          </a:p>
          <a:p>
            <a:pPr/>
          </a:p>
          <a:p>
            <a:pPr/>
            <a:r>
              <a:t>So we decided to bring it back.  Only with all the changes in our industry around AI/LLMs, this time we figured to present topics in small chunks focused around AI that hopefully help folks move forward in leveraging that technology in their work.</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3" name="Shape 203"/>
          <p:cNvSpPr/>
          <p:nvPr>
            <p:ph type="sldImg"/>
          </p:nvPr>
        </p:nvSpPr>
        <p:spPr>
          <a:prstGeom prst="rect">
            <a:avLst/>
          </a:prstGeom>
        </p:spPr>
        <p:txBody>
          <a:bodyPr/>
          <a:lstStyle/>
          <a:p>
            <a:pPr/>
          </a:p>
        </p:txBody>
      </p:sp>
      <p:sp>
        <p:nvSpPr>
          <p:cNvPr id="204" name="Shape 204"/>
          <p:cNvSpPr/>
          <p:nvPr>
            <p:ph type="body" sz="quarter" idx="1"/>
          </p:nvPr>
        </p:nvSpPr>
        <p:spPr>
          <a:prstGeom prst="rect">
            <a:avLst/>
          </a:prstGeom>
        </p:spPr>
        <p:txBody>
          <a:bodyPr/>
          <a:lstStyle/>
          <a:p>
            <a:pPr/>
            <a:r>
              <a:t>So why this session?  Three years ago we introduced the notion of these small bite-sized presentations in response to one of the most common things I would hear from those already involved in network automation when asked how they would advise someone new to network automation.  Overwhelmingly the response was "Just go do SOMETHING, ANYTHING, to get started." So the idea was to get folks over that first hurdle. (click)</a:t>
            </a:r>
          </a:p>
          <a:p>
            <a:pPr/>
          </a:p>
          <a:p>
            <a:pPr/>
            <a:r>
              <a:t>The following year we did it again.  Last year AJ &amp; I decided not to do another session, and I had various folks ask why not.</a:t>
            </a:r>
          </a:p>
          <a:p>
            <a:pPr/>
          </a:p>
          <a:p>
            <a:pPr/>
            <a:r>
              <a:t>So we decided to bring it back.  Only with all the changes in our industry around AI/LLMs, this time we figured to present topics in small chunks focused around AI that hopefully help folks move forward in leveraging that technology in their work.</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5" name="Shape 215"/>
          <p:cNvSpPr/>
          <p:nvPr>
            <p:ph type="sldImg"/>
          </p:nvPr>
        </p:nvSpPr>
        <p:spPr>
          <a:prstGeom prst="rect">
            <a:avLst/>
          </a:prstGeom>
        </p:spPr>
        <p:txBody>
          <a:bodyPr/>
          <a:lstStyle/>
          <a:p>
            <a:pPr/>
          </a:p>
        </p:txBody>
      </p:sp>
      <p:sp>
        <p:nvSpPr>
          <p:cNvPr id="216" name="Shape 216"/>
          <p:cNvSpPr/>
          <p:nvPr>
            <p:ph type="body" sz="quarter" idx="1"/>
          </p:nvPr>
        </p:nvSpPr>
        <p:spPr>
          <a:prstGeom prst="rect">
            <a:avLst/>
          </a:prstGeom>
        </p:spPr>
        <p:txBody>
          <a:bodyPr/>
          <a:lstStyle/>
          <a:p>
            <a:pPr/>
            <a:r>
              <a:t>“A tapa (Spanish pronunciation: [ˈtapa]) is an appetizer or snack in Spanish cuisine. Tapas can be combined to make a full meal, and can be cold (such as mixed olives and cheese) or hot (such as chopitos, which are battered, fried baby squid, or patatas bravas).”</a:t>
            </a:r>
          </a:p>
          <a:p>
            <a:pPr/>
            <a:r>
              <a:t>From </a:t>
            </a:r>
            <a:r>
              <a:rPr u="sng">
                <a:hlinkClick r:id="rId3" invalidUrl="" action="" tgtFrame="" tooltip="" history="1" highlightClick="0" endSnd="0"/>
              </a:rPr>
              <a:t>https://en.wikipedia.org/wiki/Tapas</a:t>
            </a:r>
          </a:p>
          <a:p>
            <a:pPr/>
          </a:p>
          <a:p>
            <a:pPr/>
            <a:r>
              <a:t>Much as tapas are a series of snacks, the topics presented here are intended just to give a few tastes from the AI/LLM space.  That is, to provide you with a place to get started or something new to chew 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Shape 219"/>
          <p:cNvSpPr/>
          <p:nvPr>
            <p:ph type="sldImg"/>
          </p:nvPr>
        </p:nvSpPr>
        <p:spPr>
          <a:prstGeom prst="rect">
            <a:avLst/>
          </a:prstGeom>
        </p:spPr>
        <p:txBody>
          <a:bodyPr/>
          <a:lstStyle/>
          <a:p>
            <a:pPr/>
          </a:p>
        </p:txBody>
      </p:sp>
      <p:sp>
        <p:nvSpPr>
          <p:cNvPr id="220" name="Shape 220"/>
          <p:cNvSpPr/>
          <p:nvPr>
            <p:ph type="body" sz="quarter" idx="1"/>
          </p:nvPr>
        </p:nvSpPr>
        <p:spPr>
          <a:prstGeom prst="rect">
            <a:avLst/>
          </a:prstGeom>
        </p:spPr>
        <p:txBody>
          <a:bodyPr/>
          <a:lstStyle/>
          <a:p>
            <a:pPr/>
            <a:r>
              <a:t>I would like to discuss the topic of sandboxing, specifically around AI tools such as coding agents and agentic harnesses (think things like OpenClaw and Hermes agent).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3" name="Shape 223"/>
          <p:cNvSpPr/>
          <p:nvPr>
            <p:ph type="sldImg"/>
          </p:nvPr>
        </p:nvSpPr>
        <p:spPr>
          <a:prstGeom prst="rect">
            <a:avLst/>
          </a:prstGeom>
        </p:spPr>
        <p:txBody>
          <a:bodyPr/>
          <a:lstStyle/>
          <a:p>
            <a:pPr/>
          </a:p>
        </p:txBody>
      </p:sp>
      <p:sp>
        <p:nvSpPr>
          <p:cNvPr id="224" name="Shape 224"/>
          <p:cNvSpPr/>
          <p:nvPr>
            <p:ph type="body" sz="quarter" idx="1"/>
          </p:nvPr>
        </p:nvSpPr>
        <p:spPr>
          <a:prstGeom prst="rect">
            <a:avLst/>
          </a:prstGeom>
        </p:spPr>
        <p:txBody>
          <a:bodyPr/>
          <a:lstStyle/>
          <a:p>
            <a:pPr/>
            <a:r>
              <a:t>I would like to discuss the topic of sandboxing, specifically around AI tools such as coding agents and agentic harnesses (think things like OpenClaw and Hermes agent).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0" name="Shape 230"/>
          <p:cNvSpPr/>
          <p:nvPr>
            <p:ph type="sldImg"/>
          </p:nvPr>
        </p:nvSpPr>
        <p:spPr>
          <a:prstGeom prst="rect">
            <a:avLst/>
          </a:prstGeom>
        </p:spPr>
        <p:txBody>
          <a:bodyPr/>
          <a:lstStyle/>
          <a:p>
            <a:pPr/>
          </a:p>
        </p:txBody>
      </p:sp>
      <p:sp>
        <p:nvSpPr>
          <p:cNvPr id="231" name="Shape 231"/>
          <p:cNvSpPr/>
          <p:nvPr>
            <p:ph type="body" sz="quarter" idx="1"/>
          </p:nvPr>
        </p:nvSpPr>
        <p:spPr>
          <a:prstGeom prst="rect">
            <a:avLst/>
          </a:prstGeom>
        </p:spPr>
        <p:txBody>
          <a:bodyPr/>
          <a:lstStyle/>
          <a:p>
            <a:pPr/>
            <a:r>
              <a:t>We have all seen news reports about AIs "going rogue" and deleting entire databases, accounts, or directories of files.  In short, running an AI tool on your main desktop OS is simply asking for trouble.  And trusting the "guardrails" to protect you is a fools errand.</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5" name="Shape 235"/>
          <p:cNvSpPr/>
          <p:nvPr>
            <p:ph type="sldImg"/>
          </p:nvPr>
        </p:nvSpPr>
        <p:spPr>
          <a:prstGeom prst="rect">
            <a:avLst/>
          </a:prstGeom>
        </p:spPr>
        <p:txBody>
          <a:bodyPr/>
          <a:lstStyle/>
          <a:p>
            <a:pPr/>
          </a:p>
        </p:txBody>
      </p:sp>
      <p:sp>
        <p:nvSpPr>
          <p:cNvPr id="236" name="Shape 236"/>
          <p:cNvSpPr/>
          <p:nvPr>
            <p:ph type="body" sz="quarter" idx="1"/>
          </p:nvPr>
        </p:nvSpPr>
        <p:spPr>
          <a:prstGeom prst="rect">
            <a:avLst/>
          </a:prstGeom>
        </p:spPr>
        <p:txBody>
          <a:bodyPr/>
          <a:lstStyle/>
          <a:p>
            <a:pPr/>
            <a:r>
              <a:t>No, not this.</a:t>
            </a:r>
          </a:p>
          <a:p>
            <a:pPr/>
          </a:p>
          <a:p>
            <a:pPr/>
            <a:r>
              <a:t>“In computer security, a sandbox is a security mechanism for separating running programs, usually in an effort to mitigate system failures and/or software vulnerabilities from spreading.”</a:t>
            </a:r>
          </a:p>
          <a:p>
            <a:pPr/>
            <a:r>
              <a:t>— </a:t>
            </a:r>
            <a:r>
              <a:rPr u="sng">
                <a:hlinkClick r:id="rId3" invalidUrl="" action="" tgtFrame="" tooltip="" history="1" highlightClick="0" endSnd="0"/>
              </a:rPr>
              <a:t>https://en.wikipedia.org/wiki/Sandbox_(computer_security)</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9" name="Shape 249"/>
          <p:cNvSpPr/>
          <p:nvPr>
            <p:ph type="sldImg"/>
          </p:nvPr>
        </p:nvSpPr>
        <p:spPr>
          <a:prstGeom prst="rect">
            <a:avLst/>
          </a:prstGeom>
        </p:spPr>
        <p:txBody>
          <a:bodyPr/>
          <a:lstStyle/>
          <a:p>
            <a:pPr/>
          </a:p>
        </p:txBody>
      </p:sp>
      <p:sp>
        <p:nvSpPr>
          <p:cNvPr id="250" name="Shape 250"/>
          <p:cNvSpPr/>
          <p:nvPr>
            <p:ph type="body" sz="quarter" idx="1"/>
          </p:nvPr>
        </p:nvSpPr>
        <p:spPr>
          <a:prstGeom prst="rect">
            <a:avLst/>
          </a:prstGeom>
        </p:spPr>
        <p:txBody>
          <a:bodyPr/>
          <a:lstStyle/>
          <a:p>
            <a:pPr/>
            <a:r>
              <a:t>Consider your typical setup.</a:t>
            </a:r>
          </a:p>
          <a:p>
            <a:pPr/>
            <a:r>
              <a:t>You have hardware, on which you install an OS.</a:t>
            </a:r>
          </a:p>
          <a:p>
            <a:pPr/>
            <a:r>
              <a:t>Inside the OS, you install/run applications.  They have access to everything on the OS.</a:t>
            </a:r>
          </a:p>
          <a:p>
            <a:pPr/>
            <a:r>
              <a:t>But sometimes you want to run a program without giving it that level of access/freedom.  So you setup a digital sandbox, inside of which you then install/run such an app.  The idea is to contain the app within the sandbox.</a:t>
            </a:r>
          </a:p>
          <a:p>
            <a:pPr/>
          </a:p>
          <a:p>
            <a:pPr/>
            <a:r>
              <a:t>So how do you do this?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3" name="Shape 253"/>
          <p:cNvSpPr/>
          <p:nvPr>
            <p:ph type="sldImg"/>
          </p:nvPr>
        </p:nvSpPr>
        <p:spPr>
          <a:prstGeom prst="rect">
            <a:avLst/>
          </a:prstGeom>
        </p:spPr>
        <p:txBody>
          <a:bodyPr/>
          <a:lstStyle/>
          <a:p>
            <a:pPr/>
          </a:p>
        </p:txBody>
      </p:sp>
      <p:sp>
        <p:nvSpPr>
          <p:cNvPr id="254" name="Shape 254"/>
          <p:cNvSpPr/>
          <p:nvPr>
            <p:ph type="body" sz="quarter" idx="1"/>
          </p:nvPr>
        </p:nvSpPr>
        <p:spPr>
          <a:prstGeom prst="rect">
            <a:avLst/>
          </a:prstGeom>
        </p:spPr>
        <p:txBody>
          <a:bodyPr/>
          <a:lstStyle/>
          <a:p>
            <a:pPr/>
            <a:r>
              <a:t>Beyond simply using a separate physical box for such an app, the next level would be a virtual machine (VM).</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8" name="Shape 268"/>
          <p:cNvSpPr/>
          <p:nvPr>
            <p:ph type="sldImg"/>
          </p:nvPr>
        </p:nvSpPr>
        <p:spPr>
          <a:prstGeom prst="rect">
            <a:avLst/>
          </a:prstGeom>
        </p:spPr>
        <p:txBody>
          <a:bodyPr/>
          <a:lstStyle/>
          <a:p>
            <a:pPr/>
          </a:p>
        </p:txBody>
      </p:sp>
      <p:sp>
        <p:nvSpPr>
          <p:cNvPr id="269" name="Shape 269"/>
          <p:cNvSpPr/>
          <p:nvPr>
            <p:ph type="body" sz="quarter" idx="1"/>
          </p:nvPr>
        </p:nvSpPr>
        <p:spPr>
          <a:prstGeom prst="rect">
            <a:avLst/>
          </a:prstGeom>
        </p:spPr>
        <p:txBody>
          <a:bodyPr/>
          <a:lstStyle/>
          <a:p>
            <a:pPr/>
            <a:r>
              <a:t>Virtual machines were the first approach.  They virtualize the hardware (motherboard, CPU, video card, network interface, etc.)</a:t>
            </a:r>
          </a:p>
          <a:p>
            <a:pPr/>
          </a:p>
          <a:p>
            <a:pPr/>
            <a:r>
              <a:t>They work well and provide the best isolation.  HOWEVER, they typically require dedicating portions of the CPU, RAM, and disk space of the host system for the VM.  These resources are "locked" and unavailable to the host OS.</a:t>
            </a:r>
          </a:p>
          <a:p>
            <a:pPr/>
          </a:p>
          <a:p>
            <a:pPr/>
            <a:r>
              <a:t>VMs are also "heavy" in that they require just as long to boot as the OS on actual hardware.  Meaning spinning up a single VM can take 30-60+ seconds or more.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2" name="Shape 272"/>
          <p:cNvSpPr/>
          <p:nvPr>
            <p:ph type="sldImg"/>
          </p:nvPr>
        </p:nvSpPr>
        <p:spPr>
          <a:prstGeom prst="rect">
            <a:avLst/>
          </a:prstGeom>
        </p:spPr>
        <p:txBody>
          <a:bodyPr/>
          <a:lstStyle/>
          <a:p>
            <a:pPr/>
          </a:p>
        </p:txBody>
      </p:sp>
      <p:sp>
        <p:nvSpPr>
          <p:cNvPr id="273" name="Shape 273"/>
          <p:cNvSpPr/>
          <p:nvPr>
            <p:ph type="body" sz="quarter" idx="1"/>
          </p:nvPr>
        </p:nvSpPr>
        <p:spPr>
          <a:prstGeom prst="rect">
            <a:avLst/>
          </a:prstGeom>
        </p:spPr>
        <p:txBody>
          <a:bodyPr/>
          <a:lstStyle/>
          <a:p>
            <a:pPr/>
            <a:r>
              <a:t>The next approach were containers.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2" name="Shape 292"/>
          <p:cNvSpPr/>
          <p:nvPr>
            <p:ph type="sldImg"/>
          </p:nvPr>
        </p:nvSpPr>
        <p:spPr>
          <a:prstGeom prst="rect">
            <a:avLst/>
          </a:prstGeom>
        </p:spPr>
        <p:txBody>
          <a:bodyPr/>
          <a:lstStyle/>
          <a:p>
            <a:pPr/>
          </a:p>
        </p:txBody>
      </p:sp>
      <p:sp>
        <p:nvSpPr>
          <p:cNvPr id="293" name="Shape 293"/>
          <p:cNvSpPr/>
          <p:nvPr>
            <p:ph type="body" sz="quarter" idx="1"/>
          </p:nvPr>
        </p:nvSpPr>
        <p:spPr>
          <a:prstGeom prst="rect">
            <a:avLst/>
          </a:prstGeom>
        </p:spPr>
        <p:txBody>
          <a:bodyPr/>
          <a:lstStyle/>
          <a:p>
            <a:pPr/>
            <a:r>
              <a:t>Containers are much lighter weight.  This is because they rely on leveraging security features within a host OS such as namespace separation and control groups (cgroups).  Containers share the base OS file system, using an overlay mechanism (which I describe as like using transparency sheets on an overhead projector) where only the files which are different between the host OS and the container are stored.  You also have images of which you can create instances where you specify at the time of running how much CPU/RAM/etc. to use.  And the moment you exit the instance, those resources revert back to the host OS.  Containers typically spin up/down in seconds.</a:t>
            </a:r>
          </a:p>
          <a:p>
            <a:pPr/>
          </a:p>
          <a:p>
            <a:pPr/>
            <a:r>
              <a:t>Docker popularized this concept.</a:t>
            </a:r>
          </a:p>
          <a:p>
            <a:pPr/>
          </a:p>
          <a:p>
            <a:pPr/>
            <a:r>
              <a:t>HOWEVER, containers are NOT as secure as VMs.  This is due to the fact that the containers and the host OS share a kernel.  This means any kernel vulnerability could be exploited by an AI tool to "break out of the sandbox" as it were, going from inside the container to the host OS itself.  For those watching the news in recent months, you may have read how some of the frontier AI models have become "smart enough" to do exactly this.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6" name="Shape 296"/>
          <p:cNvSpPr/>
          <p:nvPr>
            <p:ph type="sldImg"/>
          </p:nvPr>
        </p:nvSpPr>
        <p:spPr>
          <a:prstGeom prst="rect">
            <a:avLst/>
          </a:prstGeom>
        </p:spPr>
        <p:txBody>
          <a:bodyPr/>
          <a:lstStyle/>
          <a:p>
            <a:pPr/>
          </a:p>
        </p:txBody>
      </p:sp>
      <p:sp>
        <p:nvSpPr>
          <p:cNvPr id="297" name="Shape 297"/>
          <p:cNvSpPr/>
          <p:nvPr>
            <p:ph type="body" sz="quarter" idx="1"/>
          </p:nvPr>
        </p:nvSpPr>
        <p:spPr>
          <a:prstGeom prst="rect">
            <a:avLst/>
          </a:prstGeom>
        </p:spPr>
        <p:txBody>
          <a:bodyPr/>
          <a:lstStyle/>
          <a:p>
            <a:pPr/>
            <a:r>
              <a:t>So what we really want is a technology that marries the isolation characteristics of VMs with the lightweight performance of containers.  This brings us to microVMs.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7" name="Shape 307"/>
          <p:cNvSpPr/>
          <p:nvPr>
            <p:ph type="sldImg"/>
          </p:nvPr>
        </p:nvSpPr>
        <p:spPr>
          <a:prstGeom prst="rect">
            <a:avLst/>
          </a:prstGeom>
        </p:spPr>
        <p:txBody>
          <a:bodyPr/>
          <a:lstStyle/>
          <a:p>
            <a:pPr/>
          </a:p>
        </p:txBody>
      </p:sp>
      <p:sp>
        <p:nvSpPr>
          <p:cNvPr id="308" name="Shape 308"/>
          <p:cNvSpPr/>
          <p:nvPr>
            <p:ph type="body" sz="quarter" idx="1"/>
          </p:nvPr>
        </p:nvSpPr>
        <p:spPr>
          <a:prstGeom prst="rect">
            <a:avLst/>
          </a:prstGeom>
        </p:spPr>
        <p:txBody>
          <a:bodyPr/>
          <a:lstStyle/>
          <a:p>
            <a:pPr/>
            <a:r>
              <a:t>MicroVMs blend the best of both worlds.  A MicroVM does NOT share a kernel with its host OS.  There is no Docker daemon, etc.  But a MicroVM is as its name implies:  a very small VM.  This allows it to launch very quickly, while still providing proper isolation.  MicroVMs can launch in under a second in many cases.</a:t>
            </a:r>
          </a:p>
          <a:p>
            <a:pPr/>
          </a:p>
          <a:p>
            <a:pPr/>
            <a:r>
              <a:t>Starting with macOS 26, Apple added a Virtualization framework to the OS that offers a Docker-like experience while providing true isolation.  Apple Containers are, in fact, microVMs where there is a base Linux image used.  But each container has its own kernel.</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2" name="Shape 312"/>
          <p:cNvSpPr/>
          <p:nvPr>
            <p:ph type="sldImg"/>
          </p:nvPr>
        </p:nvSpPr>
        <p:spPr>
          <a:prstGeom prst="rect">
            <a:avLst/>
          </a:prstGeom>
        </p:spPr>
        <p:txBody>
          <a:bodyPr/>
          <a:lstStyle/>
          <a:p>
            <a:pPr/>
          </a:p>
        </p:txBody>
      </p:sp>
      <p:sp>
        <p:nvSpPr>
          <p:cNvPr id="313" name="Shape 313"/>
          <p:cNvSpPr/>
          <p:nvPr>
            <p:ph type="body" sz="quarter" idx="1"/>
          </p:nvPr>
        </p:nvSpPr>
        <p:spPr>
          <a:prstGeom prst="rect">
            <a:avLst/>
          </a:prstGeom>
        </p:spPr>
        <p:txBody>
          <a:bodyPr/>
          <a:lstStyle/>
          <a:p>
            <a:pPr/>
            <a:r>
              <a:t>Some examples of microVMs.</a:t>
            </a:r>
          </a:p>
          <a:p>
            <a:pPr/>
            <a:r>
              <a:t>Many of these are written in Rust, such as Firecracker, Smolvm, and Shuru.  Orchard is written in Swift.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7" name="Shape 317"/>
          <p:cNvSpPr/>
          <p:nvPr>
            <p:ph type="sldImg"/>
          </p:nvPr>
        </p:nvSpPr>
        <p:spPr>
          <a:prstGeom prst="rect">
            <a:avLst/>
          </a:prstGeom>
        </p:spPr>
        <p:txBody>
          <a:bodyPr/>
          <a:lstStyle/>
          <a:p>
            <a:pPr/>
          </a:p>
        </p:txBody>
      </p:sp>
      <p:sp>
        <p:nvSpPr>
          <p:cNvPr id="318" name="Shape 318"/>
          <p:cNvSpPr/>
          <p:nvPr>
            <p:ph type="body" sz="quarter" idx="1"/>
          </p:nvPr>
        </p:nvSpPr>
        <p:spPr>
          <a:prstGeom prst="rect">
            <a:avLst/>
          </a:prstGeom>
        </p:spPr>
        <p:txBody>
          <a:bodyPr/>
          <a:lstStyle/>
          <a:p>
            <a:pPr/>
            <a:r>
              <a:t>The example I would like to show is shuru.  It unfortunately only runs on Apple Silicon macOS and ARM64 Linux at this time.  But shuru leverages the Apple Virtualization framework in the macOS version to achieve its goals.  And specific to running AI coding agents and agentic harnesses, it offers some interesting features.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2" name="Shape 322"/>
          <p:cNvSpPr/>
          <p:nvPr>
            <p:ph type="sldImg"/>
          </p:nvPr>
        </p:nvSpPr>
        <p:spPr>
          <a:prstGeom prst="rect">
            <a:avLst/>
          </a:prstGeom>
        </p:spPr>
        <p:txBody>
          <a:bodyPr/>
          <a:lstStyle/>
          <a:p>
            <a:pPr/>
          </a:p>
        </p:txBody>
      </p:sp>
      <p:sp>
        <p:nvSpPr>
          <p:cNvPr id="323" name="Shape 323"/>
          <p:cNvSpPr/>
          <p:nvPr>
            <p:ph type="body" sz="quarter" idx="1"/>
          </p:nvPr>
        </p:nvSpPr>
        <p:spPr>
          <a:prstGeom prst="rect">
            <a:avLst/>
          </a:prstGeom>
        </p:spPr>
        <p:txBody>
          <a:bodyPr/>
          <a:lstStyle/>
          <a:p>
            <a:pPr/>
            <a:r>
              <a:t>Shuru is a single binary (&lt; 5MB) that is written in Rust.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9" name="Shape 339"/>
          <p:cNvSpPr/>
          <p:nvPr>
            <p:ph type="sldImg"/>
          </p:nvPr>
        </p:nvSpPr>
        <p:spPr>
          <a:prstGeom prst="rect">
            <a:avLst/>
          </a:prstGeom>
        </p:spPr>
        <p:txBody>
          <a:bodyPr/>
          <a:lstStyle/>
          <a:p>
            <a:pPr/>
          </a:p>
        </p:txBody>
      </p:sp>
      <p:sp>
        <p:nvSpPr>
          <p:cNvPr id="340" name="Shape 340"/>
          <p:cNvSpPr/>
          <p:nvPr>
            <p:ph type="body" sz="quarter" idx="1"/>
          </p:nvPr>
        </p:nvSpPr>
        <p:spPr>
          <a:prstGeom prst="rect">
            <a:avLst/>
          </a:prstGeom>
        </p:spPr>
        <p:txBody>
          <a:bodyPr/>
          <a:lstStyle/>
          <a:p>
            <a:pPr/>
            <a:r>
              <a:t>Simplest example:  you type "shuru run".</a:t>
            </a:r>
          </a:p>
          <a:p>
            <a:pPr/>
          </a:p>
          <a:p>
            <a:pPr/>
            <a:r>
              <a:t>The first time you do this, shuru will download a base Debian Linux image that is used.  So it may take a minute.</a:t>
            </a:r>
          </a:p>
          <a:p>
            <a:pPr/>
          </a:p>
          <a:p>
            <a:pPr/>
            <a:r>
              <a:t>But after the first time, the image is there so re-running this command occurs almost instantly.  And doing so lands you in a bash shell as root inside the microVM.  At this point you can do whatever you would normally do in a Debian Linux, from basic commands to "apt-get update" and "apt-get install &lt;someapp&gt;", etc.</a:t>
            </a:r>
          </a:p>
          <a:p>
            <a:pPr/>
          </a:p>
          <a:p>
            <a:pPr/>
            <a:r>
              <a:t>The moment you "exit" the bash shell, the microVM is gone.  Re-run the command and you are in a fresh instance.</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1" name="Shape 351"/>
          <p:cNvSpPr/>
          <p:nvPr>
            <p:ph type="sldImg"/>
          </p:nvPr>
        </p:nvSpPr>
        <p:spPr>
          <a:prstGeom prst="rect">
            <a:avLst/>
          </a:prstGeom>
        </p:spPr>
        <p:txBody>
          <a:bodyPr/>
          <a:lstStyle/>
          <a:p>
            <a:pPr/>
          </a:p>
        </p:txBody>
      </p:sp>
      <p:sp>
        <p:nvSpPr>
          <p:cNvPr id="352" name="Shape 352"/>
          <p:cNvSpPr/>
          <p:nvPr>
            <p:ph type="body" sz="quarter" idx="1"/>
          </p:nvPr>
        </p:nvSpPr>
        <p:spPr>
          <a:prstGeom prst="rect">
            <a:avLst/>
          </a:prstGeom>
        </p:spPr>
        <p:txBody>
          <a:bodyPr/>
          <a:lstStyle/>
          <a:p>
            <a:pPr/>
            <a:r>
              <a:t>Similar to Docker, with a single line you can fire up a microVM, execute a command, and then the microVM exits and disappears.</a:t>
            </a:r>
          </a:p>
          <a:p>
            <a:pPr/>
          </a:p>
          <a:p>
            <a:pPr/>
            <a:r>
              <a:t>Boot a fresh VM with a single command.  Changes vanish on exit.</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6" name="Shape 356"/>
          <p:cNvSpPr/>
          <p:nvPr>
            <p:ph type="sldImg"/>
          </p:nvPr>
        </p:nvSpPr>
        <p:spPr>
          <a:prstGeom prst="rect">
            <a:avLst/>
          </a:prstGeom>
        </p:spPr>
        <p:txBody>
          <a:bodyPr/>
          <a:lstStyle/>
          <a:p>
            <a:pPr/>
          </a:p>
        </p:txBody>
      </p:sp>
      <p:sp>
        <p:nvSpPr>
          <p:cNvPr id="357" name="Shape 357"/>
          <p:cNvSpPr/>
          <p:nvPr>
            <p:ph type="body" sz="quarter" idx="1"/>
          </p:nvPr>
        </p:nvSpPr>
        <p:spPr>
          <a:prstGeom prst="rect">
            <a:avLst/>
          </a:prstGeom>
        </p:spPr>
        <p:txBody>
          <a:bodyPr/>
          <a:lstStyle/>
          <a:p>
            <a:pPr/>
            <a:r>
              <a:t>Boot a fresh VM with a single command.  Changes vanish on exit.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8" name="Shape 368"/>
          <p:cNvSpPr/>
          <p:nvPr>
            <p:ph type="sldImg"/>
          </p:nvPr>
        </p:nvSpPr>
        <p:spPr>
          <a:prstGeom prst="rect">
            <a:avLst/>
          </a:prstGeom>
        </p:spPr>
        <p:txBody>
          <a:bodyPr/>
          <a:lstStyle/>
          <a:p>
            <a:pPr/>
          </a:p>
        </p:txBody>
      </p:sp>
      <p:sp>
        <p:nvSpPr>
          <p:cNvPr id="369" name="Shape 369"/>
          <p:cNvSpPr/>
          <p:nvPr>
            <p:ph type="body" sz="quarter" idx="1"/>
          </p:nvPr>
        </p:nvSpPr>
        <p:spPr>
          <a:prstGeom prst="rect">
            <a:avLst/>
          </a:prstGeom>
        </p:spPr>
        <p:txBody>
          <a:bodyPr/>
          <a:lstStyle/>
          <a:p>
            <a:pPr/>
            <a:r>
              <a:t>Sandboxes are offline by default.  Enable networking with one flag.</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0" name="Shape 380"/>
          <p:cNvSpPr/>
          <p:nvPr>
            <p:ph type="sldImg"/>
          </p:nvPr>
        </p:nvSpPr>
        <p:spPr>
          <a:prstGeom prst="rect">
            <a:avLst/>
          </a:prstGeom>
        </p:spPr>
        <p:txBody>
          <a:bodyPr/>
          <a:lstStyle/>
          <a:p>
            <a:pPr/>
          </a:p>
        </p:txBody>
      </p:sp>
      <p:sp>
        <p:nvSpPr>
          <p:cNvPr id="381" name="Shape 381"/>
          <p:cNvSpPr/>
          <p:nvPr>
            <p:ph type="body" sz="quarter" idx="1"/>
          </p:nvPr>
        </p:nvSpPr>
        <p:spPr>
          <a:prstGeom prst="rect">
            <a:avLst/>
          </a:prstGeom>
        </p:spPr>
        <p:txBody>
          <a:bodyPr/>
          <a:lstStyle/>
          <a:p>
            <a:pPr/>
            <a:r>
              <a:t>If you add "--allow-net", you are telling the microVM it can access the network.</a:t>
            </a:r>
          </a:p>
          <a:p>
            <a:pPr/>
          </a:p>
          <a:p>
            <a:pPr/>
            <a:r>
              <a:t>Even so, all traffic goes through a proxy.</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5" name="Shape 385"/>
          <p:cNvSpPr/>
          <p:nvPr>
            <p:ph type="sldImg"/>
          </p:nvPr>
        </p:nvSpPr>
        <p:spPr>
          <a:prstGeom prst="rect">
            <a:avLst/>
          </a:prstGeom>
        </p:spPr>
        <p:txBody>
          <a:bodyPr/>
          <a:lstStyle/>
          <a:p>
            <a:pPr/>
          </a:p>
        </p:txBody>
      </p:sp>
      <p:sp>
        <p:nvSpPr>
          <p:cNvPr id="386" name="Shape 386"/>
          <p:cNvSpPr/>
          <p:nvPr>
            <p:ph type="body" sz="quarter" idx="1"/>
          </p:nvPr>
        </p:nvSpPr>
        <p:spPr>
          <a:prstGeom prst="rect">
            <a:avLst/>
          </a:prstGeom>
        </p:spPr>
        <p:txBody>
          <a:bodyPr/>
          <a:lstStyle/>
          <a:p>
            <a:pPr/>
            <a:r>
              <a:t>Sandboxes are offline by default.  Enable networking with one flag.</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7" name="Shape 397"/>
          <p:cNvSpPr/>
          <p:nvPr>
            <p:ph type="sldImg"/>
          </p:nvPr>
        </p:nvSpPr>
        <p:spPr>
          <a:prstGeom prst="rect">
            <a:avLst/>
          </a:prstGeom>
        </p:spPr>
        <p:txBody>
          <a:bodyPr/>
          <a:lstStyle/>
          <a:p>
            <a:pPr/>
          </a:p>
        </p:txBody>
      </p:sp>
      <p:sp>
        <p:nvSpPr>
          <p:cNvPr id="398" name="Shape 398"/>
          <p:cNvSpPr/>
          <p:nvPr>
            <p:ph type="body" sz="quarter" idx="1"/>
          </p:nvPr>
        </p:nvSpPr>
        <p:spPr>
          <a:prstGeom prst="rect">
            <a:avLst/>
          </a:prstGeom>
        </p:spPr>
        <p:txBody>
          <a:bodyPr/>
          <a:lstStyle/>
          <a:p>
            <a:pPr/>
            <a:r>
              <a:t>Note that while by default each microVM starts with 2 vCPUS, 2GB RAM, and 4GB of disk space, you can configure this as you like.</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9" name="Shape 409"/>
          <p:cNvSpPr/>
          <p:nvPr>
            <p:ph type="sldImg"/>
          </p:nvPr>
        </p:nvSpPr>
        <p:spPr>
          <a:prstGeom prst="rect">
            <a:avLst/>
          </a:prstGeom>
        </p:spPr>
        <p:txBody>
          <a:bodyPr/>
          <a:lstStyle/>
          <a:p>
            <a:pPr/>
          </a:p>
        </p:txBody>
      </p:sp>
      <p:sp>
        <p:nvSpPr>
          <p:cNvPr id="410" name="Shape 410"/>
          <p:cNvSpPr/>
          <p:nvPr>
            <p:ph type="body" sz="quarter" idx="1"/>
          </p:nvPr>
        </p:nvSpPr>
        <p:spPr>
          <a:prstGeom prst="rect">
            <a:avLst/>
          </a:prstGeom>
        </p:spPr>
        <p:txBody>
          <a:bodyPr/>
          <a:lstStyle/>
          <a:p>
            <a:pPr/>
            <a:r>
              <a:t>Note that while by default each microVM starts with 2 vCPUS, 2GB RAM, and 4GB of disk space, you can configure this as you like.</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Shape 414"/>
          <p:cNvSpPr/>
          <p:nvPr>
            <p:ph type="sldImg"/>
          </p:nvPr>
        </p:nvSpPr>
        <p:spPr>
          <a:prstGeom prst="rect">
            <a:avLst/>
          </a:prstGeom>
        </p:spPr>
        <p:txBody>
          <a:bodyPr/>
          <a:lstStyle/>
          <a:p>
            <a:pPr/>
          </a:p>
        </p:txBody>
      </p:sp>
      <p:sp>
        <p:nvSpPr>
          <p:cNvPr id="415" name="Shape 415"/>
          <p:cNvSpPr/>
          <p:nvPr>
            <p:ph type="body" sz="quarter" idx="1"/>
          </p:nvPr>
        </p:nvSpPr>
        <p:spPr>
          <a:prstGeom prst="rect">
            <a:avLst/>
          </a:prstGeom>
        </p:spPr>
        <p:txBody>
          <a:bodyPr/>
          <a:lstStyle/>
          <a:p>
            <a:pPr/>
            <a:r>
              <a:t>Set CPUs, memory, and disk size per run or in a config file.</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0" name="Shape 430"/>
          <p:cNvSpPr/>
          <p:nvPr>
            <p:ph type="sldImg"/>
          </p:nvPr>
        </p:nvSpPr>
        <p:spPr>
          <a:prstGeom prst="rect">
            <a:avLst/>
          </a:prstGeom>
        </p:spPr>
        <p:txBody>
          <a:bodyPr/>
          <a:lstStyle/>
          <a:p>
            <a:pPr/>
          </a:p>
        </p:txBody>
      </p:sp>
      <p:sp>
        <p:nvSpPr>
          <p:cNvPr id="431" name="Shape 431"/>
          <p:cNvSpPr/>
          <p:nvPr>
            <p:ph type="body" sz="quarter" idx="1"/>
          </p:nvPr>
        </p:nvSpPr>
        <p:spPr>
          <a:prstGeom prst="rect">
            <a:avLst/>
          </a:prstGeom>
        </p:spPr>
        <p:txBody>
          <a:bodyPr/>
          <a:lstStyle/>
          <a:p>
            <a:pPr/>
            <a:r>
              <a:t>Imagine you have a directory "src" on your host OS which you would like to mount inside your microVM at "/workspace".  You can do this very easily using the "--mount" flag.  By default, the host directory will be READ-ONLY to the microVM.  But if you wish to make it READ-WRITE, you can do so by adding ":rw" to the end of the directory name AND by adding the "--allow-host-writes" flag.  Note that without both, the directory remains read-only.</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5" name="Shape 435"/>
          <p:cNvSpPr/>
          <p:nvPr>
            <p:ph type="sldImg"/>
          </p:nvPr>
        </p:nvSpPr>
        <p:spPr>
          <a:prstGeom prst="rect">
            <a:avLst/>
          </a:prstGeom>
        </p:spPr>
        <p:txBody>
          <a:bodyPr/>
          <a:lstStyle/>
          <a:p>
            <a:pPr/>
          </a:p>
        </p:txBody>
      </p:sp>
      <p:sp>
        <p:nvSpPr>
          <p:cNvPr id="436" name="Shape 436"/>
          <p:cNvSpPr/>
          <p:nvPr>
            <p:ph type="body" sz="quarter" idx="1"/>
          </p:nvPr>
        </p:nvSpPr>
        <p:spPr>
          <a:prstGeom prst="rect">
            <a:avLst/>
          </a:prstGeom>
        </p:spPr>
        <p:txBody>
          <a:bodyPr/>
          <a:lstStyle/>
          <a:p>
            <a:pPr/>
            <a:r>
              <a:t>Share host directories into the VM.  Read-only by default; opt-in to host writes with ":rw".</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3" name="Shape 453"/>
          <p:cNvSpPr/>
          <p:nvPr>
            <p:ph type="sldImg"/>
          </p:nvPr>
        </p:nvSpPr>
        <p:spPr>
          <a:prstGeom prst="rect">
            <a:avLst/>
          </a:prstGeom>
        </p:spPr>
        <p:txBody>
          <a:bodyPr/>
          <a:lstStyle/>
          <a:p>
            <a:pPr/>
          </a:p>
        </p:txBody>
      </p:sp>
      <p:sp>
        <p:nvSpPr>
          <p:cNvPr id="454" name="Shape 454"/>
          <p:cNvSpPr/>
          <p:nvPr>
            <p:ph type="body" sz="quarter" idx="1"/>
          </p:nvPr>
        </p:nvSpPr>
        <p:spPr>
          <a:prstGeom prst="rect">
            <a:avLst/>
          </a:prstGeom>
        </p:spPr>
        <p:txBody>
          <a:bodyPr/>
          <a:lstStyle/>
          <a:p>
            <a:pPr/>
            <a:r>
              <a:t>Checkpoints are like snapshots of a VM at a given point.</a:t>
            </a:r>
          </a:p>
          <a:p>
            <a:pPr/>
          </a:p>
          <a:p>
            <a:pPr/>
            <a:r>
              <a:t>For example, you can create a checkpoint with a given name, run commands to install things like Crush and the Go compiler, then exit. </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9" name="Shape 469"/>
          <p:cNvSpPr/>
          <p:nvPr>
            <p:ph type="sldImg"/>
          </p:nvPr>
        </p:nvSpPr>
        <p:spPr>
          <a:prstGeom prst="rect">
            <a:avLst/>
          </a:prstGeom>
        </p:spPr>
        <p:txBody>
          <a:bodyPr/>
          <a:lstStyle/>
          <a:p>
            <a:pPr/>
          </a:p>
        </p:txBody>
      </p:sp>
      <p:sp>
        <p:nvSpPr>
          <p:cNvPr id="470" name="Shape 470"/>
          <p:cNvSpPr/>
          <p:nvPr>
            <p:ph type="body" sz="quarter" idx="1"/>
          </p:nvPr>
        </p:nvSpPr>
        <p:spPr>
          <a:prstGeom prst="rect">
            <a:avLst/>
          </a:prstGeom>
        </p:spPr>
        <p:txBody>
          <a:bodyPr/>
          <a:lstStyle/>
          <a:p>
            <a:pPr/>
            <a:r>
              <a:t>To use a checkpoint, simply apply the "--from &lt;name&gt;" flag.  Doing so spins up a microVM of that checkpoint, as opposed to the default microVM image.  Do whatever work you need, knowing when you exit any changes go POOF!</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4" name="Shape 474"/>
          <p:cNvSpPr/>
          <p:nvPr>
            <p:ph type="sldImg"/>
          </p:nvPr>
        </p:nvSpPr>
        <p:spPr>
          <a:prstGeom prst="rect">
            <a:avLst/>
          </a:prstGeom>
        </p:spPr>
        <p:txBody>
          <a:bodyPr/>
          <a:lstStyle/>
          <a:p>
            <a:pPr/>
          </a:p>
        </p:txBody>
      </p:sp>
      <p:sp>
        <p:nvSpPr>
          <p:cNvPr id="475" name="Shape 475"/>
          <p:cNvSpPr/>
          <p:nvPr>
            <p:ph type="body" sz="quarter" idx="1"/>
          </p:nvPr>
        </p:nvSpPr>
        <p:spPr>
          <a:prstGeom prst="rect">
            <a:avLst/>
          </a:prstGeom>
        </p:spPr>
        <p:txBody>
          <a:bodyPr/>
          <a:lstStyle/>
          <a:p>
            <a:pPr/>
            <a:r>
              <a:t>Save environments as snapshots.  Branch and reuse across runs.</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Shape 479"/>
          <p:cNvSpPr/>
          <p:nvPr>
            <p:ph type="sldImg"/>
          </p:nvPr>
        </p:nvSpPr>
        <p:spPr>
          <a:prstGeom prst="rect">
            <a:avLst/>
          </a:prstGeom>
        </p:spPr>
        <p:txBody>
          <a:bodyPr/>
          <a:lstStyle/>
          <a:p>
            <a:pPr/>
          </a:p>
        </p:txBody>
      </p:sp>
      <p:sp>
        <p:nvSpPr>
          <p:cNvPr id="480" name="Shape 480"/>
          <p:cNvSpPr/>
          <p:nvPr>
            <p:ph type="body" sz="quarter" idx="1"/>
          </p:nvPr>
        </p:nvSpPr>
        <p:spPr>
          <a:prstGeom prst="rect">
            <a:avLst/>
          </a:prstGeom>
        </p:spPr>
        <p:txBody>
          <a:bodyPr/>
          <a:lstStyle/>
          <a:p>
            <a:pPr/>
            <a:r>
              <a:t>Expose guest ports to the host.  Works without network access.</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9" name="Shape 489"/>
          <p:cNvSpPr/>
          <p:nvPr>
            <p:ph type="sldImg"/>
          </p:nvPr>
        </p:nvSpPr>
        <p:spPr>
          <a:prstGeom prst="rect">
            <a:avLst/>
          </a:prstGeom>
        </p:spPr>
        <p:txBody>
          <a:bodyPr/>
          <a:lstStyle/>
          <a:p>
            <a:pPr/>
          </a:p>
        </p:txBody>
      </p:sp>
      <p:sp>
        <p:nvSpPr>
          <p:cNvPr id="490" name="Shape 490"/>
          <p:cNvSpPr/>
          <p:nvPr>
            <p:ph type="body" sz="quarter" idx="1"/>
          </p:nvPr>
        </p:nvSpPr>
        <p:spPr>
          <a:prstGeom prst="rect">
            <a:avLst/>
          </a:prstGeom>
        </p:spPr>
        <p:txBody>
          <a:bodyPr/>
          <a:lstStyle/>
          <a:p>
            <a:pPr/>
            <a:r>
              <a:t>Imagine that on your host OS you have a "secret".  That is, some sensitive piece of information such as an API key.  And you are concerned that if you give your AI tool access to this secret, it is possible that it might leak that information due to a prompt injection attack or similar.</a:t>
            </a:r>
          </a:p>
          <a:p>
            <a:pPr/>
          </a:p>
          <a:p>
            <a:pPr/>
            <a:r>
              <a:t>This feature prevents that.</a:t>
            </a:r>
          </a:p>
          <a:p>
            <a:pPr/>
          </a:p>
          <a:p>
            <a:pPr/>
            <a:r>
              <a:t>Provided with information from a JSON file named 'shuru.json' in the directory you launch </a:t>
            </a:r>
            <a:r>
              <a:rPr b="1"/>
              <a:t>shuru</a:t>
            </a:r>
            <a:r>
              <a:t> from, it will map a host environment variable to one inside the VM (they do NOT need to be the same name).  The VM environment variable, however, will be set to a placeholder token (i.e., random dummy string).  When software inside the VM uses that "secret" to do something like connect to an inference engine, as the VM passes back through the host OS, shuru proxies the network connection, replaces the placeholder token with the ACTUAL secret.  This way things like having an AI harness connect to your LLM provider through the network works, even when the AI harness and VM never knew the actual secret!</a:t>
            </a:r>
          </a:p>
          <a:p>
            <a:pPr/>
          </a:p>
          <a:p>
            <a:pPr/>
            <a:r>
              <a:t>If there is ever a prompt injection attack where the AI tool is tricked into exposing/transmitting the API key, the only thing it can expose is the placeholder token, since it never knew the actual secret to begin with!</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3" name="Shape 493"/>
          <p:cNvSpPr/>
          <p:nvPr>
            <p:ph type="sldImg"/>
          </p:nvPr>
        </p:nvSpPr>
        <p:spPr>
          <a:prstGeom prst="rect">
            <a:avLst/>
          </a:prstGeom>
        </p:spPr>
        <p:txBody>
          <a:bodyPr/>
          <a:lstStyle/>
          <a:p>
            <a:pPr/>
          </a:p>
        </p:txBody>
      </p:sp>
      <p:sp>
        <p:nvSpPr>
          <p:cNvPr id="494" name="Shape 494"/>
          <p:cNvSpPr/>
          <p:nvPr>
            <p:ph type="body" sz="quarter" idx="1"/>
          </p:nvPr>
        </p:nvSpPr>
        <p:spPr>
          <a:prstGeom prst="rect">
            <a:avLst/>
          </a:prstGeom>
        </p:spPr>
        <p:txBody>
          <a:bodyPr/>
          <a:lstStyle/>
          <a:p>
            <a:pPr/>
            <a:r>
              <a:t> Define allowed domains, secrets, and resources in a single </a:t>
            </a:r>
            <a:r>
              <a:rPr b="1"/>
              <a:t>shuru.json</a:t>
            </a:r>
            <a:r>
              <a:t> file.</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0" name="Shape 510"/>
          <p:cNvSpPr/>
          <p:nvPr>
            <p:ph type="sldImg"/>
          </p:nvPr>
        </p:nvSpPr>
        <p:spPr>
          <a:prstGeom prst="rect">
            <a:avLst/>
          </a:prstGeom>
        </p:spPr>
        <p:txBody>
          <a:bodyPr/>
          <a:lstStyle/>
          <a:p>
            <a:pPr/>
          </a:p>
        </p:txBody>
      </p:sp>
      <p:sp>
        <p:nvSpPr>
          <p:cNvPr id="511" name="Shape 511"/>
          <p:cNvSpPr/>
          <p:nvPr>
            <p:ph type="body" sz="quarter" idx="1"/>
          </p:nvPr>
        </p:nvSpPr>
        <p:spPr>
          <a:prstGeom prst="rect">
            <a:avLst/>
          </a:prstGeom>
        </p:spPr>
        <p:txBody>
          <a:bodyPr/>
          <a:lstStyle/>
          <a:p>
            <a:pPr/>
            <a:r>
              <a:t>In this case, </a:t>
            </a:r>
            <a:r>
              <a:rPr b="1"/>
              <a:t>API_KEY</a:t>
            </a:r>
            <a:r>
              <a:t> would be the environment variable INSIDE the microVM and </a:t>
            </a:r>
            <a:r>
              <a:rPr b="1"/>
              <a:t>OPENAI_API_KEY</a:t>
            </a:r>
            <a:r>
              <a:t> would be an environment variable on the host OS.</a:t>
            </a:r>
          </a:p>
          <a:p>
            <a:pPr/>
          </a:p>
          <a:p>
            <a:pPr/>
            <a:r>
              <a:t>The API key stays on host.  Guest gets a placeholder token.  The "hosts" portion determines which traffic will result in the API_KEY placeholder being replaced with the actual secret as it passes out of the microVM onto the network.</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5" name="Shape 515"/>
          <p:cNvSpPr/>
          <p:nvPr>
            <p:ph type="sldImg"/>
          </p:nvPr>
        </p:nvSpPr>
        <p:spPr>
          <a:prstGeom prst="rect">
            <a:avLst/>
          </a:prstGeom>
        </p:spPr>
        <p:txBody>
          <a:bodyPr/>
          <a:lstStyle/>
          <a:p>
            <a:pPr/>
          </a:p>
        </p:txBody>
      </p:sp>
      <p:sp>
        <p:nvSpPr>
          <p:cNvPr id="516" name="Shape 516"/>
          <p:cNvSpPr/>
          <p:nvPr>
            <p:ph type="body" sz="quarter" idx="1"/>
          </p:nvPr>
        </p:nvSpPr>
        <p:spPr>
          <a:prstGeom prst="rect">
            <a:avLst/>
          </a:prstGeom>
        </p:spPr>
        <p:txBody>
          <a:bodyPr/>
          <a:lstStyle/>
          <a:p>
            <a:pPr/>
            <a:r>
              <a:t>Lock down which domains the agent can reach.</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0" name="Shape 520"/>
          <p:cNvSpPr/>
          <p:nvPr>
            <p:ph type="sldImg"/>
          </p:nvPr>
        </p:nvSpPr>
        <p:spPr>
          <a:prstGeom prst="rect">
            <a:avLst/>
          </a:prstGeom>
        </p:spPr>
        <p:txBody>
          <a:bodyPr/>
          <a:lstStyle/>
          <a:p>
            <a:pPr/>
          </a:p>
        </p:txBody>
      </p:sp>
      <p:sp>
        <p:nvSpPr>
          <p:cNvPr id="521" name="Shape 521"/>
          <p:cNvSpPr/>
          <p:nvPr>
            <p:ph type="body" sz="quarter" idx="1"/>
          </p:nvPr>
        </p:nvSpPr>
        <p:spPr>
          <a:prstGeom prst="rect">
            <a:avLst/>
          </a:prstGeom>
        </p:spPr>
        <p:txBody>
          <a:bodyPr/>
          <a:lstStyle/>
          <a:p>
            <a:pPr/>
            <a:r>
              <a:t>Multiple API keys for different services.</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5" name="Shape 525"/>
          <p:cNvSpPr/>
          <p:nvPr>
            <p:ph type="sldImg"/>
          </p:nvPr>
        </p:nvSpPr>
        <p:spPr>
          <a:prstGeom prst="rect">
            <a:avLst/>
          </a:prstGeom>
        </p:spPr>
        <p:txBody>
          <a:bodyPr/>
          <a:lstStyle/>
          <a:p>
            <a:pPr/>
          </a:p>
        </p:txBody>
      </p:sp>
      <p:sp>
        <p:nvSpPr>
          <p:cNvPr id="526" name="Shape 526"/>
          <p:cNvSpPr/>
          <p:nvPr>
            <p:ph type="body" sz="quarter" idx="1"/>
          </p:nvPr>
        </p:nvSpPr>
        <p:spPr>
          <a:prstGeom prst="rect">
            <a:avLst/>
          </a:prstGeom>
        </p:spPr>
        <p:txBody>
          <a:bodyPr/>
          <a:lstStyle/>
          <a:p>
            <a:pPr/>
            <a:r>
              <a:t>Full example shuru.json file that I use to run the Crush coding agent fully sandboxed.  This allows me to run it in "YOLO" mode, meaning I can let it go hog wild without having to worry that it will damage my host OS files/etc.</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5" name="Shape 555"/>
          <p:cNvSpPr/>
          <p:nvPr>
            <p:ph type="sldImg"/>
          </p:nvPr>
        </p:nvSpPr>
        <p:spPr>
          <a:prstGeom prst="rect">
            <a:avLst/>
          </a:prstGeom>
        </p:spPr>
        <p:txBody>
          <a:bodyPr/>
          <a:lstStyle/>
          <a:p>
            <a:pPr/>
          </a:p>
        </p:txBody>
      </p:sp>
      <p:sp>
        <p:nvSpPr>
          <p:cNvPr id="556" name="Shape 556"/>
          <p:cNvSpPr/>
          <p:nvPr>
            <p:ph type="body" sz="quarter" idx="1"/>
          </p:nvPr>
        </p:nvSpPr>
        <p:spPr>
          <a:prstGeom prst="rect">
            <a:avLst/>
          </a:prstGeom>
        </p:spPr>
        <p:txBody>
          <a:bodyPr/>
          <a:lstStyle/>
          <a:p>
            <a:pPr defTabSz="914400">
              <a:defRPr sz="1200">
                <a:latin typeface="Arial"/>
                <a:ea typeface="Arial"/>
                <a:cs typeface="Arial"/>
                <a:sym typeface="Arial"/>
              </a:defRPr>
            </a:pPr>
            <a:r>
              <a:t>0:00–0:40</a:t>
            </a:r>
            <a:endParaRPr sz="2400"/>
          </a:p>
          <a:p>
            <a:pPr defTabSz="914400">
              <a:defRPr sz="1200">
                <a:latin typeface="Arial"/>
                <a:ea typeface="Arial"/>
                <a:cs typeface="Arial"/>
                <a:sym typeface="Arial"/>
              </a:defRPr>
            </a:pPr>
            <a:r>
              <a:t>“An AI bot saved my life” sounds hyperbolic. I am actually not kidding. I am not saying a chatbot diagnosed a heart attack or performed some miracle treatment. I am saying it changed a trajectory that was visible in my weight, my behavior and my blood work. My high was 278 pounds. I started the agent at 271. I am now 195. But the number that makes the title feel real to me is not the weight. It is hsCRP.</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3" name="Shape 573"/>
          <p:cNvSpPr/>
          <p:nvPr>
            <p:ph type="sldImg"/>
          </p:nvPr>
        </p:nvSpPr>
        <p:spPr>
          <a:prstGeom prst="rect">
            <a:avLst/>
          </a:prstGeom>
        </p:spPr>
        <p:txBody>
          <a:bodyPr/>
          <a:lstStyle/>
          <a:p>
            <a:pPr/>
          </a:p>
        </p:txBody>
      </p:sp>
      <p:sp>
        <p:nvSpPr>
          <p:cNvPr id="574" name="Shape 574"/>
          <p:cNvSpPr/>
          <p:nvPr>
            <p:ph type="body" sz="quarter" idx="1"/>
          </p:nvPr>
        </p:nvSpPr>
        <p:spPr>
          <a:prstGeom prst="rect">
            <a:avLst/>
          </a:prstGeom>
        </p:spPr>
        <p:txBody>
          <a:bodyPr/>
          <a:lstStyle/>
          <a:p>
            <a:pPr defTabSz="914400">
              <a:defRPr sz="1200">
                <a:latin typeface="Arial"/>
                <a:ea typeface="Arial"/>
                <a:cs typeface="Arial"/>
                <a:sym typeface="Arial"/>
              </a:defRPr>
            </a:pPr>
            <a:r>
              <a:t>0:40–1:30</a:t>
            </a:r>
            <a:endParaRPr sz="2400"/>
          </a:p>
          <a:p>
            <a:pPr defTabSz="914400">
              <a:defRPr sz="1200">
                <a:latin typeface="Arial"/>
                <a:ea typeface="Arial"/>
                <a:cs typeface="Arial"/>
                <a:sym typeface="Arial"/>
              </a:defRPr>
            </a:pPr>
            <a:r>
              <a:t>High-sensitivity C-reactive protein is a marker of inflammation. The American Heart Association describes elevated hsCRP as linked to increased risk of heart attack and stroke, even in people with normal cholesterol. It is one risk marker, not a diagnosis, and infection or other inflammation can affect it. Mine measured 4.14 shortly after the agent began. Then it fell to around one. The timing does not prove the AI caused the change. It does show why I take this experiment seriously. The red line is where the AI joined the process.</a:t>
            </a:r>
            <a:endParaRPr sz="2400"/>
          </a:p>
          <a:p>
            <a:pPr defTabSz="914400">
              <a:defRPr sz="1200">
                <a:latin typeface="Arial"/>
                <a:ea typeface="Arial"/>
                <a:cs typeface="Arial"/>
                <a:sym typeface="Arial"/>
              </a:defRPr>
            </a:pPr>
            <a:endParaRPr sz="2400"/>
          </a:p>
          <a:p>
            <a:pPr defTabSz="914400">
              <a:defRPr sz="1200">
                <a:latin typeface="Arial"/>
                <a:ea typeface="Arial"/>
                <a:cs typeface="Arial"/>
                <a:sym typeface="Arial"/>
              </a:defRPr>
            </a:pPr>
            <a:r>
              <a:t>Sources: https://www.heart.org/en/health-topics/cholesterol/how-to-get-your-cholesterol-tested/high-sensitivity-c-reactive-protein and https://professional.heart.org/en/education/hscrp-insights-for-healthcare-professionals</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8" name="Shape 588"/>
          <p:cNvSpPr/>
          <p:nvPr>
            <p:ph type="sldImg"/>
          </p:nvPr>
        </p:nvSpPr>
        <p:spPr>
          <a:prstGeom prst="rect">
            <a:avLst/>
          </a:prstGeom>
        </p:spPr>
        <p:txBody>
          <a:bodyPr/>
          <a:lstStyle/>
          <a:p>
            <a:pPr/>
          </a:p>
        </p:txBody>
      </p:sp>
      <p:sp>
        <p:nvSpPr>
          <p:cNvPr id="589" name="Shape 589"/>
          <p:cNvSpPr/>
          <p:nvPr>
            <p:ph type="body" sz="quarter" idx="1"/>
          </p:nvPr>
        </p:nvSpPr>
        <p:spPr>
          <a:prstGeom prst="rect">
            <a:avLst/>
          </a:prstGeom>
        </p:spPr>
        <p:txBody>
          <a:bodyPr/>
          <a:lstStyle/>
          <a:p>
            <a:pPr defTabSz="914400">
              <a:defRPr sz="1200">
                <a:latin typeface="Arial"/>
                <a:ea typeface="Arial"/>
                <a:cs typeface="Arial"/>
                <a:sym typeface="Arial"/>
              </a:defRPr>
            </a:pPr>
            <a:r>
              <a:t>1:30–2:10</a:t>
            </a:r>
            <a:endParaRPr sz="2400"/>
          </a:p>
          <a:p>
            <a:pPr defTabSz="914400">
              <a:defRPr sz="1200">
                <a:latin typeface="Arial"/>
                <a:ea typeface="Arial"/>
                <a:cs typeface="Arial"/>
                <a:sym typeface="Arial"/>
              </a:defRPr>
            </a:pPr>
            <a:r>
              <a:t>The weight is the visible result. Before January I was already trying manually. I owned the watch and the scale, and I had plans. The problem was sustaining the feedback loop. The Eufy export begins at 264, although my actual January 1 weigh-in was 271. Once the agent began tracking the whole system, the trend became unusually consistent. It also survived the plateaus that normally made me abandon the plan.</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8" name="Shape 608"/>
          <p:cNvSpPr/>
          <p:nvPr>
            <p:ph type="sldImg"/>
          </p:nvPr>
        </p:nvSpPr>
        <p:spPr>
          <a:prstGeom prst="rect">
            <a:avLst/>
          </a:prstGeom>
        </p:spPr>
        <p:txBody>
          <a:bodyPr/>
          <a:lstStyle/>
          <a:p>
            <a:pPr/>
          </a:p>
        </p:txBody>
      </p:sp>
      <p:sp>
        <p:nvSpPr>
          <p:cNvPr id="609" name="Shape 609"/>
          <p:cNvSpPr/>
          <p:nvPr>
            <p:ph type="body" sz="quarter" idx="1"/>
          </p:nvPr>
        </p:nvSpPr>
        <p:spPr>
          <a:prstGeom prst="rect">
            <a:avLst/>
          </a:prstGeom>
        </p:spPr>
        <p:txBody>
          <a:bodyPr/>
          <a:lstStyle/>
          <a:p>
            <a:pPr defTabSz="914400">
              <a:defRPr sz="1200">
                <a:latin typeface="Arial"/>
                <a:ea typeface="Arial"/>
                <a:cs typeface="Arial"/>
                <a:sym typeface="Arial"/>
              </a:defRPr>
            </a:pPr>
            <a:r>
              <a:t>2:10–2:55</a:t>
            </a:r>
            <a:endParaRPr sz="2400"/>
          </a:p>
          <a:p>
            <a:pPr defTabSz="914400">
              <a:defRPr sz="1200">
                <a:latin typeface="Arial"/>
                <a:ea typeface="Arial"/>
                <a:cs typeface="Arial"/>
                <a:sym typeface="Arial"/>
              </a:defRPr>
            </a:pPr>
            <a:r>
              <a:t>Hermes is the agent framework I used. A language model gives you reasoning. Hermes adds persistence around that model: memory, tools, reusable skills and scheduled jobs. It can read from real systems and take actions in them. I ran it as a persistent worker rather than a chat window. The agent could wake up, review the current state and continue the same goal without waiting for me to reconstruct the context.</a:t>
            </a:r>
            <a:endParaRPr sz="2400"/>
          </a:p>
          <a:p>
            <a:pPr defTabSz="914400">
              <a:defRPr sz="1200">
                <a:latin typeface="Arial"/>
                <a:ea typeface="Arial"/>
                <a:cs typeface="Arial"/>
                <a:sym typeface="Arial"/>
              </a:defRPr>
            </a:pPr>
            <a:endParaRPr sz="2400"/>
          </a:p>
          <a:p>
            <a:pPr defTabSz="914400">
              <a:defRPr sz="1200">
                <a:latin typeface="Arial"/>
                <a:ea typeface="Arial"/>
                <a:cs typeface="Arial"/>
                <a:sym typeface="Arial"/>
              </a:defRPr>
            </a:pPr>
            <a:r>
              <a:t>Source: https://hermes-agent.nousresearch.com/docs</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2" name="Shape 632"/>
          <p:cNvSpPr/>
          <p:nvPr>
            <p:ph type="sldImg"/>
          </p:nvPr>
        </p:nvSpPr>
        <p:spPr>
          <a:prstGeom prst="rect">
            <a:avLst/>
          </a:prstGeom>
        </p:spPr>
        <p:txBody>
          <a:bodyPr/>
          <a:lstStyle/>
          <a:p>
            <a:pPr/>
          </a:p>
        </p:txBody>
      </p:sp>
      <p:sp>
        <p:nvSpPr>
          <p:cNvPr id="633" name="Shape 633"/>
          <p:cNvSpPr/>
          <p:nvPr>
            <p:ph type="body" sz="quarter" idx="1"/>
          </p:nvPr>
        </p:nvSpPr>
        <p:spPr>
          <a:prstGeom prst="rect">
            <a:avLst/>
          </a:prstGeom>
        </p:spPr>
        <p:txBody>
          <a:bodyPr/>
          <a:lstStyle/>
          <a:p>
            <a:pPr defTabSz="914400">
              <a:defRPr sz="1200">
                <a:latin typeface="Arial"/>
                <a:ea typeface="Arial"/>
                <a:cs typeface="Arial"/>
                <a:sym typeface="Arial"/>
              </a:defRPr>
            </a:pPr>
            <a:r>
              <a:t>2:55–3:40</a:t>
            </a:r>
            <a:endParaRPr sz="2400"/>
          </a:p>
          <a:p>
            <a:pPr defTabSz="914400">
              <a:defRPr sz="1200">
                <a:latin typeface="Arial"/>
                <a:ea typeface="Arial"/>
                <a:cs typeface="Arial"/>
                <a:sym typeface="Arial"/>
              </a:defRPr>
            </a:pPr>
            <a:r>
              <a:t>I customized Hermes on three separate layers. Hindsight is memory: what happened, what changed and what the agent has learned about me. Skills are procedure: how to work with Garmin, Eufy, blood tests, food logs and my calendar. SOUL is identity: the role, priorities and boundaries the agent brings into every session. Separating those layers matters. A preference belongs in memory. A repeatable Garmin workflow belongs in a skill. A rule about how the agent should challenge me belongs in SOUL.</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4" name="Shape 654"/>
          <p:cNvSpPr/>
          <p:nvPr>
            <p:ph type="sldImg"/>
          </p:nvPr>
        </p:nvSpPr>
        <p:spPr>
          <a:prstGeom prst="rect">
            <a:avLst/>
          </a:prstGeom>
        </p:spPr>
        <p:txBody>
          <a:bodyPr/>
          <a:lstStyle/>
          <a:p>
            <a:pPr/>
          </a:p>
        </p:txBody>
      </p:sp>
      <p:sp>
        <p:nvSpPr>
          <p:cNvPr id="655" name="Shape 655"/>
          <p:cNvSpPr/>
          <p:nvPr>
            <p:ph type="body" sz="quarter" idx="1"/>
          </p:nvPr>
        </p:nvSpPr>
        <p:spPr>
          <a:prstGeom prst="rect">
            <a:avLst/>
          </a:prstGeom>
        </p:spPr>
        <p:txBody>
          <a:bodyPr/>
          <a:lstStyle/>
          <a:p>
            <a:pPr defTabSz="914400">
              <a:defRPr sz="1200">
                <a:latin typeface="Arial"/>
                <a:ea typeface="Arial"/>
                <a:cs typeface="Arial"/>
                <a:sym typeface="Arial"/>
              </a:defRPr>
            </a:pPr>
            <a:r>
              <a:t>3:40–4:35</a:t>
            </a:r>
            <a:endParaRPr sz="2400"/>
          </a:p>
          <a:p>
            <a:pPr defTabSz="914400">
              <a:defRPr sz="1200">
                <a:latin typeface="Arial"/>
                <a:ea typeface="Arial"/>
                <a:cs typeface="Arial"/>
                <a:sym typeface="Arial"/>
              </a:defRPr>
            </a:pPr>
            <a:r>
              <a:t>Hindsight is the long-term memory provider I added to Hermes. It retains conversation turns and tool results, resolves entities and builds a knowledge graph. Before a new decision, it can recall relevant history rather than dumping every old conversation into the prompt. Its reflect function can synthesize across many memories. In practice, that means it can connect last night’s workout, this morning’s weight, yesterday’s protein and today’s calendar. The power is not storing everything. The power is retrieving the right history before the next decision.</a:t>
            </a:r>
            <a:endParaRPr sz="2400"/>
          </a:p>
          <a:p>
            <a:pPr defTabSz="914400">
              <a:defRPr sz="1200">
                <a:latin typeface="Arial"/>
                <a:ea typeface="Arial"/>
                <a:cs typeface="Arial"/>
                <a:sym typeface="Arial"/>
              </a:defRPr>
            </a:pPr>
            <a:endParaRPr sz="2400"/>
          </a:p>
          <a:p>
            <a:pPr defTabSz="914400">
              <a:defRPr sz="1200">
                <a:latin typeface="Arial"/>
                <a:ea typeface="Arial"/>
                <a:cs typeface="Arial"/>
                <a:sym typeface="Arial"/>
              </a:defRPr>
            </a:pPr>
            <a:r>
              <a:t>Sources: https://hermes-agent.nousresearch.com/docs/plugins/hindsight and https://hermes-agent.nousresearch.com/docs/user-guide/features/memory-providers</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0" name="Shape 680"/>
          <p:cNvSpPr/>
          <p:nvPr>
            <p:ph type="sldImg"/>
          </p:nvPr>
        </p:nvSpPr>
        <p:spPr>
          <a:prstGeom prst="rect">
            <a:avLst/>
          </a:prstGeom>
        </p:spPr>
        <p:txBody>
          <a:bodyPr/>
          <a:lstStyle/>
          <a:p>
            <a:pPr/>
          </a:p>
        </p:txBody>
      </p:sp>
      <p:sp>
        <p:nvSpPr>
          <p:cNvPr id="681" name="Shape 681"/>
          <p:cNvSpPr/>
          <p:nvPr>
            <p:ph type="body" sz="quarter" idx="1"/>
          </p:nvPr>
        </p:nvSpPr>
        <p:spPr>
          <a:prstGeom prst="rect">
            <a:avLst/>
          </a:prstGeom>
        </p:spPr>
        <p:txBody>
          <a:bodyPr/>
          <a:lstStyle/>
          <a:p>
            <a:pPr defTabSz="914400">
              <a:defRPr sz="1200">
                <a:latin typeface="Arial"/>
                <a:ea typeface="Arial"/>
                <a:cs typeface="Arial"/>
                <a:sym typeface="Arial"/>
              </a:defRPr>
            </a:pPr>
            <a:r>
              <a:t>4:35–5:20</a:t>
            </a:r>
            <a:endParaRPr sz="2400"/>
          </a:p>
          <a:p>
            <a:pPr defTabSz="914400">
              <a:defRPr sz="1200">
                <a:latin typeface="Arial"/>
                <a:ea typeface="Arial"/>
                <a:cs typeface="Arial"/>
                <a:sym typeface="Arial"/>
              </a:defRPr>
            </a:pPr>
            <a:r>
              <a:t>Memory stores what happened. Skills store how to do something again. Hermes can create and patch its own skills with skill_manage. When it solves a multi-step workflow, hits a dead end and finds the working path, or I correct the approach, it can preserve that procedure. In my setup those writes can happen as part of the self-improvement loop. The improvement is visible in a file I can inspect. The model did not secretly retrain itself. It wrote a better operating procedure.</a:t>
            </a:r>
            <a:endParaRPr sz="2400"/>
          </a:p>
          <a:p>
            <a:pPr defTabSz="914400">
              <a:defRPr sz="1200">
                <a:latin typeface="Arial"/>
                <a:ea typeface="Arial"/>
                <a:cs typeface="Arial"/>
                <a:sym typeface="Arial"/>
              </a:defRPr>
            </a:pPr>
            <a:endParaRPr sz="2400"/>
          </a:p>
          <a:p>
            <a:pPr defTabSz="914400">
              <a:defRPr sz="1200">
                <a:latin typeface="Arial"/>
                <a:ea typeface="Arial"/>
                <a:cs typeface="Arial"/>
                <a:sym typeface="Arial"/>
              </a:defRPr>
            </a:pPr>
            <a:r>
              <a:t>Source: https://hermes-agent.nousresearch.com/docs/user-guide/features/skills</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3" name="Shape 703"/>
          <p:cNvSpPr/>
          <p:nvPr>
            <p:ph type="sldImg"/>
          </p:nvPr>
        </p:nvSpPr>
        <p:spPr>
          <a:prstGeom prst="rect">
            <a:avLst/>
          </a:prstGeom>
        </p:spPr>
        <p:txBody>
          <a:bodyPr/>
          <a:lstStyle/>
          <a:p>
            <a:pPr/>
          </a:p>
        </p:txBody>
      </p:sp>
      <p:sp>
        <p:nvSpPr>
          <p:cNvPr id="704" name="Shape 704"/>
          <p:cNvSpPr/>
          <p:nvPr>
            <p:ph type="body" sz="quarter" idx="1"/>
          </p:nvPr>
        </p:nvSpPr>
        <p:spPr>
          <a:prstGeom prst="rect">
            <a:avLst/>
          </a:prstGeom>
        </p:spPr>
        <p:txBody>
          <a:bodyPr/>
          <a:lstStyle/>
          <a:p>
            <a:pPr defTabSz="914400">
              <a:defRPr sz="1200">
                <a:latin typeface="Arial"/>
                <a:ea typeface="Arial"/>
                <a:cs typeface="Arial"/>
                <a:sym typeface="Arial"/>
              </a:defRPr>
            </a:pPr>
            <a:r>
              <a:t>5:20–6:05</a:t>
            </a:r>
            <a:endParaRPr sz="2400"/>
          </a:p>
          <a:p>
            <a:pPr defTabSz="914400">
              <a:defRPr sz="1200">
                <a:latin typeface="Arial"/>
                <a:ea typeface="Arial"/>
                <a:cs typeface="Arial"/>
                <a:sym typeface="Arial"/>
              </a:defRPr>
            </a:pPr>
            <a:r>
              <a:t>SOUL is the third layer. It sits first in the system prompt and defines who the agent is. I started with: “Be my personal trainer and my personal physician.” Over time the operating policy became more specific: use trends instead of overreacting to one measurement, make the next meal concrete, interrupt while I can still act and separate facts from estimates. Hermes can propose a SOUL change, but SOUL writes require my approval. That gives me evolution without giving up control of the agent’s identity.</a:t>
            </a:r>
            <a:endParaRPr sz="2400"/>
          </a:p>
          <a:p>
            <a:pPr defTabSz="914400">
              <a:defRPr sz="1200">
                <a:latin typeface="Arial"/>
                <a:ea typeface="Arial"/>
                <a:cs typeface="Arial"/>
                <a:sym typeface="Arial"/>
              </a:defRPr>
            </a:pPr>
            <a:endParaRPr sz="2400"/>
          </a:p>
          <a:p>
            <a:pPr defTabSz="914400">
              <a:defRPr sz="1200">
                <a:latin typeface="Arial"/>
                <a:ea typeface="Arial"/>
                <a:cs typeface="Arial"/>
                <a:sym typeface="Arial"/>
              </a:defRPr>
            </a:pPr>
            <a:r>
              <a:t>Source: https://hermes-agent.nousresearch.com/docs/guides/use-soul-with-hermes</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29" name="Shape 729"/>
          <p:cNvSpPr/>
          <p:nvPr>
            <p:ph type="sldImg"/>
          </p:nvPr>
        </p:nvSpPr>
        <p:spPr>
          <a:prstGeom prst="rect">
            <a:avLst/>
          </a:prstGeom>
        </p:spPr>
        <p:txBody>
          <a:bodyPr/>
          <a:lstStyle/>
          <a:p>
            <a:pPr/>
          </a:p>
        </p:txBody>
      </p:sp>
      <p:sp>
        <p:nvSpPr>
          <p:cNvPr id="730" name="Shape 730"/>
          <p:cNvSpPr/>
          <p:nvPr>
            <p:ph type="body" sz="quarter" idx="1"/>
          </p:nvPr>
        </p:nvSpPr>
        <p:spPr>
          <a:prstGeom prst="rect">
            <a:avLst/>
          </a:prstGeom>
        </p:spPr>
        <p:txBody>
          <a:bodyPr/>
          <a:lstStyle/>
          <a:p>
            <a:pPr defTabSz="914400">
              <a:defRPr sz="1200">
                <a:latin typeface="Arial"/>
                <a:ea typeface="Arial"/>
                <a:cs typeface="Arial"/>
                <a:sym typeface="Arial"/>
              </a:defRPr>
            </a:pPr>
            <a:r>
              <a:t>6:05–6:50</a:t>
            </a:r>
            <a:endParaRPr sz="2400"/>
          </a:p>
          <a:p>
            <a:pPr defTabSz="914400">
              <a:defRPr sz="1200">
                <a:latin typeface="Arial"/>
                <a:ea typeface="Arial"/>
                <a:cs typeface="Arial"/>
                <a:sym typeface="Arial"/>
              </a:defRPr>
            </a:pPr>
            <a:r>
              <a:t>Garmin is a concrete example of an agent-created skill. Hermes learned how to authenticate, retrieve the signals I care about and create structured workouts. It learned Garmin’s exercise names, sets, repetitions, recovery steps and scheduling behavior. It tested the workflow, fixed failures and saved the working procedure. The next time I asked, it loaded the skill instead of rediscovering Garmin from zero.</a:t>
            </a:r>
            <a:endParaRPr sz="2400"/>
          </a:p>
          <a:p>
            <a:pPr defTabSz="914400">
              <a:defRPr sz="1200">
                <a:latin typeface="Arial"/>
                <a:ea typeface="Arial"/>
                <a:cs typeface="Arial"/>
                <a:sym typeface="Arial"/>
              </a:defRPr>
            </a:pPr>
            <a:endParaRPr sz="2400"/>
          </a:p>
          <a:p>
            <a:pPr defTabSz="914400">
              <a:defRPr sz="1200">
                <a:latin typeface="Arial"/>
                <a:ea typeface="Arial"/>
                <a:cs typeface="Arial"/>
                <a:sym typeface="Arial"/>
              </a:defRPr>
            </a:pPr>
            <a:r>
              <a:t>Source: https://hermes-agent.nousresearch.com/docs/developer-guide/creating-skills</a:t>
            </a: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61" name="Shape 761"/>
          <p:cNvSpPr/>
          <p:nvPr>
            <p:ph type="sldImg"/>
          </p:nvPr>
        </p:nvSpPr>
        <p:spPr>
          <a:prstGeom prst="rect">
            <a:avLst/>
          </a:prstGeom>
        </p:spPr>
        <p:txBody>
          <a:bodyPr/>
          <a:lstStyle/>
          <a:p>
            <a:pPr/>
          </a:p>
        </p:txBody>
      </p:sp>
      <p:sp>
        <p:nvSpPr>
          <p:cNvPr id="762" name="Shape 762"/>
          <p:cNvSpPr/>
          <p:nvPr>
            <p:ph type="body" sz="quarter" idx="1"/>
          </p:nvPr>
        </p:nvSpPr>
        <p:spPr>
          <a:prstGeom prst="rect">
            <a:avLst/>
          </a:prstGeom>
        </p:spPr>
        <p:txBody>
          <a:bodyPr/>
          <a:lstStyle/>
          <a:p>
            <a:pPr defTabSz="914400">
              <a:defRPr sz="1200">
                <a:latin typeface="Arial"/>
                <a:ea typeface="Arial"/>
                <a:cs typeface="Arial"/>
                <a:sym typeface="Arial"/>
              </a:defRPr>
            </a:pPr>
            <a:r>
              <a:t>6:50–7:40</a:t>
            </a:r>
            <a:endParaRPr sz="2400"/>
          </a:p>
          <a:p>
            <a:pPr defTabSz="914400">
              <a:defRPr sz="1200">
                <a:latin typeface="Arial"/>
                <a:ea typeface="Arial"/>
                <a:cs typeface="Arial"/>
                <a:sym typeface="Arial"/>
              </a:defRPr>
            </a:pPr>
            <a:r>
              <a:t>Then I connected the rest of the system. Garmin contributes steps, sleep, recovery, heart rate and workouts. Eufy contributes weight and body composition. I added my calendar, food logs, blood pressure, quarterly blood work and supplement schedule. Each source is incomplete and sometimes noisy. Hermes combines the signals, remembers the trend and produces coordinated outputs: the workout, the meal adjustment, the schedule change or the supplement timing.</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80" name="Shape 780"/>
          <p:cNvSpPr/>
          <p:nvPr>
            <p:ph type="sldImg"/>
          </p:nvPr>
        </p:nvSpPr>
        <p:spPr>
          <a:prstGeom prst="rect">
            <a:avLst/>
          </a:prstGeom>
        </p:spPr>
        <p:txBody>
          <a:bodyPr/>
          <a:lstStyle/>
          <a:p>
            <a:pPr/>
          </a:p>
        </p:txBody>
      </p:sp>
      <p:sp>
        <p:nvSpPr>
          <p:cNvPr id="781" name="Shape 781"/>
          <p:cNvSpPr/>
          <p:nvPr>
            <p:ph type="body" sz="quarter" idx="1"/>
          </p:nvPr>
        </p:nvSpPr>
        <p:spPr>
          <a:prstGeom prst="rect">
            <a:avLst/>
          </a:prstGeom>
        </p:spPr>
        <p:txBody>
          <a:bodyPr/>
          <a:lstStyle/>
          <a:p>
            <a:pPr defTabSz="914400">
              <a:defRPr sz="1200">
                <a:latin typeface="Arial"/>
                <a:ea typeface="Arial"/>
                <a:cs typeface="Arial"/>
                <a:sym typeface="Arial"/>
              </a:defRPr>
            </a:pPr>
            <a:r>
              <a:t>7:40–8:25</a:t>
            </a:r>
            <a:endParaRPr sz="2400"/>
          </a:p>
          <a:p>
            <a:pPr defTabSz="914400">
              <a:defRPr sz="1200">
                <a:latin typeface="Arial"/>
                <a:ea typeface="Arial"/>
                <a:cs typeface="Arial"/>
                <a:sym typeface="Arial"/>
              </a:defRPr>
            </a:pPr>
            <a:r>
              <a:t>The most useful feature is what I call the autonag. A weekly report arrives too late. Hermes checks the live day against the plan. If I am short on steps, it tells me how long to walk. If lunch was large, it proposes a specific dinner instead of declaring the day ruined. If recovery is poor or my calendar changed, it moves or modifies the workout. The intelligence is partly the recommendation, but the timing is what changes behavior.</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01" name="Shape 801"/>
          <p:cNvSpPr/>
          <p:nvPr>
            <p:ph type="sldImg"/>
          </p:nvPr>
        </p:nvSpPr>
        <p:spPr>
          <a:prstGeom prst="rect">
            <a:avLst/>
          </a:prstGeom>
        </p:spPr>
        <p:txBody>
          <a:bodyPr/>
          <a:lstStyle/>
          <a:p>
            <a:pPr/>
          </a:p>
        </p:txBody>
      </p:sp>
      <p:sp>
        <p:nvSpPr>
          <p:cNvPr id="802" name="Shape 802"/>
          <p:cNvSpPr/>
          <p:nvPr>
            <p:ph type="body" sz="quarter" idx="1"/>
          </p:nvPr>
        </p:nvSpPr>
        <p:spPr>
          <a:prstGeom prst="rect">
            <a:avLst/>
          </a:prstGeom>
        </p:spPr>
        <p:txBody>
          <a:bodyPr/>
          <a:lstStyle/>
          <a:p>
            <a:pPr defTabSz="914400">
              <a:defRPr sz="1200">
                <a:latin typeface="Arial"/>
                <a:ea typeface="Arial"/>
                <a:cs typeface="Arial"/>
                <a:sym typeface="Arial"/>
              </a:defRPr>
            </a:pPr>
            <a:r>
              <a:t>8:25–9:25</a:t>
            </a:r>
            <a:endParaRPr sz="2400"/>
          </a:p>
          <a:p>
            <a:pPr defTabSz="914400">
              <a:defRPr sz="1200">
                <a:latin typeface="Arial"/>
                <a:ea typeface="Arial"/>
                <a:cs typeface="Arial"/>
                <a:sym typeface="Arial"/>
              </a:defRPr>
            </a:pPr>
            <a:r>
              <a:t>These screenshots show the same feedback loop at three timescales. On the left, Hermes reads a blood-work report, reconciles it against decisions already made and identifies what still needs attention. In the middle, it interprets a weigh-in in the context of sleep, recovery, workout load and protein rather than reacting to one number. On the right, it estimates and logs food, marks uncertainty and adapts dinner. Hindsight supplies the context. Skills supply the actions. SOUL keeps the recommendations aligned with the role I gave it.</a:t>
            </a: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19" name="Shape 819"/>
          <p:cNvSpPr/>
          <p:nvPr>
            <p:ph type="sldImg"/>
          </p:nvPr>
        </p:nvSpPr>
        <p:spPr>
          <a:prstGeom prst="rect">
            <a:avLst/>
          </a:prstGeom>
        </p:spPr>
        <p:txBody>
          <a:bodyPr/>
          <a:lstStyle/>
          <a:p>
            <a:pPr/>
          </a:p>
        </p:txBody>
      </p:sp>
      <p:sp>
        <p:nvSpPr>
          <p:cNvPr id="820" name="Shape 820"/>
          <p:cNvSpPr/>
          <p:nvPr>
            <p:ph type="body" sz="quarter" idx="1"/>
          </p:nvPr>
        </p:nvSpPr>
        <p:spPr>
          <a:prstGeom prst="rect">
            <a:avLst/>
          </a:prstGeom>
        </p:spPr>
        <p:txBody>
          <a:bodyPr/>
          <a:lstStyle/>
          <a:p>
            <a:pPr defTabSz="914400">
              <a:defRPr sz="1200">
                <a:latin typeface="Arial"/>
                <a:ea typeface="Arial"/>
                <a:cs typeface="Arial"/>
                <a:sym typeface="Arial"/>
              </a:defRPr>
            </a:pPr>
            <a:r>
              <a:t>9:25–10:10</a:t>
            </a:r>
            <a:endParaRPr sz="2400"/>
          </a:p>
          <a:p>
            <a:pPr defTabSz="914400">
              <a:defRPr sz="1200">
                <a:latin typeface="Arial"/>
                <a:ea typeface="Arial"/>
                <a:cs typeface="Arial"/>
                <a:sym typeface="Arial"/>
              </a:defRPr>
            </a:pPr>
            <a:r>
              <a:t>This is where the system stops feeling like a chatbot. I gave Hermes a screenshot of a workout and a few preferences: remove the fixed rest, use the lap button and name it for the correct day. It recalled the Garmin skill, extracted the exercises, mapped them into Garmin’s catalog, built the steps, scheduled the workout and confirmed it was live. The result was not another paragraph of fitness advice. The workout was waiting on my watch.</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44" name="Shape 844"/>
          <p:cNvSpPr/>
          <p:nvPr>
            <p:ph type="sldImg"/>
          </p:nvPr>
        </p:nvSpPr>
        <p:spPr>
          <a:prstGeom prst="rect">
            <a:avLst/>
          </a:prstGeom>
        </p:spPr>
        <p:txBody>
          <a:bodyPr/>
          <a:lstStyle/>
          <a:p>
            <a:pPr/>
          </a:p>
        </p:txBody>
      </p:sp>
      <p:sp>
        <p:nvSpPr>
          <p:cNvPr id="845" name="Shape 845"/>
          <p:cNvSpPr/>
          <p:nvPr>
            <p:ph type="body" sz="quarter" idx="1"/>
          </p:nvPr>
        </p:nvSpPr>
        <p:spPr>
          <a:prstGeom prst="rect">
            <a:avLst/>
          </a:prstGeom>
        </p:spPr>
        <p:txBody>
          <a:bodyPr/>
          <a:lstStyle/>
          <a:p>
            <a:pPr defTabSz="914400">
              <a:defRPr sz="1200">
                <a:latin typeface="Arial"/>
                <a:ea typeface="Arial"/>
                <a:cs typeface="Arial"/>
                <a:sym typeface="Arial"/>
              </a:defRPr>
            </a:pPr>
            <a:r>
              <a:t>10:10–11:00</a:t>
            </a:r>
            <a:endParaRPr sz="2400"/>
          </a:p>
          <a:p>
            <a:pPr defTabSz="914400">
              <a:defRPr sz="1200">
                <a:latin typeface="Arial"/>
                <a:ea typeface="Arial"/>
                <a:cs typeface="Arial"/>
                <a:sym typeface="Arial"/>
              </a:defRPr>
            </a:pPr>
            <a:r>
              <a:t>The daily loop handles behavior. The slower loop asks whether the overall strategy is working. Hermes ingests quarterly blood work, blood-pressure readings, resting heart rate, sleep and recovery. It compares each signal with my baseline and the direction of travel, then changes training load, food targets or supplement timing. I did this with zero doctor involvement. That is a fact about my experiment, not a recommendation. The agent’s SOUL is not a medical credential, and a red flag still belongs with a qualified clinician.</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78" name="Shape 878"/>
          <p:cNvSpPr/>
          <p:nvPr>
            <p:ph type="sldImg"/>
          </p:nvPr>
        </p:nvSpPr>
        <p:spPr>
          <a:prstGeom prst="rect">
            <a:avLst/>
          </a:prstGeom>
        </p:spPr>
        <p:txBody>
          <a:bodyPr/>
          <a:lstStyle/>
          <a:p>
            <a:pPr/>
          </a:p>
        </p:txBody>
      </p:sp>
      <p:sp>
        <p:nvSpPr>
          <p:cNvPr id="879" name="Shape 879"/>
          <p:cNvSpPr/>
          <p:nvPr>
            <p:ph type="body" sz="quarter" idx="1"/>
          </p:nvPr>
        </p:nvSpPr>
        <p:spPr>
          <a:prstGeom prst="rect">
            <a:avLst/>
          </a:prstGeom>
        </p:spPr>
        <p:txBody>
          <a:bodyPr/>
          <a:lstStyle/>
          <a:p>
            <a:pPr defTabSz="914400">
              <a:defRPr sz="1200">
                <a:latin typeface="Arial"/>
                <a:ea typeface="Arial"/>
                <a:cs typeface="Arial"/>
                <a:sym typeface="Arial"/>
              </a:defRPr>
            </a:pPr>
            <a:r>
              <a:t>11:00–11:45</a:t>
            </a:r>
            <a:endParaRPr sz="2400"/>
          </a:p>
          <a:p>
            <a:pPr defTabSz="914400">
              <a:defRPr sz="1200">
                <a:latin typeface="Arial"/>
                <a:ea typeface="Arial"/>
                <a:cs typeface="Arial"/>
                <a:sym typeface="Arial"/>
              </a:defRPr>
            </a:pPr>
            <a:r>
              <a:t>The outcome became bigger than weight loss. My hsCRP fell from 4.14 to around one. My A1C reached 5.0. The blood-test age estimate moved from four years older than my real age to seven years younger, an eleven-year shift. I cannot prove the agent caused every change. I can say it created the system that helped me act consistently. The AI did not walk the steps, lift the weights or choose dinner. I did. It remembered the plan, learned the procedures and kept paying attention when I could not. That is why I say it saved my life.</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amp; Subtitle">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13" name="Title Text"/>
          <p:cNvSpPr txBox="1"/>
          <p:nvPr>
            <p:ph type="title"/>
          </p:nvPr>
        </p:nvSpPr>
        <p:spPr>
          <a:xfrm>
            <a:off x="4566046" y="4107656"/>
            <a:ext cx="15251908" cy="3393282"/>
          </a:xfrm>
          <a:prstGeom prst="rect">
            <a:avLst/>
          </a:prstGeom>
        </p:spPr>
        <p:txBody>
          <a:bodyPr lIns="71437" tIns="71437" rIns="71437" bIns="71437" anchor="b">
            <a:noAutofit/>
          </a:bodyPr>
          <a:lstStyle>
            <a:lvl1pPr algn="ctr" defTabSz="821531">
              <a:lnSpc>
                <a:spcPct val="100000"/>
              </a:lnSpc>
              <a:defRPr b="0" sz="11200">
                <a:solidFill>
                  <a:srgbClr val="FFFFFF"/>
                </a:solidFill>
                <a:latin typeface="+mn-lt"/>
                <a:ea typeface="+mn-ea"/>
                <a:cs typeface="+mn-cs"/>
                <a:sym typeface="American Typewriter"/>
              </a:defRPr>
            </a:lvl1pPr>
          </a:lstStyle>
          <a:p>
            <a:pPr/>
            <a:r>
              <a:t>Title Text</a:t>
            </a:r>
          </a:p>
        </p:txBody>
      </p:sp>
      <p:sp>
        <p:nvSpPr>
          <p:cNvPr id="14" name="Body Level One…"/>
          <p:cNvSpPr txBox="1"/>
          <p:nvPr>
            <p:ph type="body" sz="quarter" idx="1"/>
          </p:nvPr>
        </p:nvSpPr>
        <p:spPr>
          <a:xfrm>
            <a:off x="4566046" y="7536656"/>
            <a:ext cx="15251908" cy="1940720"/>
          </a:xfrm>
          <a:prstGeom prst="rect">
            <a:avLst/>
          </a:prstGeom>
        </p:spPr>
        <p:txBody>
          <a:bodyPr lIns="71437" tIns="71437" rIns="71437" bIns="71437">
            <a:noAutofit/>
          </a:bodyPr>
          <a:lstStyle>
            <a:lvl1pPr marL="0" indent="0" algn="ctr" defTabSz="821531">
              <a:buClrTx/>
              <a:buSzTx/>
              <a:buFontTx/>
              <a:buNone/>
              <a:defRPr sz="5800">
                <a:solidFill>
                  <a:srgbClr val="909696"/>
                </a:solidFill>
                <a:latin typeface="+mn-lt"/>
                <a:ea typeface="+mn-ea"/>
                <a:cs typeface="+mn-cs"/>
                <a:sym typeface="American Typewriter"/>
              </a:defRPr>
            </a:lvl1pPr>
            <a:lvl2pPr marL="0" indent="0" algn="ctr" defTabSz="821531">
              <a:buClrTx/>
              <a:buSzTx/>
              <a:buFontTx/>
              <a:buNone/>
              <a:defRPr sz="5800">
                <a:solidFill>
                  <a:srgbClr val="909696"/>
                </a:solidFill>
                <a:latin typeface="+mn-lt"/>
                <a:ea typeface="+mn-ea"/>
                <a:cs typeface="+mn-cs"/>
                <a:sym typeface="American Typewriter"/>
              </a:defRPr>
            </a:lvl2pPr>
            <a:lvl3pPr marL="0" indent="0" algn="ctr" defTabSz="821531">
              <a:buClrTx/>
              <a:buSzTx/>
              <a:buFontTx/>
              <a:buNone/>
              <a:defRPr sz="5800">
                <a:solidFill>
                  <a:srgbClr val="909696"/>
                </a:solidFill>
                <a:latin typeface="+mn-lt"/>
                <a:ea typeface="+mn-ea"/>
                <a:cs typeface="+mn-cs"/>
                <a:sym typeface="American Typewriter"/>
              </a:defRPr>
            </a:lvl3pPr>
            <a:lvl4pPr marL="0" indent="0" algn="ctr" defTabSz="821531">
              <a:buClrTx/>
              <a:buSzTx/>
              <a:buFontTx/>
              <a:buNone/>
              <a:defRPr sz="5800">
                <a:solidFill>
                  <a:srgbClr val="909696"/>
                </a:solidFill>
                <a:latin typeface="+mn-lt"/>
                <a:ea typeface="+mn-ea"/>
                <a:cs typeface="+mn-cs"/>
                <a:sym typeface="American Typewriter"/>
              </a:defRPr>
            </a:lvl4pPr>
            <a:lvl5pPr marL="0" indent="0" algn="ctr" defTabSz="821531">
              <a:buClrTx/>
              <a:buSzTx/>
              <a:buFontTx/>
              <a:buNone/>
              <a:defRPr sz="5800">
                <a:solidFill>
                  <a:srgbClr val="909696"/>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15"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16"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mp; Bullets">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23"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24" name="Body Level One…"/>
          <p:cNvSpPr txBox="1"/>
          <p:nvPr>
            <p:ph type="body" sz="half" idx="1"/>
          </p:nvPr>
        </p:nvSpPr>
        <p:spPr>
          <a:xfrm>
            <a:off x="4566046" y="3554015"/>
            <a:ext cx="15251908" cy="8590360"/>
          </a:xfrm>
          <a:prstGeom prst="rect">
            <a:avLst/>
          </a:prstGeom>
        </p:spPr>
        <p:txBody>
          <a:bodyPr lIns="71437" tIns="71437" rIns="71437" bIns="71437" anchor="ctr">
            <a:noAutofit/>
          </a:bodyPr>
          <a:lstStyle>
            <a:lvl1pPr marL="1118291" indent="-775391" defTabSz="821531">
              <a:spcBef>
                <a:spcPts val="4500"/>
              </a:spcBef>
              <a:buClrTx/>
              <a:buSzPct val="120000"/>
              <a:buFontTx/>
              <a:defRPr sz="5800">
                <a:solidFill>
                  <a:srgbClr val="FFFFFF"/>
                </a:solidFill>
                <a:latin typeface="+mn-lt"/>
                <a:ea typeface="+mn-ea"/>
                <a:cs typeface="+mn-cs"/>
                <a:sym typeface="American Typewriter"/>
              </a:defRPr>
            </a:lvl1pPr>
            <a:lvl2pPr marL="1643224" indent="-775391" defTabSz="821531">
              <a:spcBef>
                <a:spcPts val="4500"/>
              </a:spcBef>
              <a:buClrTx/>
              <a:buSzPct val="120000"/>
              <a:buFontTx/>
              <a:defRPr sz="5800">
                <a:solidFill>
                  <a:srgbClr val="FFFFFF"/>
                </a:solidFill>
                <a:latin typeface="+mn-lt"/>
                <a:ea typeface="+mn-ea"/>
                <a:cs typeface="+mn-cs"/>
                <a:sym typeface="American Typewriter"/>
              </a:defRPr>
            </a:lvl2pPr>
            <a:lvl3pPr marL="2151224" indent="-775391" defTabSz="821531">
              <a:spcBef>
                <a:spcPts val="4500"/>
              </a:spcBef>
              <a:buClrTx/>
              <a:buSzPct val="120000"/>
              <a:buFontTx/>
              <a:defRPr sz="5800">
                <a:solidFill>
                  <a:srgbClr val="FFFFFF"/>
                </a:solidFill>
                <a:latin typeface="+mn-lt"/>
                <a:ea typeface="+mn-ea"/>
                <a:cs typeface="+mn-cs"/>
                <a:sym typeface="American Typewriter"/>
              </a:defRPr>
            </a:lvl3pPr>
            <a:lvl4pPr marL="2676158" indent="-775391" defTabSz="821531">
              <a:spcBef>
                <a:spcPts val="4500"/>
              </a:spcBef>
              <a:buClrTx/>
              <a:buSzPct val="120000"/>
              <a:buFontTx/>
              <a:defRPr sz="5800">
                <a:solidFill>
                  <a:srgbClr val="FFFFFF"/>
                </a:solidFill>
                <a:latin typeface="+mn-lt"/>
                <a:ea typeface="+mn-ea"/>
                <a:cs typeface="+mn-cs"/>
                <a:sym typeface="American Typewriter"/>
              </a:defRPr>
            </a:lvl4pPr>
            <a:lvl5pPr marL="3201091" indent="-775391" defTabSz="821531">
              <a:spcBef>
                <a:spcPts val="4500"/>
              </a:spcBef>
              <a:buClrTx/>
              <a:buSzPct val="120000"/>
              <a:buFontTx/>
              <a:defRPr sz="58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25"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26"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mp; Bullets - 2 Column">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33"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34" name="Body Level One…"/>
          <p:cNvSpPr txBox="1"/>
          <p:nvPr>
            <p:ph type="body" sz="half" idx="1"/>
          </p:nvPr>
        </p:nvSpPr>
        <p:spPr>
          <a:xfrm>
            <a:off x="4566046" y="3554015"/>
            <a:ext cx="15251908" cy="8590360"/>
          </a:xfrm>
          <a:prstGeom prst="rect">
            <a:avLst/>
          </a:prstGeom>
        </p:spPr>
        <p:txBody>
          <a:bodyPr lIns="71437" tIns="71437" rIns="71437" bIns="71437" numCol="2" spcCol="762595">
            <a:noAutofit/>
          </a:bodyPr>
          <a:lstStyle>
            <a:lvl1pPr marL="975177" indent="-632277" defTabSz="821531">
              <a:spcBef>
                <a:spcPts val="4500"/>
              </a:spcBef>
              <a:buClrTx/>
              <a:buSzPct val="120000"/>
              <a:buFontTx/>
              <a:defRPr sz="4400">
                <a:solidFill>
                  <a:srgbClr val="FFFFFF"/>
                </a:solidFill>
                <a:latin typeface="+mn-lt"/>
                <a:ea typeface="+mn-ea"/>
                <a:cs typeface="+mn-cs"/>
                <a:sym typeface="American Typewriter"/>
              </a:defRPr>
            </a:lvl1pPr>
            <a:lvl2pPr marL="1500110" indent="-632277" defTabSz="821531">
              <a:spcBef>
                <a:spcPts val="4500"/>
              </a:spcBef>
              <a:buClrTx/>
              <a:buSzPct val="120000"/>
              <a:buFontTx/>
              <a:defRPr sz="4400">
                <a:solidFill>
                  <a:srgbClr val="FFFFFF"/>
                </a:solidFill>
                <a:latin typeface="+mn-lt"/>
                <a:ea typeface="+mn-ea"/>
                <a:cs typeface="+mn-cs"/>
                <a:sym typeface="American Typewriter"/>
              </a:defRPr>
            </a:lvl2pPr>
            <a:lvl3pPr marL="2008110" indent="-632277" defTabSz="821531">
              <a:spcBef>
                <a:spcPts val="4500"/>
              </a:spcBef>
              <a:buClrTx/>
              <a:buSzPct val="120000"/>
              <a:buFontTx/>
              <a:defRPr sz="4400">
                <a:solidFill>
                  <a:srgbClr val="FFFFFF"/>
                </a:solidFill>
                <a:latin typeface="+mn-lt"/>
                <a:ea typeface="+mn-ea"/>
                <a:cs typeface="+mn-cs"/>
                <a:sym typeface="American Typewriter"/>
              </a:defRPr>
            </a:lvl3pPr>
            <a:lvl4pPr marL="2533044" indent="-632277" defTabSz="821531">
              <a:spcBef>
                <a:spcPts val="4500"/>
              </a:spcBef>
              <a:buClrTx/>
              <a:buSzPct val="120000"/>
              <a:buFontTx/>
              <a:defRPr sz="4400">
                <a:solidFill>
                  <a:srgbClr val="FFFFFF"/>
                </a:solidFill>
                <a:latin typeface="+mn-lt"/>
                <a:ea typeface="+mn-ea"/>
                <a:cs typeface="+mn-cs"/>
                <a:sym typeface="American Typewriter"/>
              </a:defRPr>
            </a:lvl4pPr>
            <a:lvl5pPr marL="3057977" indent="-632277" defTabSz="821531">
              <a:spcBef>
                <a:spcPts val="4500"/>
              </a:spcBef>
              <a:buClrTx/>
              <a:buSzPct val="120000"/>
              <a:buFontTx/>
              <a:defRPr sz="44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35"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36"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ullets">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43" name="Body Level One…"/>
          <p:cNvSpPr txBox="1"/>
          <p:nvPr>
            <p:ph type="body" idx="1"/>
          </p:nvPr>
        </p:nvSpPr>
        <p:spPr>
          <a:xfrm>
            <a:off x="4566046" y="1232296"/>
            <a:ext cx="15251908" cy="11251408"/>
          </a:xfrm>
          <a:prstGeom prst="rect">
            <a:avLst/>
          </a:prstGeom>
        </p:spPr>
        <p:txBody>
          <a:bodyPr lIns="71437" tIns="71437" rIns="71437" bIns="71437" anchor="ctr">
            <a:noAutofit/>
          </a:bodyPr>
          <a:lstStyle>
            <a:lvl1pPr marL="1118291" indent="-775391" defTabSz="821531">
              <a:spcBef>
                <a:spcPts val="4500"/>
              </a:spcBef>
              <a:buClrTx/>
              <a:buSzPct val="120000"/>
              <a:buFontTx/>
              <a:defRPr sz="5800">
                <a:solidFill>
                  <a:srgbClr val="FFFFFF"/>
                </a:solidFill>
                <a:latin typeface="+mn-lt"/>
                <a:ea typeface="+mn-ea"/>
                <a:cs typeface="+mn-cs"/>
                <a:sym typeface="American Typewriter"/>
              </a:defRPr>
            </a:lvl1pPr>
            <a:lvl2pPr marL="1643224" indent="-775391" defTabSz="821531">
              <a:spcBef>
                <a:spcPts val="4500"/>
              </a:spcBef>
              <a:buClrTx/>
              <a:buSzPct val="120000"/>
              <a:buFontTx/>
              <a:defRPr sz="5800">
                <a:solidFill>
                  <a:srgbClr val="FFFFFF"/>
                </a:solidFill>
                <a:latin typeface="+mn-lt"/>
                <a:ea typeface="+mn-ea"/>
                <a:cs typeface="+mn-cs"/>
                <a:sym typeface="American Typewriter"/>
              </a:defRPr>
            </a:lvl2pPr>
            <a:lvl3pPr marL="2151224" indent="-775391" defTabSz="821531">
              <a:spcBef>
                <a:spcPts val="4500"/>
              </a:spcBef>
              <a:buClrTx/>
              <a:buSzPct val="120000"/>
              <a:buFontTx/>
              <a:defRPr sz="5800">
                <a:solidFill>
                  <a:srgbClr val="FFFFFF"/>
                </a:solidFill>
                <a:latin typeface="+mn-lt"/>
                <a:ea typeface="+mn-ea"/>
                <a:cs typeface="+mn-cs"/>
                <a:sym typeface="American Typewriter"/>
              </a:defRPr>
            </a:lvl3pPr>
            <a:lvl4pPr marL="2676158" indent="-775391" defTabSz="821531">
              <a:spcBef>
                <a:spcPts val="4500"/>
              </a:spcBef>
              <a:buClrTx/>
              <a:buSzPct val="120000"/>
              <a:buFontTx/>
              <a:defRPr sz="5800">
                <a:solidFill>
                  <a:srgbClr val="FFFFFF"/>
                </a:solidFill>
                <a:latin typeface="+mn-lt"/>
                <a:ea typeface="+mn-ea"/>
                <a:cs typeface="+mn-cs"/>
                <a:sym typeface="American Typewriter"/>
              </a:defRPr>
            </a:lvl4pPr>
            <a:lvl5pPr marL="3201091" indent="-775391" defTabSz="821531">
              <a:spcBef>
                <a:spcPts val="4500"/>
              </a:spcBef>
              <a:buClrTx/>
              <a:buSzPct val="120000"/>
              <a:buFontTx/>
              <a:defRPr sz="58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44"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45"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lank">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pic>
        <p:nvPicPr>
          <p:cNvPr id="52"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53"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 Top">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60"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pic>
        <p:nvPicPr>
          <p:cNvPr id="61"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62"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 Center">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69" name="Title Text"/>
          <p:cNvSpPr txBox="1"/>
          <p:nvPr>
            <p:ph type="title"/>
          </p:nvPr>
        </p:nvSpPr>
        <p:spPr>
          <a:xfrm>
            <a:off x="4566046" y="4179093"/>
            <a:ext cx="15251908" cy="5357814"/>
          </a:xfrm>
          <a:prstGeom prst="rect">
            <a:avLst/>
          </a:prstGeom>
        </p:spPr>
        <p:txBody>
          <a:bodyPr lIns="71437" tIns="71437" rIns="71437" bIns="71437" anchor="ctr">
            <a:noAutofit/>
          </a:bodyPr>
          <a:lstStyle>
            <a:lvl1pPr algn="ctr" defTabSz="821531">
              <a:lnSpc>
                <a:spcPct val="100000"/>
              </a:lnSpc>
              <a:defRPr b="0" sz="11200">
                <a:solidFill>
                  <a:srgbClr val="FFFFFF"/>
                </a:solidFill>
                <a:latin typeface="+mn-lt"/>
                <a:ea typeface="+mn-ea"/>
                <a:cs typeface="+mn-cs"/>
                <a:sym typeface="American Typewriter"/>
              </a:defRPr>
            </a:lvl1pPr>
          </a:lstStyle>
          <a:p>
            <a:pPr/>
            <a:r>
              <a:t>Title Text</a:t>
            </a:r>
          </a:p>
        </p:txBody>
      </p:sp>
      <p:pic>
        <p:nvPicPr>
          <p:cNvPr id="70"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71"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 Horizontal">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78" name="Image"/>
          <p:cNvSpPr/>
          <p:nvPr>
            <p:ph type="pic" sz="half" idx="21"/>
          </p:nvPr>
        </p:nvSpPr>
        <p:spPr>
          <a:xfrm>
            <a:off x="5744765" y="1339453"/>
            <a:ext cx="12900365" cy="8572501"/>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79" name="Title Text"/>
          <p:cNvSpPr txBox="1"/>
          <p:nvPr>
            <p:ph type="title"/>
          </p:nvPr>
        </p:nvSpPr>
        <p:spPr>
          <a:xfrm>
            <a:off x="4566046" y="10519171"/>
            <a:ext cx="15251908" cy="2053829"/>
          </a:xfrm>
          <a:prstGeom prst="rect">
            <a:avLst/>
          </a:prstGeom>
        </p:spPr>
        <p:txBody>
          <a:bodyPr lIns="71437" tIns="71437" rIns="71437" bIns="71437" anchor="ctr">
            <a:noAutofit/>
          </a:bodyPr>
          <a:lstStyle>
            <a:lvl1pPr algn="ctr" defTabSz="821531">
              <a:lnSpc>
                <a:spcPct val="100000"/>
              </a:lnSpc>
              <a:defRPr b="0" sz="11200">
                <a:solidFill>
                  <a:srgbClr val="FFFFFF"/>
                </a:solidFill>
                <a:latin typeface="+mn-lt"/>
                <a:ea typeface="+mn-ea"/>
                <a:cs typeface="+mn-cs"/>
                <a:sym typeface="American Typewriter"/>
              </a:defRPr>
            </a:lvl1pPr>
          </a:lstStyle>
          <a:p>
            <a:pPr/>
            <a:r>
              <a:t>Title Text</a:t>
            </a:r>
          </a:p>
        </p:txBody>
      </p:sp>
      <p:pic>
        <p:nvPicPr>
          <p:cNvPr id="80"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81"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 6 Up">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88" name="Image"/>
          <p:cNvSpPr/>
          <p:nvPr>
            <p:ph type="pic" sz="quarter" idx="21"/>
          </p:nvPr>
        </p:nvSpPr>
        <p:spPr>
          <a:xfrm>
            <a:off x="9780984" y="1464468"/>
            <a:ext cx="4822032" cy="3214689"/>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89" name="Image"/>
          <p:cNvSpPr/>
          <p:nvPr>
            <p:ph type="pic" sz="quarter" idx="22"/>
          </p:nvPr>
        </p:nvSpPr>
        <p:spPr>
          <a:xfrm>
            <a:off x="4655343" y="1464468"/>
            <a:ext cx="4837638" cy="3214689"/>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90" name="Image"/>
          <p:cNvSpPr/>
          <p:nvPr>
            <p:ph type="pic" sz="quarter" idx="23"/>
          </p:nvPr>
        </p:nvSpPr>
        <p:spPr>
          <a:xfrm>
            <a:off x="14906625" y="1464468"/>
            <a:ext cx="4839891" cy="3214689"/>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91" name="Image"/>
          <p:cNvSpPr/>
          <p:nvPr>
            <p:ph type="pic" sz="quarter" idx="24"/>
          </p:nvPr>
        </p:nvSpPr>
        <p:spPr>
          <a:xfrm>
            <a:off x="10048875" y="5429250"/>
            <a:ext cx="4286250" cy="3539106"/>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92" name="Image"/>
          <p:cNvSpPr/>
          <p:nvPr>
            <p:ph type="pic" sz="quarter" idx="25"/>
          </p:nvPr>
        </p:nvSpPr>
        <p:spPr>
          <a:xfrm>
            <a:off x="4637484" y="5589984"/>
            <a:ext cx="4848821" cy="3214688"/>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93" name="Image"/>
          <p:cNvSpPr/>
          <p:nvPr>
            <p:ph type="pic" sz="quarter" idx="26"/>
          </p:nvPr>
        </p:nvSpPr>
        <p:spPr>
          <a:xfrm>
            <a:off x="14888765" y="5589984"/>
            <a:ext cx="4848821" cy="3214688"/>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94" name="Title Text"/>
          <p:cNvSpPr txBox="1"/>
          <p:nvPr>
            <p:ph type="title"/>
          </p:nvPr>
        </p:nvSpPr>
        <p:spPr>
          <a:xfrm>
            <a:off x="4566046" y="10519171"/>
            <a:ext cx="15251908" cy="2053829"/>
          </a:xfrm>
          <a:prstGeom prst="rect">
            <a:avLst/>
          </a:prstGeom>
        </p:spPr>
        <p:txBody>
          <a:bodyPr lIns="71437" tIns="71437" rIns="71437" bIns="71437" anchor="ctr">
            <a:noAutofit/>
          </a:bodyPr>
          <a:lstStyle>
            <a:lvl1pPr algn="ctr" defTabSz="821531">
              <a:lnSpc>
                <a:spcPct val="100000"/>
              </a:lnSpc>
              <a:defRPr b="0" sz="11200">
                <a:solidFill>
                  <a:srgbClr val="FFFFFF"/>
                </a:solidFill>
                <a:latin typeface="+mn-lt"/>
                <a:ea typeface="+mn-ea"/>
                <a:cs typeface="+mn-cs"/>
                <a:sym typeface="American Typewriter"/>
              </a:defRPr>
            </a:lvl1pPr>
          </a:lstStyle>
          <a:p>
            <a:pPr/>
            <a:r>
              <a:t>Title Text</a:t>
            </a:r>
          </a:p>
        </p:txBody>
      </p:sp>
      <p:pic>
        <p:nvPicPr>
          <p:cNvPr id="95"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96"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 Vertical">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103" name="Image"/>
          <p:cNvSpPr/>
          <p:nvPr>
            <p:ph type="pic" sz="quarter" idx="21"/>
          </p:nvPr>
        </p:nvSpPr>
        <p:spPr>
          <a:xfrm>
            <a:off x="11495484" y="3643312"/>
            <a:ext cx="9675274" cy="6429376"/>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104" name="Title Text"/>
          <p:cNvSpPr txBox="1"/>
          <p:nvPr>
            <p:ph type="title"/>
          </p:nvPr>
        </p:nvSpPr>
        <p:spPr>
          <a:xfrm>
            <a:off x="3744515" y="2339578"/>
            <a:ext cx="7947423" cy="4643438"/>
          </a:xfrm>
          <a:prstGeom prst="rect">
            <a:avLst/>
          </a:prstGeom>
        </p:spPr>
        <p:txBody>
          <a:bodyPr lIns="71437" tIns="71437" rIns="71437" bIns="71437" anchor="b">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105" name="Body Level One…"/>
          <p:cNvSpPr txBox="1"/>
          <p:nvPr>
            <p:ph type="body" sz="quarter" idx="1"/>
          </p:nvPr>
        </p:nvSpPr>
        <p:spPr>
          <a:xfrm>
            <a:off x="3744515" y="7018734"/>
            <a:ext cx="7947423" cy="4321970"/>
          </a:xfrm>
          <a:prstGeom prst="rect">
            <a:avLst/>
          </a:prstGeom>
        </p:spPr>
        <p:txBody>
          <a:bodyPr lIns="71437" tIns="71437" rIns="71437" bIns="71437">
            <a:noAutofit/>
          </a:bodyPr>
          <a:lstStyle>
            <a:lvl1pPr marL="0" indent="0" algn="ctr" defTabSz="821531">
              <a:buClrTx/>
              <a:buSzTx/>
              <a:buFontTx/>
              <a:buNone/>
              <a:defRPr sz="7000">
                <a:solidFill>
                  <a:srgbClr val="909696"/>
                </a:solidFill>
                <a:latin typeface="+mn-lt"/>
                <a:ea typeface="+mn-ea"/>
                <a:cs typeface="+mn-cs"/>
                <a:sym typeface="American Typewriter"/>
              </a:defRPr>
            </a:lvl1pPr>
            <a:lvl2pPr marL="0" indent="0" algn="ctr" defTabSz="821531">
              <a:buClrTx/>
              <a:buSzTx/>
              <a:buFontTx/>
              <a:buNone/>
              <a:defRPr sz="7000">
                <a:solidFill>
                  <a:srgbClr val="909696"/>
                </a:solidFill>
                <a:latin typeface="+mn-lt"/>
                <a:ea typeface="+mn-ea"/>
                <a:cs typeface="+mn-cs"/>
                <a:sym typeface="American Typewriter"/>
              </a:defRPr>
            </a:lvl2pPr>
            <a:lvl3pPr marL="0" indent="0" algn="ctr" defTabSz="821531">
              <a:buClrTx/>
              <a:buSzTx/>
              <a:buFontTx/>
              <a:buNone/>
              <a:defRPr sz="7000">
                <a:solidFill>
                  <a:srgbClr val="909696"/>
                </a:solidFill>
                <a:latin typeface="+mn-lt"/>
                <a:ea typeface="+mn-ea"/>
                <a:cs typeface="+mn-cs"/>
                <a:sym typeface="American Typewriter"/>
              </a:defRPr>
            </a:lvl3pPr>
            <a:lvl4pPr marL="0" indent="0" algn="ctr" defTabSz="821531">
              <a:buClrTx/>
              <a:buSzTx/>
              <a:buFontTx/>
              <a:buNone/>
              <a:defRPr sz="7000">
                <a:solidFill>
                  <a:srgbClr val="909696"/>
                </a:solidFill>
                <a:latin typeface="+mn-lt"/>
                <a:ea typeface="+mn-ea"/>
                <a:cs typeface="+mn-cs"/>
                <a:sym typeface="American Typewriter"/>
              </a:defRPr>
            </a:lvl4pPr>
            <a:lvl5pPr marL="0" indent="0" algn="ctr" defTabSz="821531">
              <a:buClrTx/>
              <a:buSzTx/>
              <a:buFontTx/>
              <a:buNone/>
              <a:defRPr sz="7000">
                <a:solidFill>
                  <a:srgbClr val="909696"/>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106"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107"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Bullets &amp; Photo">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114" name="Image"/>
          <p:cNvSpPr/>
          <p:nvPr>
            <p:ph type="pic" sz="quarter" idx="21"/>
          </p:nvPr>
        </p:nvSpPr>
        <p:spPr>
          <a:xfrm>
            <a:off x="11495484" y="4643437"/>
            <a:ext cx="9675274" cy="6429376"/>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115"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116" name="Body Level One…"/>
          <p:cNvSpPr txBox="1"/>
          <p:nvPr>
            <p:ph type="body" sz="quarter" idx="1"/>
          </p:nvPr>
        </p:nvSpPr>
        <p:spPr>
          <a:xfrm>
            <a:off x="4566046" y="3554015"/>
            <a:ext cx="7358064" cy="8590360"/>
          </a:xfrm>
          <a:prstGeom prst="rect">
            <a:avLst/>
          </a:prstGeom>
        </p:spPr>
        <p:txBody>
          <a:bodyPr lIns="71437" tIns="71437" rIns="71437" bIns="71437" anchor="ctr">
            <a:noAutofit/>
          </a:bodyPr>
          <a:lstStyle>
            <a:lvl1pPr marL="975177" indent="-632277" defTabSz="821531">
              <a:spcBef>
                <a:spcPts val="4500"/>
              </a:spcBef>
              <a:buClrTx/>
              <a:buSzPct val="120000"/>
              <a:buFontTx/>
              <a:defRPr sz="4400">
                <a:solidFill>
                  <a:srgbClr val="FFFFFF"/>
                </a:solidFill>
                <a:latin typeface="+mn-lt"/>
                <a:ea typeface="+mn-ea"/>
                <a:cs typeface="+mn-cs"/>
                <a:sym typeface="American Typewriter"/>
              </a:defRPr>
            </a:lvl1pPr>
            <a:lvl2pPr marL="1500110" indent="-632277" defTabSz="821531">
              <a:spcBef>
                <a:spcPts val="4500"/>
              </a:spcBef>
              <a:buClrTx/>
              <a:buSzPct val="120000"/>
              <a:buFontTx/>
              <a:defRPr sz="4400">
                <a:solidFill>
                  <a:srgbClr val="FFFFFF"/>
                </a:solidFill>
                <a:latin typeface="+mn-lt"/>
                <a:ea typeface="+mn-ea"/>
                <a:cs typeface="+mn-cs"/>
                <a:sym typeface="American Typewriter"/>
              </a:defRPr>
            </a:lvl2pPr>
            <a:lvl3pPr marL="2008110" indent="-632277" defTabSz="821531">
              <a:spcBef>
                <a:spcPts val="4500"/>
              </a:spcBef>
              <a:buClrTx/>
              <a:buSzPct val="120000"/>
              <a:buFontTx/>
              <a:defRPr sz="4400">
                <a:solidFill>
                  <a:srgbClr val="FFFFFF"/>
                </a:solidFill>
                <a:latin typeface="+mn-lt"/>
                <a:ea typeface="+mn-ea"/>
                <a:cs typeface="+mn-cs"/>
                <a:sym typeface="American Typewriter"/>
              </a:defRPr>
            </a:lvl3pPr>
            <a:lvl4pPr marL="2533044" indent="-632277" defTabSz="821531">
              <a:spcBef>
                <a:spcPts val="4500"/>
              </a:spcBef>
              <a:buClrTx/>
              <a:buSzPct val="120000"/>
              <a:buFontTx/>
              <a:defRPr sz="4400">
                <a:solidFill>
                  <a:srgbClr val="FFFFFF"/>
                </a:solidFill>
                <a:latin typeface="+mn-lt"/>
                <a:ea typeface="+mn-ea"/>
                <a:cs typeface="+mn-cs"/>
                <a:sym typeface="American Typewriter"/>
              </a:defRPr>
            </a:lvl4pPr>
            <a:lvl5pPr marL="3057977" indent="-632277" defTabSz="821531">
              <a:spcBef>
                <a:spcPts val="4500"/>
              </a:spcBef>
              <a:buClrTx/>
              <a:buSzPct val="120000"/>
              <a:buFontTx/>
              <a:defRPr sz="44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117"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118"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mp; Bullets - Left">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125"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126" name="Body Level One…"/>
          <p:cNvSpPr txBox="1"/>
          <p:nvPr>
            <p:ph type="body" sz="quarter" idx="1"/>
          </p:nvPr>
        </p:nvSpPr>
        <p:spPr>
          <a:xfrm>
            <a:off x="4566046" y="3554015"/>
            <a:ext cx="7358064" cy="8590360"/>
          </a:xfrm>
          <a:prstGeom prst="rect">
            <a:avLst/>
          </a:prstGeom>
        </p:spPr>
        <p:txBody>
          <a:bodyPr lIns="71437" tIns="71437" rIns="71437" bIns="71437" anchor="ctr">
            <a:noAutofit/>
          </a:bodyPr>
          <a:lstStyle>
            <a:lvl1pPr marL="975177" indent="-632277" defTabSz="821531">
              <a:spcBef>
                <a:spcPts val="4500"/>
              </a:spcBef>
              <a:buClrTx/>
              <a:buSzPct val="120000"/>
              <a:buFontTx/>
              <a:defRPr sz="4400">
                <a:solidFill>
                  <a:srgbClr val="FFFFFF"/>
                </a:solidFill>
                <a:latin typeface="+mn-lt"/>
                <a:ea typeface="+mn-ea"/>
                <a:cs typeface="+mn-cs"/>
                <a:sym typeface="American Typewriter"/>
              </a:defRPr>
            </a:lvl1pPr>
            <a:lvl2pPr marL="1500110" indent="-632277" defTabSz="821531">
              <a:spcBef>
                <a:spcPts val="4500"/>
              </a:spcBef>
              <a:buClrTx/>
              <a:buSzPct val="120000"/>
              <a:buFontTx/>
              <a:defRPr sz="4400">
                <a:solidFill>
                  <a:srgbClr val="FFFFFF"/>
                </a:solidFill>
                <a:latin typeface="+mn-lt"/>
                <a:ea typeface="+mn-ea"/>
                <a:cs typeface="+mn-cs"/>
                <a:sym typeface="American Typewriter"/>
              </a:defRPr>
            </a:lvl2pPr>
            <a:lvl3pPr marL="2008110" indent="-632277" defTabSz="821531">
              <a:spcBef>
                <a:spcPts val="4500"/>
              </a:spcBef>
              <a:buClrTx/>
              <a:buSzPct val="120000"/>
              <a:buFontTx/>
              <a:defRPr sz="4400">
                <a:solidFill>
                  <a:srgbClr val="FFFFFF"/>
                </a:solidFill>
                <a:latin typeface="+mn-lt"/>
                <a:ea typeface="+mn-ea"/>
                <a:cs typeface="+mn-cs"/>
                <a:sym typeface="American Typewriter"/>
              </a:defRPr>
            </a:lvl3pPr>
            <a:lvl4pPr marL="2533044" indent="-632277" defTabSz="821531">
              <a:spcBef>
                <a:spcPts val="4500"/>
              </a:spcBef>
              <a:buClrTx/>
              <a:buSzPct val="120000"/>
              <a:buFontTx/>
              <a:defRPr sz="4400">
                <a:solidFill>
                  <a:srgbClr val="FFFFFF"/>
                </a:solidFill>
                <a:latin typeface="+mn-lt"/>
                <a:ea typeface="+mn-ea"/>
                <a:cs typeface="+mn-cs"/>
                <a:sym typeface="American Typewriter"/>
              </a:defRPr>
            </a:lvl4pPr>
            <a:lvl5pPr marL="3057977" indent="-632277" defTabSz="821531">
              <a:spcBef>
                <a:spcPts val="4500"/>
              </a:spcBef>
              <a:buClrTx/>
              <a:buSzPct val="120000"/>
              <a:buFontTx/>
              <a:defRPr sz="44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127"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128"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mp; Bullets - Right">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135"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136" name="Body Level One…"/>
          <p:cNvSpPr txBox="1"/>
          <p:nvPr>
            <p:ph type="body" sz="quarter" idx="1"/>
          </p:nvPr>
        </p:nvSpPr>
        <p:spPr>
          <a:xfrm>
            <a:off x="13977937" y="3554015"/>
            <a:ext cx="5840017" cy="8590360"/>
          </a:xfrm>
          <a:prstGeom prst="rect">
            <a:avLst/>
          </a:prstGeom>
        </p:spPr>
        <p:txBody>
          <a:bodyPr lIns="71437" tIns="71437" rIns="71437" bIns="71437" anchor="ctr">
            <a:noAutofit/>
          </a:bodyPr>
          <a:lstStyle>
            <a:lvl1pPr marL="975177" indent="-632277" defTabSz="821531">
              <a:spcBef>
                <a:spcPts val="4500"/>
              </a:spcBef>
              <a:buClrTx/>
              <a:buSzPct val="120000"/>
              <a:buFontTx/>
              <a:defRPr sz="4400">
                <a:solidFill>
                  <a:srgbClr val="FFFFFF"/>
                </a:solidFill>
                <a:latin typeface="+mn-lt"/>
                <a:ea typeface="+mn-ea"/>
                <a:cs typeface="+mn-cs"/>
                <a:sym typeface="American Typewriter"/>
              </a:defRPr>
            </a:lvl1pPr>
            <a:lvl2pPr marL="1500110" indent="-632277" defTabSz="821531">
              <a:spcBef>
                <a:spcPts val="4500"/>
              </a:spcBef>
              <a:buClrTx/>
              <a:buSzPct val="120000"/>
              <a:buFontTx/>
              <a:defRPr sz="4400">
                <a:solidFill>
                  <a:srgbClr val="FFFFFF"/>
                </a:solidFill>
                <a:latin typeface="+mn-lt"/>
                <a:ea typeface="+mn-ea"/>
                <a:cs typeface="+mn-cs"/>
                <a:sym typeface="American Typewriter"/>
              </a:defRPr>
            </a:lvl2pPr>
            <a:lvl3pPr marL="2008110" indent="-632277" defTabSz="821531">
              <a:spcBef>
                <a:spcPts val="4500"/>
              </a:spcBef>
              <a:buClrTx/>
              <a:buSzPct val="120000"/>
              <a:buFontTx/>
              <a:defRPr sz="4400">
                <a:solidFill>
                  <a:srgbClr val="FFFFFF"/>
                </a:solidFill>
                <a:latin typeface="+mn-lt"/>
                <a:ea typeface="+mn-ea"/>
                <a:cs typeface="+mn-cs"/>
                <a:sym typeface="American Typewriter"/>
              </a:defRPr>
            </a:lvl3pPr>
            <a:lvl4pPr marL="2533044" indent="-632277" defTabSz="821531">
              <a:spcBef>
                <a:spcPts val="4500"/>
              </a:spcBef>
              <a:buClrTx/>
              <a:buSzPct val="120000"/>
              <a:buFontTx/>
              <a:defRPr sz="4400">
                <a:solidFill>
                  <a:srgbClr val="FFFFFF"/>
                </a:solidFill>
                <a:latin typeface="+mn-lt"/>
                <a:ea typeface="+mn-ea"/>
                <a:cs typeface="+mn-cs"/>
                <a:sym typeface="American Typewriter"/>
              </a:defRPr>
            </a:lvl4pPr>
            <a:lvl5pPr marL="3057977" indent="-632277" defTabSz="821531">
              <a:spcBef>
                <a:spcPts val="4500"/>
              </a:spcBef>
              <a:buClrTx/>
              <a:buSzPct val="120000"/>
              <a:buFontTx/>
              <a:defRPr sz="44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137"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138"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p:spTree>
      <p:nvGrpSpPr>
        <p:cNvPr id="1" name=""/>
        <p:cNvGrpSpPr/>
        <p:nvPr/>
      </p:nvGrpSpPr>
      <p:grpSpPr>
        <a:xfrm>
          <a:off x="0" y="0"/>
          <a:ext cx="0" cy="0"/>
          <a:chOff x="0" y="0"/>
          <a:chExt cx="0" cy="0"/>
        </a:xfrm>
      </p:grpSpPr>
      <p:pic>
        <p:nvPicPr>
          <p:cNvPr id="145" name="Picture 4" descr="Picture 4"/>
          <p:cNvPicPr>
            <a:picLocks noChangeAspect="1"/>
          </p:cNvPicPr>
          <p:nvPr/>
        </p:nvPicPr>
        <p:blipFill>
          <a:blip r:embed="rId2">
            <a:extLst/>
          </a:blip>
          <a:stretch>
            <a:fillRect/>
          </a:stretch>
        </p:blipFill>
        <p:spPr>
          <a:xfrm>
            <a:off x="0" y="0"/>
            <a:ext cx="24384000" cy="13716000"/>
          </a:xfrm>
          <a:prstGeom prst="rect">
            <a:avLst/>
          </a:prstGeom>
          <a:ln w="12700">
            <a:miter lim="400000"/>
          </a:ln>
        </p:spPr>
      </p:pic>
      <p:sp>
        <p:nvSpPr>
          <p:cNvPr id="146" name="Body Level One…"/>
          <p:cNvSpPr txBox="1"/>
          <p:nvPr>
            <p:ph type="body" sz="quarter" idx="1"/>
          </p:nvPr>
        </p:nvSpPr>
        <p:spPr>
          <a:xfrm>
            <a:off x="2" y="6033818"/>
            <a:ext cx="17171718" cy="1255383"/>
          </a:xfrm>
          <a:prstGeom prst="rect">
            <a:avLst/>
          </a:prstGeom>
        </p:spPr>
        <p:txBody>
          <a:bodyPr/>
          <a:lstStyle>
            <a:lvl1pPr marL="0" indent="0" algn="ctr">
              <a:buClrTx/>
              <a:buSzTx/>
              <a:buFontTx/>
              <a:buNone/>
              <a:defRPr sz="7200">
                <a:solidFill>
                  <a:srgbClr val="FFFFFF"/>
                </a:solidFill>
              </a:defRPr>
            </a:lvl1pPr>
            <a:lvl2pPr marL="0" indent="0" algn="ctr">
              <a:buClrTx/>
              <a:buSzTx/>
              <a:buFontTx/>
              <a:buNone/>
              <a:defRPr sz="7200">
                <a:solidFill>
                  <a:srgbClr val="FFFFFF"/>
                </a:solidFill>
              </a:defRPr>
            </a:lvl2pPr>
            <a:lvl3pPr marL="0" indent="0" algn="ctr">
              <a:buClrTx/>
              <a:buSzTx/>
              <a:buFontTx/>
              <a:buNone/>
              <a:defRPr sz="7200">
                <a:solidFill>
                  <a:srgbClr val="FFFFFF"/>
                </a:solidFill>
              </a:defRPr>
            </a:lvl3pPr>
            <a:lvl4pPr marL="0" indent="0" algn="ctr">
              <a:buClrTx/>
              <a:buSzTx/>
              <a:buFontTx/>
              <a:buNone/>
              <a:defRPr sz="7200">
                <a:solidFill>
                  <a:srgbClr val="FFFFFF"/>
                </a:solidFill>
              </a:defRPr>
            </a:lvl4pPr>
            <a:lvl5pPr marL="0" indent="0" algn="ctr">
              <a:buClrTx/>
              <a:buSzTx/>
              <a:buFontTx/>
              <a:buNone/>
              <a:defRPr sz="72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pic>
        <p:nvPicPr>
          <p:cNvPr id="147" name="Picture 2" descr="Picture 2"/>
          <p:cNvPicPr>
            <a:picLocks noChangeAspect="1"/>
          </p:cNvPicPr>
          <p:nvPr/>
        </p:nvPicPr>
        <p:blipFill>
          <a:blip r:embed="rId3">
            <a:extLst/>
          </a:blip>
          <a:stretch>
            <a:fillRect/>
          </a:stretch>
        </p:blipFill>
        <p:spPr>
          <a:xfrm>
            <a:off x="1294049" y="1290914"/>
            <a:ext cx="5028231" cy="1988175"/>
          </a:xfrm>
          <a:prstGeom prst="rect">
            <a:avLst/>
          </a:prstGeom>
          <a:ln w="12700">
            <a:miter lim="400000"/>
          </a:ln>
        </p:spPr>
      </p:pic>
      <p:pic>
        <p:nvPicPr>
          <p:cNvPr id="148" name="Picture 7" descr="Picture 7"/>
          <p:cNvPicPr>
            <a:picLocks noChangeAspect="1"/>
          </p:cNvPicPr>
          <p:nvPr/>
        </p:nvPicPr>
        <p:blipFill>
          <a:blip r:embed="rId4">
            <a:extLst/>
          </a:blip>
          <a:stretch>
            <a:fillRect/>
          </a:stretch>
        </p:blipFill>
        <p:spPr>
          <a:xfrm>
            <a:off x="21831431" y="11188596"/>
            <a:ext cx="1061481" cy="2337401"/>
          </a:xfrm>
          <a:prstGeom prst="rect">
            <a:avLst/>
          </a:prstGeom>
          <a:ln w="12700">
            <a:miter lim="400000"/>
          </a:ln>
        </p:spPr>
      </p:pic>
      <p:sp>
        <p:nvSpPr>
          <p:cNvPr id="149" name="Slide Number"/>
          <p:cNvSpPr txBox="1"/>
          <p:nvPr>
            <p:ph type="sldNum" sz="quarter" idx="2"/>
          </p:nvPr>
        </p:nvSpPr>
        <p:spPr>
          <a:xfrm>
            <a:off x="11785600" y="12344400"/>
            <a:ext cx="5689600" cy="736601"/>
          </a:xfrm>
          <a:prstGeom prst="rect">
            <a:avLst/>
          </a:prstGeom>
        </p:spPr>
        <p:txBody>
          <a:bodyPr lIns="91439" tIns="91439" rIns="91439" bIns="91439" anchor="ctr"/>
          <a:lstStyle>
            <a:lvl1pPr algn="r">
              <a:defRPr b="0" sz="24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 Full Width">
    <p:spTree>
      <p:nvGrpSpPr>
        <p:cNvPr id="1" name=""/>
        <p:cNvGrpSpPr/>
        <p:nvPr/>
      </p:nvGrpSpPr>
      <p:grpSpPr>
        <a:xfrm>
          <a:off x="0" y="0"/>
          <a:ext cx="0" cy="0"/>
          <a:chOff x="0" y="0"/>
          <a:chExt cx="0" cy="0"/>
        </a:xfrm>
      </p:grpSpPr>
      <p:sp>
        <p:nvSpPr>
          <p:cNvPr id="156" name="Title Text"/>
          <p:cNvSpPr txBox="1"/>
          <p:nvPr>
            <p:ph type="title"/>
          </p:nvPr>
        </p:nvSpPr>
        <p:spPr>
          <a:prstGeom prst="rect">
            <a:avLst/>
          </a:prstGeom>
        </p:spPr>
        <p:txBody>
          <a:bodyPr/>
          <a:lstStyle/>
          <a:p>
            <a:pPr/>
            <a:r>
              <a:t>Title Text</a:t>
            </a:r>
          </a:p>
        </p:txBody>
      </p:sp>
      <p:sp>
        <p:nvSpPr>
          <p:cNvPr id="157" name="Slide Number"/>
          <p:cNvSpPr txBox="1"/>
          <p:nvPr>
            <p:ph type="sldNum" sz="quarter" idx="2"/>
          </p:nvPr>
        </p:nvSpPr>
        <p:spPr>
          <a:prstGeom prst="rect">
            <a:avLst/>
          </a:prstGeom>
        </p:spPr>
        <p:txBody>
          <a:bodyPr/>
          <a:lstStyle/>
          <a:p>
            <a:pPr/>
            <a:fld id="{86CB4B4D-7CA3-9044-876B-883B54F8677D}" type="slidenum"/>
          </a:p>
        </p:txBody>
      </p:sp>
      <p:sp>
        <p:nvSpPr>
          <p:cNvPr id="158"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LANK">
    <p:spTree>
      <p:nvGrpSpPr>
        <p:cNvPr id="1" name=""/>
        <p:cNvGrpSpPr/>
        <p:nvPr/>
      </p:nvGrpSpPr>
      <p:grpSpPr>
        <a:xfrm>
          <a:off x="0" y="0"/>
          <a:ext cx="0" cy="0"/>
          <a:chOff x="0" y="0"/>
          <a:chExt cx="0" cy="0"/>
        </a:xfrm>
      </p:grpSpPr>
      <p:sp>
        <p:nvSpPr>
          <p:cNvPr id="165" name="Slide Number"/>
          <p:cNvSpPr txBox="1"/>
          <p:nvPr>
            <p:ph type="sldNum" sz="quarter" idx="2"/>
          </p:nvPr>
        </p:nvSpPr>
        <p:spPr>
          <a:xfrm>
            <a:off x="11785600" y="12344400"/>
            <a:ext cx="5689600" cy="736601"/>
          </a:xfrm>
          <a:prstGeom prst="rect">
            <a:avLst/>
          </a:prstGeom>
        </p:spPr>
        <p:txBody>
          <a:bodyPr lIns="91439" tIns="91439" rIns="91439" bIns="91439" anchor="ctr"/>
          <a:lstStyle>
            <a:lvl1pPr algn="r">
              <a:defRPr b="0" sz="24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Relationship Id="rId16" Type="http://schemas.openxmlformats.org/officeDocument/2006/relationships/slideLayout" Target="../slideLayouts/slideLayout13.xml"/><Relationship Id="rId17" Type="http://schemas.openxmlformats.org/officeDocument/2006/relationships/slideLayout" Target="../slideLayouts/slideLayout14.xml"/><Relationship Id="rId18" Type="http://schemas.openxmlformats.org/officeDocument/2006/relationships/slideLayout" Target="../slideLayouts/slideLayout15.xml"/><Relationship Id="rId19"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pic>
        <p:nvPicPr>
          <p:cNvPr id="2" name="Picture 2" descr="Picture 2"/>
          <p:cNvPicPr>
            <a:picLocks noChangeAspect="1"/>
          </p:cNvPicPr>
          <p:nvPr/>
        </p:nvPicPr>
        <p:blipFill>
          <a:blip r:embed="rId2">
            <a:extLst/>
          </a:blip>
          <a:stretch>
            <a:fillRect/>
          </a:stretch>
        </p:blipFill>
        <p:spPr>
          <a:xfrm>
            <a:off x="23177169" y="12904630"/>
            <a:ext cx="1066801" cy="723901"/>
          </a:xfrm>
          <a:prstGeom prst="rect">
            <a:avLst/>
          </a:prstGeom>
          <a:ln w="12700">
            <a:miter lim="400000"/>
          </a:ln>
        </p:spPr>
      </p:pic>
      <p:sp>
        <p:nvSpPr>
          <p:cNvPr id="3" name="Title Text"/>
          <p:cNvSpPr txBox="1"/>
          <p:nvPr>
            <p:ph type="title"/>
          </p:nvPr>
        </p:nvSpPr>
        <p:spPr>
          <a:xfrm>
            <a:off x="1154046" y="879456"/>
            <a:ext cx="22023124" cy="1329356"/>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r>
              <a:t>Title Text</a:t>
            </a:r>
          </a:p>
        </p:txBody>
      </p:sp>
      <p:sp>
        <p:nvSpPr>
          <p:cNvPr id="4" name="Slide Number"/>
          <p:cNvSpPr txBox="1"/>
          <p:nvPr>
            <p:ph type="sldNum" sz="quarter" idx="2"/>
          </p:nvPr>
        </p:nvSpPr>
        <p:spPr>
          <a:xfrm>
            <a:off x="23447583" y="12999284"/>
            <a:ext cx="449774" cy="442022"/>
          </a:xfrm>
          <a:prstGeom prst="rect">
            <a:avLst/>
          </a:prstGeom>
          <a:ln w="12700">
            <a:miter lim="400000"/>
          </a:ln>
        </p:spPr>
        <p:txBody>
          <a:bodyPr wrap="none" lIns="91399" tIns="91399" rIns="91399" bIns="91399">
            <a:spAutoFit/>
          </a:bodyPr>
          <a:lstStyle>
            <a:lvl1pPr defTabSz="1828800">
              <a:defRPr b="1" sz="1800">
                <a:solidFill>
                  <a:srgbClr val="002E6D"/>
                </a:solidFill>
                <a:latin typeface="Arial"/>
                <a:ea typeface="Arial"/>
                <a:cs typeface="Arial"/>
                <a:sym typeface="Arial"/>
              </a:defRPr>
            </a:lvl1pPr>
          </a:lstStyle>
          <a:p>
            <a:pPr/>
            <a:fld id="{86CB4B4D-7CA3-9044-876B-883B54F8677D}" type="slidenum"/>
          </a:p>
        </p:txBody>
      </p:sp>
      <p:pic>
        <p:nvPicPr>
          <p:cNvPr id="5" name="Picture 5" descr="Picture 5"/>
          <p:cNvPicPr>
            <a:picLocks noChangeAspect="1"/>
          </p:cNvPicPr>
          <p:nvPr/>
        </p:nvPicPr>
        <p:blipFill>
          <a:blip r:embed="rId3">
            <a:extLst/>
          </a:blip>
          <a:stretch>
            <a:fillRect/>
          </a:stretch>
        </p:blipFill>
        <p:spPr>
          <a:xfrm>
            <a:off x="18515939" y="13073918"/>
            <a:ext cx="4445001" cy="283725"/>
          </a:xfrm>
          <a:prstGeom prst="rect">
            <a:avLst/>
          </a:prstGeom>
          <a:ln w="12700">
            <a:miter lim="400000"/>
          </a:ln>
        </p:spPr>
      </p:pic>
      <p:sp>
        <p:nvSpPr>
          <p:cNvPr id="6" name="Body Level One…"/>
          <p:cNvSpPr txBox="1"/>
          <p:nvPr>
            <p:ph type="body" idx="1"/>
          </p:nvPr>
        </p:nvSpPr>
        <p:spPr>
          <a:xfrm>
            <a:off x="1152525" y="2671279"/>
            <a:ext cx="22024975" cy="9873148"/>
          </a:xfrm>
          <a:prstGeom prst="rect">
            <a:avLst/>
          </a:prstGeom>
          <a:ln w="12700">
            <a:miter lim="400000"/>
          </a:ln>
          <a:extLst>
            <a:ext uri="{C572A759-6A51-4108-AA02-DFA0A04FC94B}">
              <ma14:wrappingTextBoxFlag xmlns:ma14="http://schemas.microsoft.com/office/mac/drawingml/2011/main" val="1"/>
            </a:ext>
          </a:extLst>
        </p:spPr>
        <p:txBody>
          <a:bodyPr tIns="91439" bIns="9143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Tree>
  </p:cSld>
  <p:clrMap bg1="dk1" tx1="lt1" bg2="dk2" tx2="lt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Lst>
  <p:transition xmlns:p14="http://schemas.microsoft.com/office/powerpoint/2010/main" spd="med" advClick="1"/>
  <p:txStyles>
    <p:titleStyle>
      <a:lvl1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1pPr>
      <a:lvl2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2pPr>
      <a:lvl3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3pPr>
      <a:lvl4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4pPr>
      <a:lvl5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5pPr>
      <a:lvl6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6pPr>
      <a:lvl7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7pPr>
      <a:lvl8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8pPr>
      <a:lvl9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9pPr>
    </p:titleStyle>
    <p:bodyStyle>
      <a:lvl1pPr marL="469900" marR="0" indent="-469900" algn="l" defTabSz="1828800" latinLnBrk="0">
        <a:lnSpc>
          <a:spcPct val="100000"/>
        </a:lnSpc>
        <a:spcBef>
          <a:spcPts val="0"/>
        </a:spcBef>
        <a:spcAft>
          <a:spcPts val="0"/>
        </a:spcAft>
        <a:buClr>
          <a:srgbClr val="000000"/>
        </a:buClr>
        <a:buSzPct val="100000"/>
        <a:buFont typeface="Arial"/>
        <a:buChar char="•"/>
        <a:tabLst/>
        <a:defRPr b="0" baseline="0" cap="none" i="0" spc="0" strike="noStrike" sz="5200" u="none">
          <a:solidFill>
            <a:srgbClr val="000000"/>
          </a:solidFill>
          <a:uFillTx/>
          <a:latin typeface="Arial"/>
          <a:ea typeface="Arial"/>
          <a:cs typeface="Arial"/>
          <a:sym typeface="Arial"/>
        </a:defRPr>
      </a:lvl1pPr>
      <a:lvl2pPr marL="793145" marR="0" indent="-558195" algn="l" defTabSz="1828800" latinLnBrk="0">
        <a:lnSpc>
          <a:spcPct val="100000"/>
        </a:lnSpc>
        <a:spcBef>
          <a:spcPts val="0"/>
        </a:spcBef>
        <a:spcAft>
          <a:spcPts val="0"/>
        </a:spcAft>
        <a:buClr>
          <a:srgbClr val="000000"/>
        </a:buClr>
        <a:buSzPct val="100000"/>
        <a:buFont typeface="Arial"/>
        <a:buChar char="•"/>
        <a:tabLst/>
        <a:defRPr b="0" baseline="0" cap="none" i="0" spc="0" strike="noStrike" sz="5200" u="none">
          <a:solidFill>
            <a:srgbClr val="000000"/>
          </a:solidFill>
          <a:uFillTx/>
          <a:latin typeface="Arial"/>
          <a:ea typeface="Arial"/>
          <a:cs typeface="Arial"/>
          <a:sym typeface="Arial"/>
        </a:defRPr>
      </a:lvl2pPr>
      <a:lvl3pPr marL="1018570" marR="0" indent="-558195" algn="l" defTabSz="1828800" latinLnBrk="0">
        <a:lnSpc>
          <a:spcPct val="100000"/>
        </a:lnSpc>
        <a:spcBef>
          <a:spcPts val="0"/>
        </a:spcBef>
        <a:spcAft>
          <a:spcPts val="0"/>
        </a:spcAft>
        <a:buClr>
          <a:srgbClr val="000000"/>
        </a:buClr>
        <a:buSzPct val="100000"/>
        <a:buFont typeface="Arial"/>
        <a:buChar char="•"/>
        <a:tabLst/>
        <a:defRPr b="0" baseline="0" cap="none" i="0" spc="0" strike="noStrike" sz="5200" u="none">
          <a:solidFill>
            <a:srgbClr val="000000"/>
          </a:solidFill>
          <a:uFillTx/>
          <a:latin typeface="Arial"/>
          <a:ea typeface="Arial"/>
          <a:cs typeface="Arial"/>
          <a:sym typeface="Arial"/>
        </a:defRPr>
      </a:lvl3pPr>
      <a:lvl4pPr marL="1267580" marR="0" indent="-581780" algn="l" defTabSz="1828800" latinLnBrk="0">
        <a:lnSpc>
          <a:spcPct val="100000"/>
        </a:lnSpc>
        <a:spcBef>
          <a:spcPts val="0"/>
        </a:spcBef>
        <a:spcAft>
          <a:spcPts val="0"/>
        </a:spcAft>
        <a:buClr>
          <a:srgbClr val="000000"/>
        </a:buClr>
        <a:buSzPct val="100000"/>
        <a:buFont typeface="Arial"/>
        <a:buChar char="•"/>
        <a:tabLst/>
        <a:defRPr b="0" baseline="0" cap="none" i="0" spc="0" strike="noStrike" sz="5200" u="none">
          <a:solidFill>
            <a:srgbClr val="000000"/>
          </a:solidFill>
          <a:uFillTx/>
          <a:latin typeface="Arial"/>
          <a:ea typeface="Arial"/>
          <a:cs typeface="Arial"/>
          <a:sym typeface="Arial"/>
        </a:defRPr>
      </a:lvl4pPr>
      <a:lvl5pPr marL="1478945" marR="0" indent="-558195" algn="l" defTabSz="1828800" latinLnBrk="0">
        <a:lnSpc>
          <a:spcPct val="100000"/>
        </a:lnSpc>
        <a:spcBef>
          <a:spcPts val="0"/>
        </a:spcBef>
        <a:spcAft>
          <a:spcPts val="0"/>
        </a:spcAft>
        <a:buClr>
          <a:srgbClr val="000000"/>
        </a:buClr>
        <a:buSzPct val="100000"/>
        <a:buFont typeface="Arial"/>
        <a:buChar char="•"/>
        <a:tabLst/>
        <a:defRPr b="0" baseline="0" cap="none" i="0" spc="0" strike="noStrike" sz="5200" u="none">
          <a:solidFill>
            <a:srgbClr val="000000"/>
          </a:solidFill>
          <a:uFillTx/>
          <a:latin typeface="Arial"/>
          <a:ea typeface="Arial"/>
          <a:cs typeface="Arial"/>
          <a:sym typeface="Arial"/>
        </a:defRPr>
      </a:lvl5pPr>
      <a:lvl6pPr marL="0" marR="0" indent="0" algn="l" defTabSz="1828800" latinLnBrk="0">
        <a:lnSpc>
          <a:spcPct val="100000"/>
        </a:lnSpc>
        <a:spcBef>
          <a:spcPts val="0"/>
        </a:spcBef>
        <a:spcAft>
          <a:spcPts val="0"/>
        </a:spcAft>
        <a:buClr>
          <a:srgbClr val="000000"/>
        </a:buClr>
        <a:buSzTx/>
        <a:buFont typeface="Arial"/>
        <a:buNone/>
        <a:tabLst/>
        <a:defRPr b="0" baseline="0" cap="none" i="0" spc="0" strike="noStrike" sz="5200" u="none">
          <a:solidFill>
            <a:srgbClr val="000000"/>
          </a:solidFill>
          <a:uFillTx/>
          <a:latin typeface="Arial"/>
          <a:ea typeface="Arial"/>
          <a:cs typeface="Arial"/>
          <a:sym typeface="Arial"/>
        </a:defRPr>
      </a:lvl6pPr>
      <a:lvl7pPr marL="0" marR="0" indent="0" algn="l" defTabSz="1828800" latinLnBrk="0">
        <a:lnSpc>
          <a:spcPct val="100000"/>
        </a:lnSpc>
        <a:spcBef>
          <a:spcPts val="0"/>
        </a:spcBef>
        <a:spcAft>
          <a:spcPts val="0"/>
        </a:spcAft>
        <a:buClr>
          <a:srgbClr val="000000"/>
        </a:buClr>
        <a:buSzTx/>
        <a:buFont typeface="Arial"/>
        <a:buNone/>
        <a:tabLst/>
        <a:defRPr b="0" baseline="0" cap="none" i="0" spc="0" strike="noStrike" sz="5200" u="none">
          <a:solidFill>
            <a:srgbClr val="000000"/>
          </a:solidFill>
          <a:uFillTx/>
          <a:latin typeface="Arial"/>
          <a:ea typeface="Arial"/>
          <a:cs typeface="Arial"/>
          <a:sym typeface="Arial"/>
        </a:defRPr>
      </a:lvl7pPr>
      <a:lvl8pPr marL="0" marR="0" indent="0" algn="l" defTabSz="1828800" latinLnBrk="0">
        <a:lnSpc>
          <a:spcPct val="100000"/>
        </a:lnSpc>
        <a:spcBef>
          <a:spcPts val="0"/>
        </a:spcBef>
        <a:spcAft>
          <a:spcPts val="0"/>
        </a:spcAft>
        <a:buClr>
          <a:srgbClr val="000000"/>
        </a:buClr>
        <a:buSzTx/>
        <a:buFont typeface="Arial"/>
        <a:buNone/>
        <a:tabLst/>
        <a:defRPr b="0" baseline="0" cap="none" i="0" spc="0" strike="noStrike" sz="5200" u="none">
          <a:solidFill>
            <a:srgbClr val="000000"/>
          </a:solidFill>
          <a:uFillTx/>
          <a:latin typeface="Arial"/>
          <a:ea typeface="Arial"/>
          <a:cs typeface="Arial"/>
          <a:sym typeface="Arial"/>
        </a:defRPr>
      </a:lvl8pPr>
      <a:lvl9pPr marL="0" marR="0" indent="0" algn="l" defTabSz="1828800" latinLnBrk="0">
        <a:lnSpc>
          <a:spcPct val="100000"/>
        </a:lnSpc>
        <a:spcBef>
          <a:spcPts val="0"/>
        </a:spcBef>
        <a:spcAft>
          <a:spcPts val="0"/>
        </a:spcAft>
        <a:buClr>
          <a:srgbClr val="000000"/>
        </a:buClr>
        <a:buSzTx/>
        <a:buFont typeface="Arial"/>
        <a:buNone/>
        <a:tabLst/>
        <a:defRPr b="0" baseline="0" cap="none" i="0" spc="0" strike="noStrike" sz="5200" u="none">
          <a:solidFill>
            <a:srgbClr val="000000"/>
          </a:solidFill>
          <a:uFillTx/>
          <a:latin typeface="Arial"/>
          <a:ea typeface="Arial"/>
          <a:cs typeface="Arial"/>
          <a:sym typeface="Arial"/>
        </a:defRPr>
      </a:lvl9pPr>
    </p:bodyStyle>
    <p:otherStyle>
      <a:lvl1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1pPr>
      <a:lvl2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2pPr>
      <a:lvl3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3pPr>
      <a:lvl4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4pPr>
      <a:lvl5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5pPr>
      <a:lvl6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6pPr>
      <a:lvl7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7pPr>
      <a:lvl8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8pPr>
      <a:lvl9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png"/><Relationship Id="rId3" Type="http://schemas.openxmlformats.org/officeDocument/2006/relationships/image" Target="../media/image8.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 Id="rId3" Type="http://schemas.openxmlformats.org/officeDocument/2006/relationships/image" Target="../media/image9.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 Id="rId3" Type="http://schemas.openxmlformats.org/officeDocument/2006/relationships/image" Target="../media/image2.tif"/><Relationship Id="rId4" Type="http://schemas.openxmlformats.org/officeDocument/2006/relationships/image" Target="../media/image10.png"/><Relationship Id="rId5" Type="http://schemas.openxmlformats.org/officeDocument/2006/relationships/image" Target="../media/image1.jpeg"/><Relationship Id="rId6" Type="http://schemas.openxmlformats.org/officeDocument/2006/relationships/image" Target="../media/image11.png"/><Relationship Id="rId7" Type="http://schemas.openxmlformats.org/officeDocument/2006/relationships/image" Target="../media/image12.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5.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tif"/></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tif"/></Relationships>

</file>

<file path=ppt/slides/_rels/slide1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tif"/></Relationships>

</file>

<file path=ppt/slides/_rels/slide1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tif"/></Relationships>

</file>

<file path=ppt/slides/_rels/slide1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hyperlink" Target="https://firecracker-microvm.github.io/" TargetMode="External"/><Relationship Id="rId4" Type="http://schemas.openxmlformats.org/officeDocument/2006/relationships/hyperlink" Target="https://orchard.andon.dev/" TargetMode="External"/><Relationship Id="rId5" Type="http://schemas.openxmlformats.org/officeDocument/2006/relationships/hyperlink" Target="https://smolmachines.com/" TargetMode="External"/><Relationship Id="rId6" Type="http://schemas.openxmlformats.org/officeDocument/2006/relationships/hyperlink" Target="https://shuru.run/" TargetMode="External"/></Relationships>

</file>

<file path=ppt/slides/_rels/slide1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11.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6.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tif"/></Relationships>

</file>

<file path=ppt/slides/_rels/slide2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tif"/></Relationships>

</file>

<file path=ppt/slides/_rels/slide2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tif"/><Relationship Id="rId4" Type="http://schemas.openxmlformats.org/officeDocument/2006/relationships/hyperlink" Target="https://example.com" TargetMode="External"/></Relationships>

</file>

<file path=ppt/slides/_rels/slide2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tif"/></Relationships>

</file>

<file path=ppt/slides/_rels/slide2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tif"/></Relationships>

</file>

<file path=ppt/slides/_rels/slide2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tif"/></Relationships>

</file>

<file path=ppt/slides/_rels/slide3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tif"/></Relationships>

</file>

<file path=ppt/slides/_rels/slide3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tif"/></Relationships>

</file>

<file path=ppt/slides/_rels/slide3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tif"/></Relationships>

</file>

<file path=ppt/slides/_rels/slide3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tif"/></Relationships>

</file>

<file path=ppt/slides/_rels/slide3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4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4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7.png"/><Relationship Id="rId3" Type="http://schemas.openxmlformats.org/officeDocument/2006/relationships/hyperlink" Target="https://frank.seesink.com/presentations/Internet2TechEx-Fall2026/" TargetMode="External"/><Relationship Id="rId4" Type="http://schemas.openxmlformats.org/officeDocument/2006/relationships/hyperlink" Target="mailto:frank@seesink.com?subject=2026%20I2%20TechEX%20-%20Your%20Models..." TargetMode="External"/><Relationship Id="rId5" Type="http://schemas.openxmlformats.org/officeDocument/2006/relationships/hyperlink" Target="mailto:frank@unc.edu?subject=2026%20I2%20TechEX%20-%20Your%20Models..." TargetMode="External"/></Relationships>

</file>

<file path=ppt/slides/_rels/slide44.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45.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video" Target="../media/media1.mov"/><Relationship Id="rId3" Type="http://schemas.microsoft.com/office/2007/relationships/media" Target="../media/media1.mov"/><Relationship Id="rId4" Type="http://schemas.openxmlformats.org/officeDocument/2006/relationships/image" Target="../media/image17.png"/></Relationships>

</file>

<file path=ppt/slides/_rels/slide46.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video" Target="../media/media2.mov"/><Relationship Id="rId3" Type="http://schemas.microsoft.com/office/2007/relationships/media" Target="../media/media2.mov"/><Relationship Id="rId4" Type="http://schemas.openxmlformats.org/officeDocument/2006/relationships/image" Target="../media/image18.png"/></Relationships>

</file>

<file path=ppt/slides/_rels/slide47.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video" Target="../media/media3.mov"/><Relationship Id="rId3" Type="http://schemas.microsoft.com/office/2007/relationships/media" Target="../media/media3.mov"/><Relationship Id="rId4" Type="http://schemas.openxmlformats.org/officeDocument/2006/relationships/image" Target="../media/image19.png"/></Relationships>

</file>

<file path=ppt/slides/_rels/slide48.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4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0.xml"/><Relationship Id="rId3" Type="http://schemas.openxmlformats.org/officeDocument/2006/relationships/image" Target="../media/image20.png"/><Relationship Id="rId4" Type="http://schemas.openxmlformats.org/officeDocument/2006/relationships/image" Target="../media/image2.jpeg"/></Relationships>

</file>

<file path=ppt/slides/_rels/slide5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1.xml"/><Relationship Id="rId3" Type="http://schemas.openxmlformats.org/officeDocument/2006/relationships/image" Target="../media/image21.png"/></Relationships>

</file>

<file path=ppt/slides/_rels/slide5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2.xml"/><Relationship Id="rId3" Type="http://schemas.openxmlformats.org/officeDocument/2006/relationships/image" Target="../media/image22.png"/></Relationships>

</file>

<file path=ppt/slides/_rels/slide5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3.xml"/></Relationships>

</file>

<file path=ppt/slides/_rels/slide5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4.xml"/></Relationships>

</file>

<file path=ppt/slides/_rels/slide5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5.xml"/></Relationships>

</file>

<file path=ppt/slides/_rels/slide5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6.xml"/></Relationships>

</file>

<file path=ppt/slides/_rels/slide5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7.xml"/></Relationships>

</file>

<file path=ppt/slides/_rels/slide5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8.xml"/></Relationships>

</file>

<file path=ppt/slides/_rels/slide5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9.xml"/></Relationships>

</file>

<file path=ppt/slides/_rels/slide5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0.xml"/></Relationships>

</file>

<file path=ppt/slides/_rels/slide6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1.xml"/><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25.png"/></Relationships>

</file>

<file path=ppt/slides/_rels/slide6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2.xml"/><Relationship Id="rId3" Type="http://schemas.openxmlformats.org/officeDocument/2006/relationships/image" Target="../media/image26.png"/><Relationship Id="rId4" Type="http://schemas.openxmlformats.org/officeDocument/2006/relationships/image" Target="../media/image27.png"/></Relationships>

</file>

<file path=ppt/slides/_rels/slide6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3.xml"/></Relationships>

</file>

<file path=ppt/slides/_rels/slide6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4.xml"/><Relationship Id="rId3" Type="http://schemas.openxmlformats.org/officeDocument/2006/relationships/image" Target="../media/image21.png"/><Relationship Id="rId4" Type="http://schemas.openxmlformats.org/officeDocument/2006/relationships/image" Target="../media/image28.png"/><Relationship Id="rId5" Type="http://schemas.openxmlformats.org/officeDocument/2006/relationships/image" Target="../media/image29.png"/><Relationship Id="rId6"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4" name="2026 I2 TechEx QR code.png" descr="2026 I2 TechEx QR code.png"/>
          <p:cNvPicPr>
            <a:picLocks noChangeAspect="1"/>
          </p:cNvPicPr>
          <p:nvPr/>
        </p:nvPicPr>
        <p:blipFill>
          <a:blip r:embed="rId2">
            <a:extLst/>
          </a:blip>
          <a:stretch>
            <a:fillRect/>
          </a:stretch>
        </p:blipFill>
        <p:spPr>
          <a:xfrm>
            <a:off x="129902" y="127000"/>
            <a:ext cx="3810001" cy="3810000"/>
          </a:xfrm>
          <a:prstGeom prst="rect">
            <a:avLst/>
          </a:prstGeom>
          <a:ln w="12700">
            <a:miter lim="400000"/>
          </a:ln>
        </p:spPr>
      </p:pic>
      <p:sp>
        <p:nvSpPr>
          <p:cNvPr id="175" name="AI Tapas"/>
          <p:cNvSpPr txBox="1"/>
          <p:nvPr>
            <p:ph type="ctrTitle"/>
          </p:nvPr>
        </p:nvSpPr>
        <p:spPr>
          <a:prstGeom prst="rect">
            <a:avLst/>
          </a:prstGeom>
        </p:spPr>
        <p:txBody>
          <a:bodyPr/>
          <a:lstStyle>
            <a:lvl1pPr>
              <a:defRPr sz="13000"/>
            </a:lvl1pPr>
          </a:lstStyle>
          <a:p>
            <a:pPr/>
            <a:r>
              <a:t>AI Tapas</a:t>
            </a:r>
          </a:p>
        </p:txBody>
      </p:sp>
      <p:sp>
        <p:nvSpPr>
          <p:cNvPr id="176" name="Bite-sized talks to give the audience a little something to chew on"/>
          <p:cNvSpPr txBox="1"/>
          <p:nvPr>
            <p:ph type="subTitle" sz="quarter" idx="1"/>
          </p:nvPr>
        </p:nvSpPr>
        <p:spPr>
          <a:prstGeom prst="rect">
            <a:avLst/>
          </a:prstGeom>
        </p:spPr>
        <p:txBody>
          <a:bodyPr/>
          <a:lstStyle/>
          <a:p>
            <a:pPr/>
            <a:r>
              <a:t>Bite-sized talks to give the audience a little something to chew on</a:t>
            </a:r>
          </a:p>
        </p:txBody>
      </p:sp>
      <p:pic>
        <p:nvPicPr>
          <p:cNvPr id="177" name="2026Internet2TechEXlogo.png" descr="2026Internet2TechEXlogo.png"/>
          <p:cNvPicPr>
            <a:picLocks noChangeAspect="1"/>
          </p:cNvPicPr>
          <p:nvPr/>
        </p:nvPicPr>
        <p:blipFill>
          <a:blip r:embed="rId3">
            <a:extLst/>
          </a:blip>
          <a:stretch>
            <a:fillRect/>
          </a:stretch>
        </p:blipFill>
        <p:spPr>
          <a:xfrm>
            <a:off x="15943234" y="10325472"/>
            <a:ext cx="8255001" cy="3175001"/>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9" name="AI Tapas"/>
          <p:cNvSpPr txBox="1"/>
          <p:nvPr>
            <p:ph type="title"/>
          </p:nvPr>
        </p:nvSpPr>
        <p:spPr>
          <a:prstGeom prst="rect">
            <a:avLst/>
          </a:prstGeom>
        </p:spPr>
        <p:txBody>
          <a:bodyPr/>
          <a:lstStyle/>
          <a:p>
            <a:pPr/>
            <a:r>
              <a:t>AI Tapas</a:t>
            </a:r>
          </a:p>
        </p:txBody>
      </p:sp>
      <p:sp>
        <p:nvSpPr>
          <p:cNvPr id="180" name="Frank Seesink, Senior Network Engineer UNC Chapel Hill…"/>
          <p:cNvSpPr txBox="1"/>
          <p:nvPr>
            <p:ph type="body" idx="1"/>
          </p:nvPr>
        </p:nvSpPr>
        <p:spPr>
          <a:xfrm>
            <a:off x="1468750" y="3554015"/>
            <a:ext cx="21446500" cy="9122595"/>
          </a:xfrm>
          <a:prstGeom prst="rect">
            <a:avLst/>
          </a:prstGeom>
        </p:spPr>
        <p:txBody>
          <a:bodyPr anchor="t">
            <a:normAutofit fontScale="100000" lnSpcReduction="0"/>
          </a:bodyPr>
          <a:lstStyle/>
          <a:p>
            <a:pPr marL="1211873" indent="-868973">
              <a:defRPr sz="6500"/>
            </a:pPr>
            <a:r>
              <a:rPr b="1"/>
              <a:t>Frank Seesink</a:t>
            </a:r>
            <a:r>
              <a:t>, Senior Network Engineer</a:t>
            </a:r>
            <a:br/>
            <a:r>
              <a:t>UNC Chapel Hill</a:t>
            </a:r>
          </a:p>
          <a:p>
            <a:pPr marL="1211873" indent="-868973">
              <a:defRPr sz="6500"/>
            </a:pPr>
            <a:r>
              <a:rPr b="1"/>
              <a:t>Shannon Byrnes</a:t>
            </a:r>
            <a:r>
              <a:t>, Sr. NetDevOps Engineer</a:t>
            </a:r>
            <a:br/>
            <a:r>
              <a:t>Internet2</a:t>
            </a:r>
          </a:p>
          <a:p>
            <a:pPr marL="1211873" indent="-868973">
              <a:defRPr sz="6500"/>
            </a:pPr>
            <a:r>
              <a:rPr b="1"/>
              <a:t>AJ Ragusa</a:t>
            </a:r>
            <a:r>
              <a:t>, Software Engineer</a:t>
            </a:r>
            <a:br/>
            <a:r>
              <a:t>GlobalNOC</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2" name="Why this session?"/>
          <p:cNvSpPr txBox="1"/>
          <p:nvPr>
            <p:ph type="title"/>
          </p:nvPr>
        </p:nvSpPr>
        <p:spPr>
          <a:prstGeom prst="rect">
            <a:avLst/>
          </a:prstGeom>
        </p:spPr>
        <p:txBody>
          <a:bodyPr>
            <a:normAutofit fontScale="100000" lnSpcReduction="0"/>
          </a:bodyPr>
          <a:lstStyle>
            <a:lvl1pPr>
              <a:defRPr sz="15000"/>
            </a:lvl1pPr>
          </a:lstStyle>
          <a:p>
            <a:pPr/>
            <a:r>
              <a:t>Why this session?</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6" name="AI Tapas"/>
          <p:cNvSpPr txBox="1"/>
          <p:nvPr>
            <p:ph type="title"/>
          </p:nvPr>
        </p:nvSpPr>
        <p:spPr>
          <a:prstGeom prst="rect">
            <a:avLst/>
          </a:prstGeom>
        </p:spPr>
        <p:txBody>
          <a:bodyPr/>
          <a:lstStyle/>
          <a:p>
            <a:pPr/>
            <a:r>
              <a:t>AI Tapas</a:t>
            </a:r>
          </a:p>
        </p:txBody>
      </p:sp>
      <p:grpSp>
        <p:nvGrpSpPr>
          <p:cNvPr id="189" name="Group"/>
          <p:cNvGrpSpPr/>
          <p:nvPr/>
        </p:nvGrpSpPr>
        <p:grpSpPr>
          <a:xfrm>
            <a:off x="1410364" y="7161776"/>
            <a:ext cx="22099940" cy="1132407"/>
            <a:chOff x="0" y="0"/>
            <a:chExt cx="22099940" cy="1132406"/>
          </a:xfrm>
        </p:grpSpPr>
        <p:sp>
          <p:nvSpPr>
            <p:cNvPr id="187" name="Rectangle"/>
            <p:cNvSpPr/>
            <p:nvPr/>
          </p:nvSpPr>
          <p:spPr>
            <a:xfrm>
              <a:off x="0" y="0"/>
              <a:ext cx="22099940" cy="1132407"/>
            </a:xfrm>
            <a:prstGeom prst="rect">
              <a:avLst/>
            </a:prstGeom>
            <a:solidFill>
              <a:srgbClr val="FFFFFF"/>
            </a:solidFill>
            <a:ln w="12700" cap="flat">
              <a:noFill/>
              <a:miter lim="400000"/>
            </a:ln>
            <a:effectLst>
              <a:outerShdw sx="100000" sy="100000" kx="0" ky="0" algn="b" rotWithShape="0" blurRad="177800" dist="406400" dir="5400000">
                <a:srgbClr val="000000">
                  <a:alpha val="68000"/>
                </a:srgbClr>
              </a:outerShdw>
            </a:effectLst>
          </p:spPr>
          <p:txBody>
            <a:bodyPr wrap="square" lIns="50800" tIns="50800" rIns="50800" bIns="50800" numCol="1" anchor="ctr">
              <a:noAutofit/>
            </a:bodyPr>
            <a:lstStyle/>
            <a:p>
              <a:pPr defTabSz="584200">
                <a:defRPr sz="3600"/>
              </a:pPr>
            </a:p>
          </p:txBody>
        </p:sp>
        <p:sp>
          <p:nvSpPr>
            <p:cNvPr id="188" name="Line"/>
            <p:cNvSpPr/>
            <p:nvPr/>
          </p:nvSpPr>
          <p:spPr>
            <a:xfrm>
              <a:off x="0" y="1024508"/>
              <a:ext cx="22099940" cy="1"/>
            </a:xfrm>
            <a:prstGeom prst="line">
              <a:avLst/>
            </a:prstGeom>
            <a:noFill/>
            <a:ln w="50800" cap="flat">
              <a:solidFill>
                <a:srgbClr val="000000"/>
              </a:solidFill>
              <a:prstDash val="solid"/>
              <a:miter lim="400000"/>
            </a:ln>
            <a:effectLst/>
          </p:spPr>
          <p:txBody>
            <a:bodyPr wrap="square" lIns="0" tIns="0" rIns="0" bIns="0" numCol="1" anchor="t">
              <a:noAutofit/>
            </a:bodyPr>
            <a:lstStyle/>
            <a:p>
              <a:pPr defTabSz="584200">
                <a:defRPr sz="3600"/>
              </a:pPr>
            </a:p>
          </p:txBody>
        </p:sp>
      </p:grpSp>
      <p:grpSp>
        <p:nvGrpSpPr>
          <p:cNvPr id="192" name="Group"/>
          <p:cNvGrpSpPr/>
          <p:nvPr/>
        </p:nvGrpSpPr>
        <p:grpSpPr>
          <a:xfrm>
            <a:off x="10287000" y="4953000"/>
            <a:ext cx="3810000" cy="3810000"/>
            <a:chOff x="0" y="0"/>
            <a:chExt cx="3810000" cy="3810000"/>
          </a:xfrm>
        </p:grpSpPr>
        <p:sp>
          <p:nvSpPr>
            <p:cNvPr id="190" name="Square"/>
            <p:cNvSpPr/>
            <p:nvPr/>
          </p:nvSpPr>
          <p:spPr>
            <a:xfrm>
              <a:off x="0" y="0"/>
              <a:ext cx="3810000" cy="3810000"/>
            </a:xfrm>
            <a:prstGeom prst="rect">
              <a:avLst/>
            </a:prstGeom>
            <a:solidFill>
              <a:srgbClr val="FFFFFF"/>
            </a:solidFill>
            <a:ln w="12700" cap="flat">
              <a:noFill/>
              <a:miter lim="400000"/>
            </a:ln>
            <a:effectLst>
              <a:outerShdw sx="100000" sy="100000" kx="0" ky="0" algn="b" rotWithShape="0" blurRad="177800" dist="406400" dir="5400000">
                <a:srgbClr val="000000">
                  <a:alpha val="68000"/>
                </a:srgbClr>
              </a:outerShdw>
            </a:effectLst>
          </p:spPr>
          <p:txBody>
            <a:bodyPr wrap="square" lIns="50800" tIns="50800" rIns="50800" bIns="50800" numCol="1" anchor="ctr">
              <a:noAutofit/>
            </a:bodyPr>
            <a:lstStyle/>
            <a:p>
              <a:pPr defTabSz="584200">
                <a:defRPr sz="3600"/>
              </a:pPr>
            </a:p>
          </p:txBody>
        </p:sp>
        <p:pic>
          <p:nvPicPr>
            <p:cNvPr id="191" name="Athletics_(hurdles_running)_pictogram.svg" descr="Athletics_(hurdles_running)_pictogram.svg"/>
            <p:cNvPicPr>
              <a:picLocks noChangeAspect="1"/>
            </p:cNvPicPr>
            <p:nvPr/>
          </p:nvPicPr>
          <p:blipFill>
            <a:blip r:embed="rId3">
              <a:extLst/>
            </a:blip>
            <a:stretch>
              <a:fillRect/>
            </a:stretch>
          </p:blipFill>
          <p:spPr>
            <a:xfrm>
              <a:off x="0" y="0"/>
              <a:ext cx="3810000" cy="3810000"/>
            </a:xfrm>
            <a:prstGeom prst="rect">
              <a:avLst/>
            </a:prstGeom>
            <a:ln w="12700" cap="flat">
              <a:noFill/>
              <a:miter lim="400000"/>
            </a:ln>
            <a:effectLst/>
          </p:spPr>
        </p:pic>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mph" nodeType="afterEffect" presetSubtype="0" presetID="6" grpId="1" accel="50000" decel="50000" fill="hold">
                                  <p:stCondLst>
                                    <p:cond delay="0"/>
                                  </p:stCondLst>
                                  <p:childTnLst>
                                    <p:animScale>
                                      <p:cBhvr>
                                        <p:cTn id="6" dur="250" fill="hold"/>
                                        <p:tgtEl>
                                          <p:spTgt spid="192"/>
                                        </p:tgtEl>
                                      </p:cBhvr>
                                      <p:by x="30666" y="30666"/>
                                    </p:animScale>
                                  </p:childTnLst>
                                </p:cTn>
                              </p:par>
                            </p:childTnLst>
                          </p:cTn>
                        </p:par>
                        <p:par>
                          <p:cTn id="7" fill="hold">
                            <p:stCondLst>
                              <p:cond delay="0"/>
                            </p:stCondLst>
                            <p:childTnLst>
                              <p:par>
                                <p:cTn id="8" presetClass="path" nodeType="withEffect" presetSubtype="0" presetID="-1" grpId="2" accel="50000" decel="50000" fill="hold">
                                  <p:stCondLst>
                                    <p:cond delay="0"/>
                                  </p:stCondLst>
                                  <p:childTnLst>
                                    <p:animMotion path="M 0.000000 0.000000 L -0.437208 0.063037" origin="layout" pathEditMode="relative">
                                      <p:cBhvr>
                                        <p:cTn id="9" dur="250" fill="hold"/>
                                        <p:tgtEl>
                                          <p:spTgt spid="192"/>
                                        </p:tgtEl>
                                        <p:attrNameLst>
                                          <p:attrName>ppt_x</p:attrName>
                                          <p:attrName>ppt_y</p:attrName>
                                        </p:attrNameLst>
                                      </p:cBhvr>
                                    </p:animMotion>
                                  </p:childTnLst>
                                </p:cTn>
                              </p:par>
                            </p:childTnLst>
                          </p:cTn>
                        </p:par>
                        <p:par>
                          <p:cTn id="10" fill="hold">
                            <p:stCondLst>
                              <p:cond delay="250"/>
                            </p:stCondLst>
                            <p:childTnLst>
                              <p:par>
                                <p:cTn id="11" presetClass="entr" nodeType="afterEffect" presetSubtype="32" presetID="4" grpId="3" fill="hold">
                                  <p:stCondLst>
                                    <p:cond delay="0"/>
                                  </p:stCondLst>
                                  <p:iterate type="el" backwards="0">
                                    <p:tmAbs val="0"/>
                                  </p:iterate>
                                  <p:childTnLst>
                                    <p:set>
                                      <p:cBhvr>
                                        <p:cTn id="12" fill="hold"/>
                                        <p:tgtEl>
                                          <p:spTgt spid="189"/>
                                        </p:tgtEl>
                                        <p:attrNameLst>
                                          <p:attrName>style.visibility</p:attrName>
                                        </p:attrNameLst>
                                      </p:cBhvr>
                                      <p:to>
                                        <p:strVal val="visible"/>
                                      </p:to>
                                    </p:set>
                                    <p:animEffect filter="box(out)" transition="in">
                                      <p:cBhvr>
                                        <p:cTn id="13" dur="250"/>
                                        <p:tgtEl>
                                          <p:spTgt spid="1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92" grpId="1"/>
      <p:bldP build="whole" bldLvl="1" animBg="1" rev="0" advAuto="0" spid="189" grpId="3"/>
    </p:bld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6" name="AI Tapas"/>
          <p:cNvSpPr txBox="1"/>
          <p:nvPr>
            <p:ph type="title"/>
          </p:nvPr>
        </p:nvSpPr>
        <p:spPr>
          <a:prstGeom prst="rect">
            <a:avLst/>
          </a:prstGeom>
        </p:spPr>
        <p:txBody>
          <a:bodyPr/>
          <a:lstStyle/>
          <a:p>
            <a:pPr/>
            <a:r>
              <a:t>AI Tapas</a:t>
            </a:r>
          </a:p>
        </p:txBody>
      </p:sp>
      <p:grpSp>
        <p:nvGrpSpPr>
          <p:cNvPr id="199" name="Group"/>
          <p:cNvGrpSpPr/>
          <p:nvPr/>
        </p:nvGrpSpPr>
        <p:grpSpPr>
          <a:xfrm>
            <a:off x="1410364" y="7161776"/>
            <a:ext cx="22099940" cy="1132407"/>
            <a:chOff x="0" y="0"/>
            <a:chExt cx="22099940" cy="1132406"/>
          </a:xfrm>
        </p:grpSpPr>
        <p:sp>
          <p:nvSpPr>
            <p:cNvPr id="197" name="Rectangle"/>
            <p:cNvSpPr/>
            <p:nvPr/>
          </p:nvSpPr>
          <p:spPr>
            <a:xfrm>
              <a:off x="0" y="0"/>
              <a:ext cx="22099940" cy="1132407"/>
            </a:xfrm>
            <a:prstGeom prst="rect">
              <a:avLst/>
            </a:prstGeom>
            <a:solidFill>
              <a:srgbClr val="FFFFFF"/>
            </a:solidFill>
            <a:ln w="12700" cap="flat">
              <a:noFill/>
              <a:miter lim="400000"/>
            </a:ln>
            <a:effectLst>
              <a:outerShdw sx="100000" sy="100000" kx="0" ky="0" algn="b" rotWithShape="0" blurRad="177800" dist="406400" dir="5400000">
                <a:srgbClr val="000000">
                  <a:alpha val="68000"/>
                </a:srgbClr>
              </a:outerShdw>
            </a:effectLst>
          </p:spPr>
          <p:txBody>
            <a:bodyPr wrap="square" lIns="50800" tIns="50800" rIns="50800" bIns="50800" numCol="1" anchor="ctr">
              <a:noAutofit/>
            </a:bodyPr>
            <a:lstStyle/>
            <a:p>
              <a:pPr defTabSz="584200">
                <a:defRPr sz="3600"/>
              </a:pPr>
            </a:p>
          </p:txBody>
        </p:sp>
        <p:sp>
          <p:nvSpPr>
            <p:cNvPr id="198" name="Line"/>
            <p:cNvSpPr/>
            <p:nvPr/>
          </p:nvSpPr>
          <p:spPr>
            <a:xfrm>
              <a:off x="0" y="1024508"/>
              <a:ext cx="22099940" cy="1"/>
            </a:xfrm>
            <a:prstGeom prst="line">
              <a:avLst/>
            </a:prstGeom>
            <a:noFill/>
            <a:ln w="50800" cap="flat">
              <a:solidFill>
                <a:srgbClr val="000000"/>
              </a:solidFill>
              <a:prstDash val="solid"/>
              <a:miter lim="400000"/>
            </a:ln>
            <a:effectLst/>
          </p:spPr>
          <p:txBody>
            <a:bodyPr wrap="square" lIns="0" tIns="0" rIns="0" bIns="0" numCol="1" anchor="t">
              <a:noAutofit/>
            </a:bodyPr>
            <a:lstStyle/>
            <a:p>
              <a:pPr defTabSz="584200">
                <a:defRPr sz="3600"/>
              </a:pPr>
            </a:p>
          </p:txBody>
        </p:sp>
      </p:grpSp>
      <p:grpSp>
        <p:nvGrpSpPr>
          <p:cNvPr id="202" name="Group"/>
          <p:cNvGrpSpPr/>
          <p:nvPr/>
        </p:nvGrpSpPr>
        <p:grpSpPr>
          <a:xfrm>
            <a:off x="952500" y="7137400"/>
            <a:ext cx="1168400" cy="1168400"/>
            <a:chOff x="0" y="0"/>
            <a:chExt cx="1168400" cy="1168400"/>
          </a:xfrm>
        </p:grpSpPr>
        <p:sp>
          <p:nvSpPr>
            <p:cNvPr id="200" name="Square"/>
            <p:cNvSpPr/>
            <p:nvPr/>
          </p:nvSpPr>
          <p:spPr>
            <a:xfrm>
              <a:off x="0" y="0"/>
              <a:ext cx="1168400" cy="1168400"/>
            </a:xfrm>
            <a:prstGeom prst="rect">
              <a:avLst/>
            </a:prstGeom>
            <a:solidFill>
              <a:srgbClr val="FFFFFF"/>
            </a:solidFill>
            <a:ln w="12700" cap="flat">
              <a:noFill/>
              <a:miter lim="400000"/>
            </a:ln>
            <a:effectLst>
              <a:outerShdw sx="100000" sy="100000" kx="0" ky="0" algn="b" rotWithShape="0" blurRad="177800" dist="406400" dir="5400000">
                <a:srgbClr val="000000">
                  <a:alpha val="68000"/>
                </a:srgbClr>
              </a:outerShdw>
            </a:effectLst>
          </p:spPr>
          <p:txBody>
            <a:bodyPr wrap="square" lIns="50800" tIns="50800" rIns="50800" bIns="50800" numCol="1" anchor="ctr">
              <a:noAutofit/>
            </a:bodyPr>
            <a:lstStyle/>
            <a:p>
              <a:pPr defTabSz="584200">
                <a:defRPr sz="3600"/>
              </a:pPr>
            </a:p>
          </p:txBody>
        </p:sp>
        <p:pic>
          <p:nvPicPr>
            <p:cNvPr id="201" name="Athletics_(hurdles_running)_pictogram.svg" descr="Athletics_(hurdles_running)_pictogram.svg"/>
            <p:cNvPicPr>
              <a:picLocks noChangeAspect="1"/>
            </p:cNvPicPr>
            <p:nvPr/>
          </p:nvPicPr>
          <p:blipFill>
            <a:blip r:embed="rId3">
              <a:extLst/>
            </a:blip>
            <a:stretch>
              <a:fillRect/>
            </a:stretch>
          </p:blipFill>
          <p:spPr>
            <a:xfrm>
              <a:off x="0" y="0"/>
              <a:ext cx="1168400" cy="1168400"/>
            </a:xfrm>
            <a:prstGeom prst="rect">
              <a:avLst/>
            </a:prstGeom>
            <a:ln w="12700" cap="flat">
              <a:noFill/>
              <a:miter lim="400000"/>
            </a:ln>
            <a:effectLst/>
          </p:spPr>
        </p:pic>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path" nodeType="afterEffect" presetSubtype="0" presetID="-1" grpId="1" accel="50000" decel="50000" fill="hold">
                                  <p:stCondLst>
                                    <p:cond delay="0"/>
                                  </p:stCondLst>
                                  <p:childTnLst>
                                    <p:animMotion path="M 0.000000 0.000000 L 0.757255 0.000244" origin="layout" pathEditMode="relative">
                                      <p:cBhvr>
                                        <p:cTn id="6" dur="500" fill="hold"/>
                                        <p:tgtEl>
                                          <p:spTgt spid="202"/>
                                        </p:tgtEl>
                                        <p:attrNameLst>
                                          <p:attrName>ppt_x</p:attrName>
                                          <p:attrName>ppt_y</p:attrName>
                                        </p:attrNameLst>
                                      </p:cBhvr>
                                    </p:animMotion>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6" name="Image" descr="Image"/>
          <p:cNvPicPr>
            <a:picLocks noChangeAspect="1"/>
          </p:cNvPicPr>
          <p:nvPr/>
        </p:nvPicPr>
        <p:blipFill>
          <a:blip r:embed="rId3">
            <a:extLst/>
          </a:blip>
          <a:stretch>
            <a:fillRect/>
          </a:stretch>
        </p:blipFill>
        <p:spPr>
          <a:xfrm>
            <a:off x="3002273" y="-34296"/>
            <a:ext cx="18379454" cy="13784592"/>
          </a:xfrm>
          <a:prstGeom prst="rect">
            <a:avLst/>
          </a:prstGeom>
          <a:ln w="12700">
            <a:miter lim="400000"/>
          </a:ln>
        </p:spPr>
      </p:pic>
      <p:pic>
        <p:nvPicPr>
          <p:cNvPr id="207" name="Yum!_Logo.svg" descr="Yum!_Logo.svg"/>
          <p:cNvPicPr>
            <a:picLocks noChangeAspect="1"/>
          </p:cNvPicPr>
          <p:nvPr/>
        </p:nvPicPr>
        <p:blipFill>
          <a:blip r:embed="rId4">
            <a:extLst/>
          </a:blip>
          <a:stretch>
            <a:fillRect/>
          </a:stretch>
        </p:blipFill>
        <p:spPr>
          <a:xfrm>
            <a:off x="18897379" y="8899149"/>
            <a:ext cx="5008671" cy="4211965"/>
          </a:xfrm>
          <a:prstGeom prst="rect">
            <a:avLst/>
          </a:prstGeom>
          <a:ln w="12700">
            <a:miter lim="400000"/>
          </a:ln>
        </p:spPr>
      </p:pic>
      <p:pic>
        <p:nvPicPr>
          <p:cNvPr id="208" name="sandbox - small.jpg" descr="sandbox - small.jpg"/>
          <p:cNvPicPr>
            <a:picLocks noChangeAspect="1"/>
          </p:cNvPicPr>
          <p:nvPr/>
        </p:nvPicPr>
        <p:blipFill>
          <a:blip r:embed="rId5">
            <a:extLst/>
          </a:blip>
          <a:stretch>
            <a:fillRect/>
          </a:stretch>
        </p:blipFill>
        <p:spPr>
          <a:xfrm>
            <a:off x="8677832" y="7646509"/>
            <a:ext cx="6167489" cy="4625617"/>
          </a:xfrm>
          <a:prstGeom prst="rect">
            <a:avLst/>
          </a:prstGeom>
          <a:ln w="12700">
            <a:miter lim="400000"/>
          </a:ln>
        </p:spPr>
      </p:pic>
      <p:pic>
        <p:nvPicPr>
          <p:cNvPr id="209" name="shuru logo.svg" descr="shuru logo.svg"/>
          <p:cNvPicPr>
            <a:picLocks noChangeAspect="1"/>
          </p:cNvPicPr>
          <p:nvPr/>
        </p:nvPicPr>
        <p:blipFill>
          <a:blip r:embed="rId6">
            <a:extLst/>
          </a:blip>
          <a:stretch>
            <a:fillRect/>
          </a:stretch>
        </p:blipFill>
        <p:spPr>
          <a:xfrm>
            <a:off x="9845572" y="8362647"/>
            <a:ext cx="3832009" cy="3193341"/>
          </a:xfrm>
          <a:prstGeom prst="rect">
            <a:avLst/>
          </a:prstGeom>
          <a:ln w="12700">
            <a:miter lim="400000"/>
          </a:ln>
        </p:spPr>
      </p:pic>
      <p:sp>
        <p:nvSpPr>
          <p:cNvPr id="210" name="Rounded Rectangle"/>
          <p:cNvSpPr/>
          <p:nvPr/>
        </p:nvSpPr>
        <p:spPr>
          <a:xfrm>
            <a:off x="15597976" y="760459"/>
            <a:ext cx="4865843" cy="4625618"/>
          </a:xfrm>
          <a:prstGeom prst="roundRect">
            <a:avLst>
              <a:gd name="adj" fmla="val 15000"/>
            </a:avLst>
          </a:pr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11" name="Medical Cross"/>
          <p:cNvSpPr/>
          <p:nvPr/>
        </p:nvSpPr>
        <p:spPr>
          <a:xfrm>
            <a:off x="15728936" y="771305"/>
            <a:ext cx="4603925" cy="46039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moveTo>
                  <a:pt x="8005" y="3400"/>
                </a:moveTo>
                <a:lnTo>
                  <a:pt x="13596" y="3400"/>
                </a:lnTo>
                <a:lnTo>
                  <a:pt x="13596" y="8006"/>
                </a:lnTo>
                <a:lnTo>
                  <a:pt x="18201" y="8006"/>
                </a:lnTo>
                <a:lnTo>
                  <a:pt x="18201" y="13594"/>
                </a:lnTo>
                <a:lnTo>
                  <a:pt x="13596" y="13594"/>
                </a:lnTo>
                <a:lnTo>
                  <a:pt x="13596" y="18201"/>
                </a:lnTo>
                <a:lnTo>
                  <a:pt x="8005" y="18201"/>
                </a:lnTo>
                <a:lnTo>
                  <a:pt x="8005" y="13594"/>
                </a:lnTo>
                <a:lnTo>
                  <a:pt x="3400" y="13594"/>
                </a:lnTo>
                <a:lnTo>
                  <a:pt x="3400" y="8006"/>
                </a:lnTo>
                <a:lnTo>
                  <a:pt x="8005" y="8006"/>
                </a:lnTo>
                <a:lnTo>
                  <a:pt x="8005" y="3400"/>
                </a:lnTo>
                <a:close/>
              </a:path>
            </a:pathLst>
          </a:custGeom>
          <a:solidFill>
            <a:srgbClr val="FFFFFF"/>
          </a:solidFill>
          <a:ln w="12700">
            <a:miter lim="400000"/>
          </a:ln>
        </p:spPr>
        <p:txBody>
          <a:bodyPr lIns="71437" tIns="71437" rIns="71437" bIns="71437" anchor="ctr"/>
          <a:lstStyle/>
          <a:p>
            <a:pPr>
              <a:defRPr sz="5000"/>
            </a:pPr>
          </a:p>
        </p:txBody>
      </p:sp>
      <p:pic>
        <p:nvPicPr>
          <p:cNvPr id="212" name="Dall-e_3_(jan_'24)_artificial_intelligence_icon.png" descr="Dall-e_3_(jan_'24)_artificial_intelligence_icon.png"/>
          <p:cNvPicPr>
            <a:picLocks noChangeAspect="1"/>
          </p:cNvPicPr>
          <p:nvPr/>
        </p:nvPicPr>
        <p:blipFill>
          <a:blip r:embed="rId7">
            <a:extLst/>
          </a:blip>
          <a:stretch>
            <a:fillRect/>
          </a:stretch>
        </p:blipFill>
        <p:spPr>
          <a:xfrm>
            <a:off x="2943570" y="809798"/>
            <a:ext cx="3832008" cy="3832008"/>
          </a:xfrm>
          <a:prstGeom prst="rect">
            <a:avLst/>
          </a:prstGeom>
          <a:ln w="12700">
            <a:miter lim="400000"/>
          </a:ln>
        </p:spPr>
      </p:pic>
      <p:pic>
        <p:nvPicPr>
          <p:cNvPr id="213" name="Dall-e_3_(jan_'24)_artificial_intelligence_icon.png" descr="Dall-e_3_(jan_'24)_artificial_intelligence_icon.png"/>
          <p:cNvPicPr>
            <a:picLocks noChangeAspect="1"/>
          </p:cNvPicPr>
          <p:nvPr/>
        </p:nvPicPr>
        <p:blipFill>
          <a:blip r:embed="rId7">
            <a:extLst/>
          </a:blip>
          <a:stretch>
            <a:fillRect/>
          </a:stretch>
        </p:blipFill>
        <p:spPr>
          <a:xfrm>
            <a:off x="7880348" y="2420193"/>
            <a:ext cx="1636253" cy="1636253"/>
          </a:xfrm>
          <a:prstGeom prst="rect">
            <a:avLst/>
          </a:prstGeom>
          <a:ln w="12700">
            <a:miter lim="400000"/>
          </a:ln>
        </p:spPr>
      </p:pic>
      <p:sp>
        <p:nvSpPr>
          <p:cNvPr id="214" name="vs."/>
          <p:cNvSpPr txBox="1"/>
          <p:nvPr/>
        </p:nvSpPr>
        <p:spPr>
          <a:xfrm>
            <a:off x="6791262" y="3041125"/>
            <a:ext cx="1369086" cy="1146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6400">
                <a:solidFill>
                  <a:schemeClr val="accent1">
                    <a:hueOff val="114395"/>
                    <a:lumOff val="-24975"/>
                  </a:schemeClr>
                </a:solidFill>
              </a:defRPr>
            </a:lvl1pPr>
          </a:lstStyle>
          <a:p>
            <a:pPr/>
            <a:r>
              <a:t>vs.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08"/>
                                        </p:tgtEl>
                                        <p:attrNameLst>
                                          <p:attrName>style.visibility</p:attrName>
                                        </p:attrNameLst>
                                      </p:cBhvr>
                                      <p:to>
                                        <p:strVal val="visible"/>
                                      </p:to>
                                    </p:set>
                                    <p:animEffect filter="fade" transition="in">
                                      <p:cBhvr>
                                        <p:cTn id="7" dur="250"/>
                                        <p:tgtEl>
                                          <p:spTgt spid="208"/>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209"/>
                                        </p:tgtEl>
                                        <p:attrNameLst>
                                          <p:attrName>style.visibility</p:attrName>
                                        </p:attrNameLst>
                                      </p:cBhvr>
                                      <p:to>
                                        <p:strVal val="visible"/>
                                      </p:to>
                                    </p:set>
                                    <p:animEffect filter="fade" transition="in">
                                      <p:cBhvr>
                                        <p:cTn id="11" dur="250"/>
                                        <p:tgtEl>
                                          <p:spTgt spid="209"/>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212"/>
                                        </p:tgtEl>
                                        <p:attrNameLst>
                                          <p:attrName>style.visibility</p:attrName>
                                        </p:attrNameLst>
                                      </p:cBhvr>
                                      <p:to>
                                        <p:strVal val="visible"/>
                                      </p:to>
                                    </p:set>
                                    <p:animEffect filter="fade" transition="in">
                                      <p:cBhvr>
                                        <p:cTn id="15" dur="250"/>
                                        <p:tgtEl>
                                          <p:spTgt spid="212"/>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214"/>
                                        </p:tgtEl>
                                        <p:attrNameLst>
                                          <p:attrName>style.visibility</p:attrName>
                                        </p:attrNameLst>
                                      </p:cBhvr>
                                      <p:to>
                                        <p:strVal val="visible"/>
                                      </p:to>
                                    </p:set>
                                    <p:animEffect filter="fade" transition="in">
                                      <p:cBhvr>
                                        <p:cTn id="19" dur="250"/>
                                        <p:tgtEl>
                                          <p:spTgt spid="214"/>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213"/>
                                        </p:tgtEl>
                                        <p:attrNameLst>
                                          <p:attrName>style.visibility</p:attrName>
                                        </p:attrNameLst>
                                      </p:cBhvr>
                                      <p:to>
                                        <p:strVal val="visible"/>
                                      </p:to>
                                    </p:set>
                                    <p:animEffect filter="fade" transition="in">
                                      <p:cBhvr>
                                        <p:cTn id="23" dur="250"/>
                                        <p:tgtEl>
                                          <p:spTgt spid="213"/>
                                        </p:tgtEl>
                                      </p:cBhvr>
                                    </p:animEffect>
                                  </p:childTnLst>
                                </p:cTn>
                              </p:par>
                            </p:childTnLst>
                          </p:cTn>
                        </p:par>
                        <p:par>
                          <p:cTn id="24" fill="hold">
                            <p:stCondLst>
                              <p:cond delay="1250"/>
                            </p:stCondLst>
                            <p:childTnLst>
                              <p:par>
                                <p:cTn id="25" presetClass="entr" nodeType="afterEffect" presetID="10" grpId="6" fill="hold">
                                  <p:stCondLst>
                                    <p:cond delay="0"/>
                                  </p:stCondLst>
                                  <p:iterate type="el" backwards="0">
                                    <p:tmAbs val="0"/>
                                  </p:iterate>
                                  <p:childTnLst>
                                    <p:set>
                                      <p:cBhvr>
                                        <p:cTn id="26" fill="hold"/>
                                        <p:tgtEl>
                                          <p:spTgt spid="210"/>
                                        </p:tgtEl>
                                        <p:attrNameLst>
                                          <p:attrName>style.visibility</p:attrName>
                                        </p:attrNameLst>
                                      </p:cBhvr>
                                      <p:to>
                                        <p:strVal val="visible"/>
                                      </p:to>
                                    </p:set>
                                    <p:animEffect filter="fade" transition="in">
                                      <p:cBhvr>
                                        <p:cTn id="27" dur="250"/>
                                        <p:tgtEl>
                                          <p:spTgt spid="210"/>
                                        </p:tgtEl>
                                      </p:cBhvr>
                                    </p:animEffect>
                                  </p:childTnLst>
                                </p:cTn>
                              </p:par>
                            </p:childTnLst>
                          </p:cTn>
                        </p:par>
                        <p:par>
                          <p:cTn id="28" fill="hold">
                            <p:stCondLst>
                              <p:cond delay="1500"/>
                            </p:stCondLst>
                            <p:childTnLst>
                              <p:par>
                                <p:cTn id="29" presetClass="entr" nodeType="afterEffect" presetID="10" grpId="7" fill="hold">
                                  <p:stCondLst>
                                    <p:cond delay="0"/>
                                  </p:stCondLst>
                                  <p:iterate type="el" backwards="0">
                                    <p:tmAbs val="0"/>
                                  </p:iterate>
                                  <p:childTnLst>
                                    <p:set>
                                      <p:cBhvr>
                                        <p:cTn id="30" fill="hold"/>
                                        <p:tgtEl>
                                          <p:spTgt spid="211"/>
                                        </p:tgtEl>
                                        <p:attrNameLst>
                                          <p:attrName>style.visibility</p:attrName>
                                        </p:attrNameLst>
                                      </p:cBhvr>
                                      <p:to>
                                        <p:strVal val="visible"/>
                                      </p:to>
                                    </p:set>
                                    <p:animEffect filter="fade" transition="in">
                                      <p:cBhvr>
                                        <p:cTn id="31" dur="250"/>
                                        <p:tgtEl>
                                          <p:spTgt spid="211"/>
                                        </p:tgtEl>
                                      </p:cBhvr>
                                    </p:animEffect>
                                  </p:childTnLst>
                                </p:cTn>
                              </p:par>
                            </p:childTnLst>
                          </p:cTn>
                        </p:par>
                      </p:childTnLst>
                    </p:cTn>
                  </p:par>
                  <p:par>
                    <p:cTn id="32" fill="hold">
                      <p:stCondLst>
                        <p:cond delay="indefinite"/>
                      </p:stCondLst>
                      <p:childTnLst>
                        <p:par>
                          <p:cTn id="33" fill="hold">
                            <p:stCondLst>
                              <p:cond delay="0"/>
                            </p:stCondLst>
                            <p:childTnLst>
                              <p:par>
                                <p:cTn id="34" presetClass="entr" nodeType="clickEffect" presetID="10" grpId="8" fill="hold">
                                  <p:stCondLst>
                                    <p:cond delay="0"/>
                                  </p:stCondLst>
                                  <p:iterate type="el" backwards="0">
                                    <p:tmAbs val="0"/>
                                  </p:iterate>
                                  <p:childTnLst>
                                    <p:set>
                                      <p:cBhvr>
                                        <p:cTn id="35" fill="hold"/>
                                        <p:tgtEl>
                                          <p:spTgt spid="207"/>
                                        </p:tgtEl>
                                        <p:attrNameLst>
                                          <p:attrName>style.visibility</p:attrName>
                                        </p:attrNameLst>
                                      </p:cBhvr>
                                      <p:to>
                                        <p:strVal val="visible"/>
                                      </p:to>
                                    </p:set>
                                    <p:animEffect filter="fade" transition="in">
                                      <p:cBhvr>
                                        <p:cTn id="36" dur="250"/>
                                        <p:tgtEl>
                                          <p:spTgt spid="20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07" grpId="8"/>
      <p:bldP build="whole" bldLvl="1" animBg="1" rev="0" advAuto="0" spid="212" grpId="3"/>
      <p:bldP build="whole" bldLvl="1" animBg="1" rev="0" advAuto="0" spid="213" grpId="5"/>
      <p:bldP build="whole" bldLvl="1" animBg="1" rev="0" advAuto="0" spid="208" grpId="1"/>
      <p:bldP build="whole" bldLvl="1" animBg="1" rev="0" advAuto="0" spid="211" grpId="7"/>
      <p:bldP build="whole" bldLvl="1" animBg="1" rev="0" advAuto="0" spid="210" grpId="6"/>
      <p:bldP build="whole" bldLvl="1" animBg="1" rev="0" advAuto="0" spid="209" grpId="2"/>
      <p:bldP build="whole" bldLvl="1" animBg="1" rev="0" advAuto="0" spid="214" grpId="4"/>
    </p:bld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8" name="Sandboxing"/>
          <p:cNvSpPr txBox="1"/>
          <p:nvPr>
            <p:ph type="title"/>
          </p:nvPr>
        </p:nvSpPr>
        <p:spPr>
          <a:prstGeom prst="rect">
            <a:avLst/>
          </a:prstGeom>
        </p:spPr>
        <p:txBody>
          <a:bodyPr>
            <a:normAutofit fontScale="100000" lnSpcReduction="0"/>
          </a:bodyPr>
          <a:lstStyle>
            <a:lvl1pPr>
              <a:defRPr sz="15000"/>
            </a:lvl1pPr>
          </a:lstStyle>
          <a:p>
            <a:pPr/>
            <a:r>
              <a:t>Sandboxing</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2" name="Why?"/>
          <p:cNvSpPr txBox="1"/>
          <p:nvPr>
            <p:ph type="title"/>
          </p:nvPr>
        </p:nvSpPr>
        <p:spPr>
          <a:prstGeom prst="rect">
            <a:avLst/>
          </a:prstGeom>
        </p:spPr>
        <p:txBody>
          <a:bodyPr>
            <a:normAutofit fontScale="100000" lnSpcReduction="0"/>
          </a:bodyPr>
          <a:lstStyle>
            <a:lvl1pPr>
              <a:defRPr sz="15000"/>
            </a:lvl1pPr>
          </a:lstStyle>
          <a:p>
            <a:pPr/>
            <a:r>
              <a:t>Why?</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6" name="Why"/>
          <p:cNvSpPr txBox="1"/>
          <p:nvPr>
            <p:ph type="title"/>
          </p:nvPr>
        </p:nvSpPr>
        <p:spPr>
          <a:prstGeom prst="rect">
            <a:avLst/>
          </a:prstGeom>
        </p:spPr>
        <p:txBody>
          <a:bodyPr/>
          <a:lstStyle/>
          <a:p>
            <a:pPr/>
            <a:r>
              <a:t>Why</a:t>
            </a:r>
          </a:p>
        </p:txBody>
      </p:sp>
      <p:pic>
        <p:nvPicPr>
          <p:cNvPr id="227" name="pasted-movie.png" descr="pasted-movie.png"/>
          <p:cNvPicPr>
            <a:picLocks noChangeAspect="1"/>
          </p:cNvPicPr>
          <p:nvPr/>
        </p:nvPicPr>
        <p:blipFill>
          <a:blip r:embed="rId3">
            <a:extLst/>
          </a:blip>
          <a:stretch>
            <a:fillRect/>
          </a:stretch>
        </p:blipFill>
        <p:spPr>
          <a:xfrm>
            <a:off x="12638003" y="3995657"/>
            <a:ext cx="10178881" cy="5724686"/>
          </a:xfrm>
          <a:prstGeom prst="rect">
            <a:avLst/>
          </a:prstGeom>
          <a:ln w="12700">
            <a:miter lim="400000"/>
          </a:ln>
        </p:spPr>
      </p:pic>
      <p:pic>
        <p:nvPicPr>
          <p:cNvPr id="228" name="pasted-movie.png" descr="pasted-movie.png"/>
          <p:cNvPicPr>
            <a:picLocks noChangeAspect="1"/>
          </p:cNvPicPr>
          <p:nvPr/>
        </p:nvPicPr>
        <p:blipFill>
          <a:blip r:embed="rId4">
            <a:extLst/>
          </a:blip>
          <a:stretch>
            <a:fillRect/>
          </a:stretch>
        </p:blipFill>
        <p:spPr>
          <a:xfrm>
            <a:off x="3374591" y="10166919"/>
            <a:ext cx="8724901" cy="2489201"/>
          </a:xfrm>
          <a:prstGeom prst="rect">
            <a:avLst/>
          </a:prstGeom>
          <a:ln w="12700">
            <a:miter lim="400000"/>
          </a:ln>
        </p:spPr>
      </p:pic>
      <p:pic>
        <p:nvPicPr>
          <p:cNvPr id="229" name="pasted-movie.png" descr="pasted-movie.png"/>
          <p:cNvPicPr>
            <a:picLocks noChangeAspect="1"/>
          </p:cNvPicPr>
          <p:nvPr/>
        </p:nvPicPr>
        <p:blipFill>
          <a:blip r:embed="rId5">
            <a:extLst/>
          </a:blip>
          <a:stretch>
            <a:fillRect/>
          </a:stretch>
        </p:blipFill>
        <p:spPr>
          <a:xfrm>
            <a:off x="1174498" y="2650429"/>
            <a:ext cx="8788401" cy="516890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229"/>
                                        </p:tgtEl>
                                        <p:attrNameLst>
                                          <p:attrName>style.visibility</p:attrName>
                                        </p:attrNameLst>
                                      </p:cBhvr>
                                      <p:to>
                                        <p:strVal val="visible"/>
                                      </p:to>
                                    </p:set>
                                    <p:animEffect filter="fade" transition="in">
                                      <p:cBhvr>
                                        <p:cTn id="7" dur="250"/>
                                        <p:tgtEl>
                                          <p:spTgt spid="229"/>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227"/>
                                        </p:tgtEl>
                                        <p:attrNameLst>
                                          <p:attrName>style.visibility</p:attrName>
                                        </p:attrNameLst>
                                      </p:cBhvr>
                                      <p:to>
                                        <p:strVal val="visible"/>
                                      </p:to>
                                    </p:set>
                                    <p:animEffect filter="fade" transition="in">
                                      <p:cBhvr>
                                        <p:cTn id="11" dur="250"/>
                                        <p:tgtEl>
                                          <p:spTgt spid="227"/>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228"/>
                                        </p:tgtEl>
                                        <p:attrNameLst>
                                          <p:attrName>style.visibility</p:attrName>
                                        </p:attrNameLst>
                                      </p:cBhvr>
                                      <p:to>
                                        <p:strVal val="visible"/>
                                      </p:to>
                                    </p:set>
                                    <p:animEffect filter="fade" transition="in">
                                      <p:cBhvr>
                                        <p:cTn id="15" dur="250"/>
                                        <p:tgtEl>
                                          <p:spTgt spid="2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27" grpId="2"/>
      <p:bldP build="whole" bldLvl="1" animBg="1" rev="0" advAuto="0" spid="228" grpId="3"/>
      <p:bldP build="whole" bldLvl="1" animBg="1" rev="0" advAuto="0" spid="229" grpId="1"/>
    </p:bld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3" name="Sandboxing"/>
          <p:cNvSpPr txBox="1"/>
          <p:nvPr>
            <p:ph type="title"/>
          </p:nvPr>
        </p:nvSpPr>
        <p:spPr>
          <a:prstGeom prst="rect">
            <a:avLst/>
          </a:prstGeom>
        </p:spPr>
        <p:txBody>
          <a:bodyPr/>
          <a:lstStyle/>
          <a:p>
            <a:pPr/>
            <a:r>
              <a:t>Sandboxing</a:t>
            </a:r>
          </a:p>
        </p:txBody>
      </p:sp>
      <p:pic>
        <p:nvPicPr>
          <p:cNvPr id="234" name="sandbox - small.jpg" descr="sandbox - small.jpg"/>
          <p:cNvPicPr>
            <a:picLocks noChangeAspect="1"/>
          </p:cNvPicPr>
          <p:nvPr/>
        </p:nvPicPr>
        <p:blipFill>
          <a:blip r:embed="rId3">
            <a:extLst/>
          </a:blip>
          <a:stretch>
            <a:fillRect/>
          </a:stretch>
        </p:blipFill>
        <p:spPr>
          <a:xfrm>
            <a:off x="6096000" y="3543312"/>
            <a:ext cx="12192000" cy="9144001"/>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8" name="Sandboxing"/>
          <p:cNvSpPr txBox="1"/>
          <p:nvPr>
            <p:ph type="title"/>
          </p:nvPr>
        </p:nvSpPr>
        <p:spPr>
          <a:prstGeom prst="rect">
            <a:avLst/>
          </a:prstGeom>
        </p:spPr>
        <p:txBody>
          <a:bodyPr/>
          <a:lstStyle/>
          <a:p>
            <a:pPr/>
            <a:r>
              <a:t>Sandboxing</a:t>
            </a:r>
          </a:p>
        </p:txBody>
      </p:sp>
      <p:sp>
        <p:nvSpPr>
          <p:cNvPr id="239" name="Hardware"/>
          <p:cNvSpPr/>
          <p:nvPr/>
        </p:nvSpPr>
        <p:spPr>
          <a:xfrm>
            <a:off x="1485041" y="2725016"/>
            <a:ext cx="21413918" cy="10099199"/>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240" name="Operating system"/>
          <p:cNvSpPr/>
          <p:nvPr/>
        </p:nvSpPr>
        <p:spPr>
          <a:xfrm>
            <a:off x="2631225" y="3231026"/>
            <a:ext cx="19121550" cy="8667398"/>
          </a:xfrm>
          <a:prstGeom prst="roundRect">
            <a:avLst>
              <a:gd name="adj" fmla="val 15607"/>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Operating system</a:t>
            </a:r>
          </a:p>
        </p:txBody>
      </p:sp>
      <p:sp>
        <p:nvSpPr>
          <p:cNvPr id="241" name="Application"/>
          <p:cNvSpPr/>
          <p:nvPr/>
        </p:nvSpPr>
        <p:spPr>
          <a:xfrm>
            <a:off x="3454646" y="4832102"/>
            <a:ext cx="4386853" cy="5465246"/>
          </a:xfrm>
          <a:prstGeom prst="roundRect">
            <a:avLst>
              <a:gd name="adj" fmla="val 22513"/>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Application</a:t>
            </a:r>
          </a:p>
        </p:txBody>
      </p:sp>
      <p:sp>
        <p:nvSpPr>
          <p:cNvPr id="242" name="Application"/>
          <p:cNvSpPr/>
          <p:nvPr/>
        </p:nvSpPr>
        <p:spPr>
          <a:xfrm>
            <a:off x="8030538" y="4832102"/>
            <a:ext cx="4386853" cy="5465246"/>
          </a:xfrm>
          <a:prstGeom prst="roundRect">
            <a:avLst>
              <a:gd name="adj" fmla="val 22513"/>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Application</a:t>
            </a:r>
          </a:p>
        </p:txBody>
      </p:sp>
      <p:sp>
        <p:nvSpPr>
          <p:cNvPr id="243" name="Sandbox"/>
          <p:cNvSpPr/>
          <p:nvPr/>
        </p:nvSpPr>
        <p:spPr>
          <a:xfrm>
            <a:off x="12606429" y="4832102"/>
            <a:ext cx="8551454" cy="5465246"/>
          </a:xfrm>
          <a:prstGeom prst="roundRect">
            <a:avLst>
              <a:gd name="adj" fmla="val 18071"/>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Sandbox</a:t>
            </a:r>
          </a:p>
        </p:txBody>
      </p:sp>
      <p:sp>
        <p:nvSpPr>
          <p:cNvPr id="244" name="Application"/>
          <p:cNvSpPr/>
          <p:nvPr/>
        </p:nvSpPr>
        <p:spPr>
          <a:xfrm>
            <a:off x="14277681" y="5864198"/>
            <a:ext cx="5208949" cy="3401054"/>
          </a:xfrm>
          <a:prstGeom prst="roundRect">
            <a:avLst>
              <a:gd name="adj" fmla="val 19271"/>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Application</a:t>
            </a:r>
          </a:p>
        </p:txBody>
      </p:sp>
      <p:sp>
        <p:nvSpPr>
          <p:cNvPr id="245" name="Bold Arrow"/>
          <p:cNvSpPr/>
          <p:nvPr/>
        </p:nvSpPr>
        <p:spPr>
          <a:xfrm rot="18900000">
            <a:off x="12910600" y="9155381"/>
            <a:ext cx="1522657" cy="771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46" name="Bold Arrow"/>
          <p:cNvSpPr/>
          <p:nvPr/>
        </p:nvSpPr>
        <p:spPr>
          <a:xfrm rot="13500000">
            <a:off x="19235097" y="9145320"/>
            <a:ext cx="1522657" cy="771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47" name="Bold Arrow"/>
          <p:cNvSpPr/>
          <p:nvPr/>
        </p:nvSpPr>
        <p:spPr>
          <a:xfrm rot="8100000">
            <a:off x="19538508" y="5419712"/>
            <a:ext cx="1522657" cy="771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48" name="Bold Arrow"/>
          <p:cNvSpPr/>
          <p:nvPr/>
        </p:nvSpPr>
        <p:spPr>
          <a:xfrm rot="2700000">
            <a:off x="12900538" y="5139913"/>
            <a:ext cx="1522657" cy="771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239"/>
                                        </p:tgtEl>
                                        <p:attrNameLst>
                                          <p:attrName>style.visibility</p:attrName>
                                        </p:attrNameLst>
                                      </p:cBhvr>
                                      <p:to>
                                        <p:strVal val="visible"/>
                                      </p:to>
                                    </p:set>
                                    <p:animEffect filter="fade" transition="in">
                                      <p:cBhvr>
                                        <p:cTn id="7" dur="250"/>
                                        <p:tgtEl>
                                          <p:spTgt spid="239"/>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240"/>
                                        </p:tgtEl>
                                        <p:attrNameLst>
                                          <p:attrName>style.visibility</p:attrName>
                                        </p:attrNameLst>
                                      </p:cBhvr>
                                      <p:to>
                                        <p:strVal val="visible"/>
                                      </p:to>
                                    </p:set>
                                    <p:animEffect filter="fade" transition="in">
                                      <p:cBhvr>
                                        <p:cTn id="12" dur="250"/>
                                        <p:tgtEl>
                                          <p:spTgt spid="240"/>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241"/>
                                        </p:tgtEl>
                                        <p:attrNameLst>
                                          <p:attrName>style.visibility</p:attrName>
                                        </p:attrNameLst>
                                      </p:cBhvr>
                                      <p:to>
                                        <p:strVal val="visible"/>
                                      </p:to>
                                    </p:set>
                                    <p:animEffect filter="fade" transition="in">
                                      <p:cBhvr>
                                        <p:cTn id="17" dur="250"/>
                                        <p:tgtEl>
                                          <p:spTgt spid="241"/>
                                        </p:tgtEl>
                                      </p:cBhvr>
                                    </p:animEffect>
                                  </p:childTnLst>
                                </p:cTn>
                              </p:par>
                            </p:childTnLst>
                          </p:cTn>
                        </p:par>
                      </p:childTnLst>
                    </p:cTn>
                  </p:par>
                  <p:par>
                    <p:cTn id="18" fill="hold">
                      <p:stCondLst>
                        <p:cond delay="indefinite"/>
                      </p:stCondLst>
                      <p:childTnLst>
                        <p:par>
                          <p:cTn id="19" fill="hold">
                            <p:stCondLst>
                              <p:cond delay="0"/>
                            </p:stCondLst>
                            <p:childTnLst>
                              <p:par>
                                <p:cTn id="20" presetClass="entr" nodeType="clickEffect" presetID="10" grpId="4" fill="hold">
                                  <p:stCondLst>
                                    <p:cond delay="0"/>
                                  </p:stCondLst>
                                  <p:iterate type="el" backwards="0">
                                    <p:tmAbs val="0"/>
                                  </p:iterate>
                                  <p:childTnLst>
                                    <p:set>
                                      <p:cBhvr>
                                        <p:cTn id="21" fill="hold"/>
                                        <p:tgtEl>
                                          <p:spTgt spid="242"/>
                                        </p:tgtEl>
                                        <p:attrNameLst>
                                          <p:attrName>style.visibility</p:attrName>
                                        </p:attrNameLst>
                                      </p:cBhvr>
                                      <p:to>
                                        <p:strVal val="visible"/>
                                      </p:to>
                                    </p:set>
                                    <p:animEffect filter="fade" transition="in">
                                      <p:cBhvr>
                                        <p:cTn id="22" dur="250"/>
                                        <p:tgtEl>
                                          <p:spTgt spid="242"/>
                                        </p:tgtEl>
                                      </p:cBhvr>
                                    </p:animEffect>
                                  </p:childTnLst>
                                </p:cTn>
                              </p:par>
                            </p:childTnLst>
                          </p:cTn>
                        </p:par>
                      </p:childTnLst>
                    </p:cTn>
                  </p:par>
                  <p:par>
                    <p:cTn id="23" fill="hold">
                      <p:stCondLst>
                        <p:cond delay="indefinite"/>
                      </p:stCondLst>
                      <p:childTnLst>
                        <p:par>
                          <p:cTn id="24" fill="hold">
                            <p:stCondLst>
                              <p:cond delay="0"/>
                            </p:stCondLst>
                            <p:childTnLst>
                              <p:par>
                                <p:cTn id="25" presetClass="entr" nodeType="clickEffect" presetID="10" grpId="5" fill="hold">
                                  <p:stCondLst>
                                    <p:cond delay="0"/>
                                  </p:stCondLst>
                                  <p:iterate type="el" backwards="0">
                                    <p:tmAbs val="0"/>
                                  </p:iterate>
                                  <p:childTnLst>
                                    <p:set>
                                      <p:cBhvr>
                                        <p:cTn id="26" fill="hold"/>
                                        <p:tgtEl>
                                          <p:spTgt spid="243"/>
                                        </p:tgtEl>
                                        <p:attrNameLst>
                                          <p:attrName>style.visibility</p:attrName>
                                        </p:attrNameLst>
                                      </p:cBhvr>
                                      <p:to>
                                        <p:strVal val="visible"/>
                                      </p:to>
                                    </p:set>
                                    <p:animEffect filter="fade" transition="in">
                                      <p:cBhvr>
                                        <p:cTn id="27" dur="250"/>
                                        <p:tgtEl>
                                          <p:spTgt spid="243"/>
                                        </p:tgtEl>
                                      </p:cBhvr>
                                    </p:animEffect>
                                  </p:childTnLst>
                                </p:cTn>
                              </p:par>
                            </p:childTnLst>
                          </p:cTn>
                        </p:par>
                      </p:childTnLst>
                    </p:cTn>
                  </p:par>
                  <p:par>
                    <p:cTn id="28" fill="hold">
                      <p:stCondLst>
                        <p:cond delay="indefinite"/>
                      </p:stCondLst>
                      <p:childTnLst>
                        <p:par>
                          <p:cTn id="29" fill="hold">
                            <p:stCondLst>
                              <p:cond delay="0"/>
                            </p:stCondLst>
                            <p:childTnLst>
                              <p:par>
                                <p:cTn id="30" presetClass="entr" nodeType="clickEffect" presetID="10" grpId="6" fill="hold">
                                  <p:stCondLst>
                                    <p:cond delay="0"/>
                                  </p:stCondLst>
                                  <p:iterate type="el" backwards="0">
                                    <p:tmAbs val="0"/>
                                  </p:iterate>
                                  <p:childTnLst>
                                    <p:set>
                                      <p:cBhvr>
                                        <p:cTn id="31" fill="hold"/>
                                        <p:tgtEl>
                                          <p:spTgt spid="244"/>
                                        </p:tgtEl>
                                        <p:attrNameLst>
                                          <p:attrName>style.visibility</p:attrName>
                                        </p:attrNameLst>
                                      </p:cBhvr>
                                      <p:to>
                                        <p:strVal val="visible"/>
                                      </p:to>
                                    </p:set>
                                    <p:animEffect filter="fade" transition="in">
                                      <p:cBhvr>
                                        <p:cTn id="32" dur="250"/>
                                        <p:tgtEl>
                                          <p:spTgt spid="244"/>
                                        </p:tgtEl>
                                      </p:cBhvr>
                                    </p:animEffect>
                                  </p:childTnLst>
                                </p:cTn>
                              </p:par>
                            </p:childTnLst>
                          </p:cTn>
                        </p:par>
                      </p:childTnLst>
                    </p:cTn>
                  </p:par>
                  <p:par>
                    <p:cTn id="33" fill="hold">
                      <p:stCondLst>
                        <p:cond delay="indefinite"/>
                      </p:stCondLst>
                      <p:childTnLst>
                        <p:par>
                          <p:cTn id="34" fill="hold">
                            <p:stCondLst>
                              <p:cond delay="0"/>
                            </p:stCondLst>
                            <p:childTnLst>
                              <p:par>
                                <p:cTn id="35" presetClass="entr" nodeType="clickEffect" presetID="10" grpId="7" fill="hold">
                                  <p:stCondLst>
                                    <p:cond delay="0"/>
                                  </p:stCondLst>
                                  <p:iterate type="el" backwards="0">
                                    <p:tmAbs val="0"/>
                                  </p:iterate>
                                  <p:childTnLst>
                                    <p:set>
                                      <p:cBhvr>
                                        <p:cTn id="36" fill="hold"/>
                                        <p:tgtEl>
                                          <p:spTgt spid="248"/>
                                        </p:tgtEl>
                                        <p:attrNameLst>
                                          <p:attrName>style.visibility</p:attrName>
                                        </p:attrNameLst>
                                      </p:cBhvr>
                                      <p:to>
                                        <p:strVal val="visible"/>
                                      </p:to>
                                    </p:set>
                                    <p:animEffect filter="fade" transition="in">
                                      <p:cBhvr>
                                        <p:cTn id="37" dur="250"/>
                                        <p:tgtEl>
                                          <p:spTgt spid="248"/>
                                        </p:tgtEl>
                                      </p:cBhvr>
                                    </p:animEffect>
                                  </p:childTnLst>
                                </p:cTn>
                              </p:par>
                            </p:childTnLst>
                          </p:cTn>
                        </p:par>
                        <p:par>
                          <p:cTn id="38" fill="hold">
                            <p:stCondLst>
                              <p:cond delay="250"/>
                            </p:stCondLst>
                            <p:childTnLst>
                              <p:par>
                                <p:cTn id="39" presetClass="entr" nodeType="afterEffect" presetID="10" grpId="8" fill="hold">
                                  <p:stCondLst>
                                    <p:cond delay="0"/>
                                  </p:stCondLst>
                                  <p:iterate type="el" backwards="0">
                                    <p:tmAbs val="0"/>
                                  </p:iterate>
                                  <p:childTnLst>
                                    <p:set>
                                      <p:cBhvr>
                                        <p:cTn id="40" fill="hold"/>
                                        <p:tgtEl>
                                          <p:spTgt spid="247"/>
                                        </p:tgtEl>
                                        <p:attrNameLst>
                                          <p:attrName>style.visibility</p:attrName>
                                        </p:attrNameLst>
                                      </p:cBhvr>
                                      <p:to>
                                        <p:strVal val="visible"/>
                                      </p:to>
                                    </p:set>
                                    <p:animEffect filter="fade" transition="in">
                                      <p:cBhvr>
                                        <p:cTn id="41" dur="250"/>
                                        <p:tgtEl>
                                          <p:spTgt spid="247"/>
                                        </p:tgtEl>
                                      </p:cBhvr>
                                    </p:animEffect>
                                  </p:childTnLst>
                                </p:cTn>
                              </p:par>
                            </p:childTnLst>
                          </p:cTn>
                        </p:par>
                        <p:par>
                          <p:cTn id="42" fill="hold">
                            <p:stCondLst>
                              <p:cond delay="500"/>
                            </p:stCondLst>
                            <p:childTnLst>
                              <p:par>
                                <p:cTn id="43" presetClass="entr" nodeType="afterEffect" presetID="10" grpId="9" fill="hold">
                                  <p:stCondLst>
                                    <p:cond delay="0"/>
                                  </p:stCondLst>
                                  <p:iterate type="el" backwards="0">
                                    <p:tmAbs val="0"/>
                                  </p:iterate>
                                  <p:childTnLst>
                                    <p:set>
                                      <p:cBhvr>
                                        <p:cTn id="44" fill="hold"/>
                                        <p:tgtEl>
                                          <p:spTgt spid="246"/>
                                        </p:tgtEl>
                                        <p:attrNameLst>
                                          <p:attrName>style.visibility</p:attrName>
                                        </p:attrNameLst>
                                      </p:cBhvr>
                                      <p:to>
                                        <p:strVal val="visible"/>
                                      </p:to>
                                    </p:set>
                                    <p:animEffect filter="fade" transition="in">
                                      <p:cBhvr>
                                        <p:cTn id="45" dur="250"/>
                                        <p:tgtEl>
                                          <p:spTgt spid="246"/>
                                        </p:tgtEl>
                                      </p:cBhvr>
                                    </p:animEffect>
                                  </p:childTnLst>
                                </p:cTn>
                              </p:par>
                            </p:childTnLst>
                          </p:cTn>
                        </p:par>
                        <p:par>
                          <p:cTn id="46" fill="hold">
                            <p:stCondLst>
                              <p:cond delay="750"/>
                            </p:stCondLst>
                            <p:childTnLst>
                              <p:par>
                                <p:cTn id="47" presetClass="entr" nodeType="afterEffect" presetID="10" grpId="10" fill="hold">
                                  <p:stCondLst>
                                    <p:cond delay="0"/>
                                  </p:stCondLst>
                                  <p:iterate type="el" backwards="0">
                                    <p:tmAbs val="0"/>
                                  </p:iterate>
                                  <p:childTnLst>
                                    <p:set>
                                      <p:cBhvr>
                                        <p:cTn id="48" fill="hold"/>
                                        <p:tgtEl>
                                          <p:spTgt spid="245"/>
                                        </p:tgtEl>
                                        <p:attrNameLst>
                                          <p:attrName>style.visibility</p:attrName>
                                        </p:attrNameLst>
                                      </p:cBhvr>
                                      <p:to>
                                        <p:strVal val="visible"/>
                                      </p:to>
                                    </p:set>
                                    <p:animEffect filter="fade" transition="in">
                                      <p:cBhvr>
                                        <p:cTn id="49" dur="250"/>
                                        <p:tgtEl>
                                          <p:spTgt spid="2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47" grpId="8"/>
      <p:bldP build="whole" bldLvl="1" animBg="1" rev="0" advAuto="0" spid="239" grpId="1"/>
      <p:bldP build="whole" bldLvl="1" animBg="1" rev="0" advAuto="0" spid="240" grpId="2"/>
      <p:bldP build="whole" bldLvl="1" animBg="1" rev="0" advAuto="0" spid="243" grpId="5"/>
      <p:bldP build="whole" bldLvl="1" animBg="1" rev="0" advAuto="0" spid="242" grpId="4"/>
      <p:bldP build="whole" bldLvl="1" animBg="1" rev="0" advAuto="0" spid="245" grpId="10"/>
      <p:bldP build="whole" bldLvl="1" animBg="1" rev="0" advAuto="0" spid="246" grpId="9"/>
      <p:bldP build="whole" bldLvl="1" animBg="1" rev="0" advAuto="0" spid="241" grpId="3"/>
      <p:bldP build="whole" bldLvl="1" animBg="1" rev="0" advAuto="0" spid="244" grpId="6"/>
      <p:bldP build="whole" bldLvl="1" animBg="1" rev="0" advAuto="0" spid="248" grpId="7"/>
    </p:bld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2" name="Virtual Machines (VMs)"/>
          <p:cNvSpPr txBox="1"/>
          <p:nvPr>
            <p:ph type="title"/>
          </p:nvPr>
        </p:nvSpPr>
        <p:spPr>
          <a:prstGeom prst="rect">
            <a:avLst/>
          </a:prstGeom>
        </p:spPr>
        <p:txBody>
          <a:bodyPr>
            <a:normAutofit fontScale="100000" lnSpcReduction="0"/>
          </a:bodyPr>
          <a:lstStyle/>
          <a:p>
            <a:pPr defTabSz="780454">
              <a:defRPr sz="14250"/>
            </a:pPr>
            <a:r>
              <a:t>Virtual Machines</a:t>
            </a:r>
            <a:br/>
            <a:r>
              <a:t>(VMs)</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6" name="Virtual Machines"/>
          <p:cNvSpPr txBox="1"/>
          <p:nvPr>
            <p:ph type="title"/>
          </p:nvPr>
        </p:nvSpPr>
        <p:spPr>
          <a:prstGeom prst="rect">
            <a:avLst/>
          </a:prstGeom>
        </p:spPr>
        <p:txBody>
          <a:bodyPr/>
          <a:lstStyle/>
          <a:p>
            <a:pPr/>
            <a:r>
              <a:t>Virtual Machines</a:t>
            </a:r>
          </a:p>
        </p:txBody>
      </p:sp>
      <p:sp>
        <p:nvSpPr>
          <p:cNvPr id="257" name="Hardware"/>
          <p:cNvSpPr/>
          <p:nvPr/>
        </p:nvSpPr>
        <p:spPr>
          <a:xfrm>
            <a:off x="1485041" y="2725016"/>
            <a:ext cx="21413918" cy="10099199"/>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258" name="Operating system"/>
          <p:cNvSpPr/>
          <p:nvPr/>
        </p:nvSpPr>
        <p:spPr>
          <a:xfrm>
            <a:off x="2631225" y="3231026"/>
            <a:ext cx="19121550" cy="8667398"/>
          </a:xfrm>
          <a:prstGeom prst="roundRect">
            <a:avLst>
              <a:gd name="adj" fmla="val 15607"/>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Operating system</a:t>
            </a:r>
          </a:p>
        </p:txBody>
      </p:sp>
      <p:sp>
        <p:nvSpPr>
          <p:cNvPr id="259" name="Application"/>
          <p:cNvSpPr/>
          <p:nvPr/>
        </p:nvSpPr>
        <p:spPr>
          <a:xfrm>
            <a:off x="3454646" y="4832102"/>
            <a:ext cx="4386853" cy="5465246"/>
          </a:xfrm>
          <a:prstGeom prst="roundRect">
            <a:avLst>
              <a:gd name="adj" fmla="val 22513"/>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Application</a:t>
            </a:r>
          </a:p>
        </p:txBody>
      </p:sp>
      <p:sp>
        <p:nvSpPr>
          <p:cNvPr id="260" name="Application"/>
          <p:cNvSpPr/>
          <p:nvPr/>
        </p:nvSpPr>
        <p:spPr>
          <a:xfrm>
            <a:off x="8030538" y="4832102"/>
            <a:ext cx="4386853" cy="5465246"/>
          </a:xfrm>
          <a:prstGeom prst="roundRect">
            <a:avLst>
              <a:gd name="adj" fmla="val 22513"/>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Application</a:t>
            </a:r>
          </a:p>
        </p:txBody>
      </p:sp>
      <p:sp>
        <p:nvSpPr>
          <p:cNvPr id="261" name="VM"/>
          <p:cNvSpPr/>
          <p:nvPr/>
        </p:nvSpPr>
        <p:spPr>
          <a:xfrm>
            <a:off x="12606429" y="4832102"/>
            <a:ext cx="8551454" cy="5465246"/>
          </a:xfrm>
          <a:prstGeom prst="roundRect">
            <a:avLst>
              <a:gd name="adj" fmla="val 18071"/>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VM</a:t>
            </a:r>
          </a:p>
        </p:txBody>
      </p:sp>
      <p:sp>
        <p:nvSpPr>
          <p:cNvPr id="262" name="OS"/>
          <p:cNvSpPr/>
          <p:nvPr/>
        </p:nvSpPr>
        <p:spPr>
          <a:xfrm>
            <a:off x="13172309" y="5148686"/>
            <a:ext cx="7542795" cy="4204960"/>
          </a:xfrm>
          <a:prstGeom prst="roundRect">
            <a:avLst>
              <a:gd name="adj" fmla="val 12253"/>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OS</a:t>
            </a:r>
          </a:p>
        </p:txBody>
      </p:sp>
      <p:sp>
        <p:nvSpPr>
          <p:cNvPr id="263" name="Application"/>
          <p:cNvSpPr/>
          <p:nvPr/>
        </p:nvSpPr>
        <p:spPr>
          <a:xfrm>
            <a:off x="14978955" y="6583240"/>
            <a:ext cx="3929503" cy="1730214"/>
          </a:xfrm>
          <a:prstGeom prst="roundRect">
            <a:avLst>
              <a:gd name="adj" fmla="val 28199"/>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defRPr sz="5000"/>
            </a:lvl1pPr>
          </a:lstStyle>
          <a:p>
            <a:pPr/>
            <a:r>
              <a:t>Application</a:t>
            </a:r>
          </a:p>
        </p:txBody>
      </p:sp>
      <p:sp>
        <p:nvSpPr>
          <p:cNvPr id="264" name="Bold Arrow"/>
          <p:cNvSpPr/>
          <p:nvPr/>
        </p:nvSpPr>
        <p:spPr>
          <a:xfrm rot="18900000">
            <a:off x="13859199" y="8277170"/>
            <a:ext cx="1522657" cy="77107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65" name="Bold Arrow"/>
          <p:cNvSpPr/>
          <p:nvPr/>
        </p:nvSpPr>
        <p:spPr>
          <a:xfrm rot="13500000">
            <a:off x="18567296" y="8267109"/>
            <a:ext cx="1522657" cy="771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66" name="Bold Arrow"/>
          <p:cNvSpPr/>
          <p:nvPr/>
        </p:nvSpPr>
        <p:spPr>
          <a:xfrm rot="8100000">
            <a:off x="18568010" y="5769481"/>
            <a:ext cx="1522657" cy="771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67" name="Bold Arrow"/>
          <p:cNvSpPr/>
          <p:nvPr/>
        </p:nvSpPr>
        <p:spPr>
          <a:xfrm rot="2700000">
            <a:off x="13849137" y="5779542"/>
            <a:ext cx="1522657" cy="77107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61"/>
                                        </p:tgtEl>
                                        <p:attrNameLst>
                                          <p:attrName>style.visibility</p:attrName>
                                        </p:attrNameLst>
                                      </p:cBhvr>
                                      <p:to>
                                        <p:strVal val="visible"/>
                                      </p:to>
                                    </p:set>
                                    <p:animEffect filter="fade" transition="in">
                                      <p:cBhvr>
                                        <p:cTn id="7" dur="250"/>
                                        <p:tgtEl>
                                          <p:spTgt spid="261"/>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262"/>
                                        </p:tgtEl>
                                        <p:attrNameLst>
                                          <p:attrName>style.visibility</p:attrName>
                                        </p:attrNameLst>
                                      </p:cBhvr>
                                      <p:to>
                                        <p:strVal val="visible"/>
                                      </p:to>
                                    </p:set>
                                    <p:animEffect filter="fade" transition="in">
                                      <p:cBhvr>
                                        <p:cTn id="12" dur="250"/>
                                        <p:tgtEl>
                                          <p:spTgt spid="262"/>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263"/>
                                        </p:tgtEl>
                                        <p:attrNameLst>
                                          <p:attrName>style.visibility</p:attrName>
                                        </p:attrNameLst>
                                      </p:cBhvr>
                                      <p:to>
                                        <p:strVal val="visible"/>
                                      </p:to>
                                    </p:set>
                                    <p:animEffect filter="fade" transition="in">
                                      <p:cBhvr>
                                        <p:cTn id="17" dur="250"/>
                                        <p:tgtEl>
                                          <p:spTgt spid="263"/>
                                        </p:tgtEl>
                                      </p:cBhvr>
                                    </p:animEffect>
                                  </p:childTnLst>
                                </p:cTn>
                              </p:par>
                            </p:childTnLst>
                          </p:cTn>
                        </p:par>
                      </p:childTnLst>
                    </p:cTn>
                  </p:par>
                  <p:par>
                    <p:cTn id="18" fill="hold">
                      <p:stCondLst>
                        <p:cond delay="indefinite"/>
                      </p:stCondLst>
                      <p:childTnLst>
                        <p:par>
                          <p:cTn id="19" fill="hold">
                            <p:stCondLst>
                              <p:cond delay="0"/>
                            </p:stCondLst>
                            <p:childTnLst>
                              <p:par>
                                <p:cTn id="20" presetClass="entr" nodeType="clickEffect" presetID="10" grpId="4" fill="hold">
                                  <p:stCondLst>
                                    <p:cond delay="0"/>
                                  </p:stCondLst>
                                  <p:iterate type="el" backwards="0">
                                    <p:tmAbs val="0"/>
                                  </p:iterate>
                                  <p:childTnLst>
                                    <p:set>
                                      <p:cBhvr>
                                        <p:cTn id="21" fill="hold"/>
                                        <p:tgtEl>
                                          <p:spTgt spid="267"/>
                                        </p:tgtEl>
                                        <p:attrNameLst>
                                          <p:attrName>style.visibility</p:attrName>
                                        </p:attrNameLst>
                                      </p:cBhvr>
                                      <p:to>
                                        <p:strVal val="visible"/>
                                      </p:to>
                                    </p:set>
                                    <p:animEffect filter="fade" transition="in">
                                      <p:cBhvr>
                                        <p:cTn id="22" dur="250"/>
                                        <p:tgtEl>
                                          <p:spTgt spid="267"/>
                                        </p:tgtEl>
                                      </p:cBhvr>
                                    </p:animEffect>
                                  </p:childTnLst>
                                </p:cTn>
                              </p:par>
                            </p:childTnLst>
                          </p:cTn>
                        </p:par>
                        <p:par>
                          <p:cTn id="23" fill="hold">
                            <p:stCondLst>
                              <p:cond delay="250"/>
                            </p:stCondLst>
                            <p:childTnLst>
                              <p:par>
                                <p:cTn id="24" presetClass="entr" nodeType="afterEffect" presetID="10" grpId="5" fill="hold">
                                  <p:stCondLst>
                                    <p:cond delay="0"/>
                                  </p:stCondLst>
                                  <p:iterate type="el" backwards="0">
                                    <p:tmAbs val="0"/>
                                  </p:iterate>
                                  <p:childTnLst>
                                    <p:set>
                                      <p:cBhvr>
                                        <p:cTn id="25" fill="hold"/>
                                        <p:tgtEl>
                                          <p:spTgt spid="266"/>
                                        </p:tgtEl>
                                        <p:attrNameLst>
                                          <p:attrName>style.visibility</p:attrName>
                                        </p:attrNameLst>
                                      </p:cBhvr>
                                      <p:to>
                                        <p:strVal val="visible"/>
                                      </p:to>
                                    </p:set>
                                    <p:animEffect filter="fade" transition="in">
                                      <p:cBhvr>
                                        <p:cTn id="26" dur="250"/>
                                        <p:tgtEl>
                                          <p:spTgt spid="266"/>
                                        </p:tgtEl>
                                      </p:cBhvr>
                                    </p:animEffect>
                                  </p:childTnLst>
                                </p:cTn>
                              </p:par>
                            </p:childTnLst>
                          </p:cTn>
                        </p:par>
                        <p:par>
                          <p:cTn id="27" fill="hold">
                            <p:stCondLst>
                              <p:cond delay="500"/>
                            </p:stCondLst>
                            <p:childTnLst>
                              <p:par>
                                <p:cTn id="28" presetClass="entr" nodeType="afterEffect" presetID="10" grpId="6" fill="hold">
                                  <p:stCondLst>
                                    <p:cond delay="0"/>
                                  </p:stCondLst>
                                  <p:iterate type="el" backwards="0">
                                    <p:tmAbs val="0"/>
                                  </p:iterate>
                                  <p:childTnLst>
                                    <p:set>
                                      <p:cBhvr>
                                        <p:cTn id="29" fill="hold"/>
                                        <p:tgtEl>
                                          <p:spTgt spid="265"/>
                                        </p:tgtEl>
                                        <p:attrNameLst>
                                          <p:attrName>style.visibility</p:attrName>
                                        </p:attrNameLst>
                                      </p:cBhvr>
                                      <p:to>
                                        <p:strVal val="visible"/>
                                      </p:to>
                                    </p:set>
                                    <p:animEffect filter="fade" transition="in">
                                      <p:cBhvr>
                                        <p:cTn id="30" dur="250"/>
                                        <p:tgtEl>
                                          <p:spTgt spid="265"/>
                                        </p:tgtEl>
                                      </p:cBhvr>
                                    </p:animEffect>
                                  </p:childTnLst>
                                </p:cTn>
                              </p:par>
                            </p:childTnLst>
                          </p:cTn>
                        </p:par>
                        <p:par>
                          <p:cTn id="31" fill="hold">
                            <p:stCondLst>
                              <p:cond delay="750"/>
                            </p:stCondLst>
                            <p:childTnLst>
                              <p:par>
                                <p:cTn id="32" presetClass="entr" nodeType="afterEffect" presetID="10" grpId="7" fill="hold">
                                  <p:stCondLst>
                                    <p:cond delay="0"/>
                                  </p:stCondLst>
                                  <p:iterate type="el" backwards="0">
                                    <p:tmAbs val="0"/>
                                  </p:iterate>
                                  <p:childTnLst>
                                    <p:set>
                                      <p:cBhvr>
                                        <p:cTn id="33" fill="hold"/>
                                        <p:tgtEl>
                                          <p:spTgt spid="264"/>
                                        </p:tgtEl>
                                        <p:attrNameLst>
                                          <p:attrName>style.visibility</p:attrName>
                                        </p:attrNameLst>
                                      </p:cBhvr>
                                      <p:to>
                                        <p:strVal val="visible"/>
                                      </p:to>
                                    </p:set>
                                    <p:animEffect filter="fade" transition="in">
                                      <p:cBhvr>
                                        <p:cTn id="34" dur="250"/>
                                        <p:tgtEl>
                                          <p:spTgt spid="2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63" grpId="3"/>
      <p:bldP build="whole" bldLvl="1" animBg="1" rev="0" advAuto="0" spid="266" grpId="5"/>
      <p:bldP build="whole" bldLvl="1" animBg="1" rev="0" advAuto="0" spid="265" grpId="6"/>
      <p:bldP build="whole" bldLvl="1" animBg="1" rev="0" advAuto="0" spid="261" grpId="1"/>
      <p:bldP build="whole" bldLvl="1" animBg="1" rev="0" advAuto="0" spid="262" grpId="2"/>
      <p:bldP build="whole" bldLvl="1" animBg="1" rev="0" advAuto="0" spid="267" grpId="4"/>
      <p:bldP build="whole" bldLvl="1" animBg="1" rev="0" advAuto="0" spid="264" grpId="7"/>
    </p:bldLst>
  </p:timing>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Containers (e.g., Docker)"/>
          <p:cNvSpPr txBox="1"/>
          <p:nvPr>
            <p:ph type="title"/>
          </p:nvPr>
        </p:nvSpPr>
        <p:spPr>
          <a:prstGeom prst="rect">
            <a:avLst/>
          </a:prstGeom>
        </p:spPr>
        <p:txBody>
          <a:bodyPr>
            <a:normAutofit fontScale="100000" lnSpcReduction="0"/>
          </a:bodyPr>
          <a:lstStyle/>
          <a:p>
            <a:pPr>
              <a:defRPr sz="15000"/>
            </a:pPr>
            <a:r>
              <a:t>Containers</a:t>
            </a:r>
            <a:br/>
            <a:r>
              <a:t>(e.g., Docker)</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5" name="Containers"/>
          <p:cNvSpPr txBox="1"/>
          <p:nvPr>
            <p:ph type="title"/>
          </p:nvPr>
        </p:nvSpPr>
        <p:spPr>
          <a:prstGeom prst="rect">
            <a:avLst/>
          </a:prstGeom>
        </p:spPr>
        <p:txBody>
          <a:bodyPr/>
          <a:lstStyle/>
          <a:p>
            <a:pPr/>
            <a:r>
              <a:t>Containers</a:t>
            </a:r>
          </a:p>
        </p:txBody>
      </p:sp>
      <p:sp>
        <p:nvSpPr>
          <p:cNvPr id="276" name="Hardware"/>
          <p:cNvSpPr/>
          <p:nvPr/>
        </p:nvSpPr>
        <p:spPr>
          <a:xfrm>
            <a:off x="1485041" y="2725016"/>
            <a:ext cx="21413918" cy="10099199"/>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277" name="Operating system"/>
          <p:cNvSpPr/>
          <p:nvPr/>
        </p:nvSpPr>
        <p:spPr>
          <a:xfrm>
            <a:off x="2631225" y="3231026"/>
            <a:ext cx="19121550" cy="8667398"/>
          </a:xfrm>
          <a:prstGeom prst="roundRect">
            <a:avLst>
              <a:gd name="adj" fmla="val 15607"/>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Operating system</a:t>
            </a:r>
          </a:p>
        </p:txBody>
      </p:sp>
      <p:sp>
        <p:nvSpPr>
          <p:cNvPr id="278" name="Application"/>
          <p:cNvSpPr/>
          <p:nvPr/>
        </p:nvSpPr>
        <p:spPr>
          <a:xfrm>
            <a:off x="3454646" y="4832102"/>
            <a:ext cx="4386853" cy="5465246"/>
          </a:xfrm>
          <a:prstGeom prst="roundRect">
            <a:avLst>
              <a:gd name="adj" fmla="val 22513"/>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Application</a:t>
            </a:r>
          </a:p>
        </p:txBody>
      </p:sp>
      <p:sp>
        <p:nvSpPr>
          <p:cNvPr id="279" name="Docker Daemon"/>
          <p:cNvSpPr/>
          <p:nvPr/>
        </p:nvSpPr>
        <p:spPr>
          <a:xfrm>
            <a:off x="8030538" y="4832102"/>
            <a:ext cx="4386853" cy="5465246"/>
          </a:xfrm>
          <a:prstGeom prst="roundRect">
            <a:avLst>
              <a:gd name="adj" fmla="val 22513"/>
            </a:avLst>
          </a:prstGeom>
          <a:solidFill>
            <a:srgbClr val="000000"/>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Docker Daemon</a:t>
            </a:r>
          </a:p>
        </p:txBody>
      </p:sp>
      <p:sp>
        <p:nvSpPr>
          <p:cNvPr id="280" name="Container"/>
          <p:cNvSpPr/>
          <p:nvPr/>
        </p:nvSpPr>
        <p:spPr>
          <a:xfrm>
            <a:off x="12606429" y="4832102"/>
            <a:ext cx="8551454" cy="2395609"/>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Container</a:t>
            </a:r>
          </a:p>
        </p:txBody>
      </p:sp>
      <p:sp>
        <p:nvSpPr>
          <p:cNvPr id="281" name="Bold Arrow"/>
          <p:cNvSpPr/>
          <p:nvPr/>
        </p:nvSpPr>
        <p:spPr>
          <a:xfrm rot="18900000">
            <a:off x="14101529" y="6083048"/>
            <a:ext cx="1522658" cy="771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82" name="Bold Arrow"/>
          <p:cNvSpPr/>
          <p:nvPr/>
        </p:nvSpPr>
        <p:spPr>
          <a:xfrm rot="13500000">
            <a:off x="18150188" y="6210972"/>
            <a:ext cx="1522657" cy="771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83" name="Bold Arrow"/>
          <p:cNvSpPr/>
          <p:nvPr/>
        </p:nvSpPr>
        <p:spPr>
          <a:xfrm rot="8100000">
            <a:off x="18140126" y="5014349"/>
            <a:ext cx="1522658" cy="77107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84" name="Bold Arrow"/>
          <p:cNvSpPr/>
          <p:nvPr/>
        </p:nvSpPr>
        <p:spPr>
          <a:xfrm rot="2700000">
            <a:off x="14229453" y="5024411"/>
            <a:ext cx="1522658" cy="771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85" name="Arrow"/>
          <p:cNvSpPr/>
          <p:nvPr/>
        </p:nvSpPr>
        <p:spPr>
          <a:xfrm rot="8401523">
            <a:off x="10377452" y="6569175"/>
            <a:ext cx="2979146" cy="1270001"/>
          </a:xfrm>
          <a:prstGeom prst="rightArrow">
            <a:avLst>
              <a:gd name="adj1" fmla="val 32000"/>
              <a:gd name="adj2" fmla="val 64000"/>
            </a:avLst>
          </a:pr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286" name="Application"/>
          <p:cNvSpPr/>
          <p:nvPr/>
        </p:nvSpPr>
        <p:spPr>
          <a:xfrm>
            <a:off x="14956829" y="5431863"/>
            <a:ext cx="3929503"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defTabSz="739378">
              <a:defRPr sz="4500"/>
            </a:lvl1pPr>
          </a:lstStyle>
          <a:p>
            <a:pPr/>
            <a:r>
              <a:t>Application</a:t>
            </a:r>
          </a:p>
        </p:txBody>
      </p:sp>
      <p:sp>
        <p:nvSpPr>
          <p:cNvPr id="287" name="Container"/>
          <p:cNvSpPr/>
          <p:nvPr/>
        </p:nvSpPr>
        <p:spPr>
          <a:xfrm>
            <a:off x="12606429" y="7424976"/>
            <a:ext cx="8551454" cy="1014446"/>
          </a:xfrm>
          <a:prstGeom prst="roundRect">
            <a:avLst>
              <a:gd name="adj" fmla="val 50000"/>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Container</a:t>
            </a:r>
          </a:p>
        </p:txBody>
      </p:sp>
      <p:sp>
        <p:nvSpPr>
          <p:cNvPr id="288" name="Container"/>
          <p:cNvSpPr/>
          <p:nvPr/>
        </p:nvSpPr>
        <p:spPr>
          <a:xfrm>
            <a:off x="12606429" y="8636686"/>
            <a:ext cx="8551454" cy="1014446"/>
          </a:xfrm>
          <a:prstGeom prst="roundRect">
            <a:avLst>
              <a:gd name="adj" fmla="val 50000"/>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Container</a:t>
            </a:r>
          </a:p>
        </p:txBody>
      </p:sp>
      <p:sp>
        <p:nvSpPr>
          <p:cNvPr id="289" name="Arrow"/>
          <p:cNvSpPr/>
          <p:nvPr/>
        </p:nvSpPr>
        <p:spPr>
          <a:xfrm rot="4374435">
            <a:off x="10192691" y="9641961"/>
            <a:ext cx="2979145" cy="1270001"/>
          </a:xfrm>
          <a:prstGeom prst="rightArrow">
            <a:avLst>
              <a:gd name="adj1" fmla="val 32000"/>
              <a:gd name="adj2" fmla="val 64000"/>
            </a:avLst>
          </a:pr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290" name="Arrow"/>
          <p:cNvSpPr/>
          <p:nvPr/>
        </p:nvSpPr>
        <p:spPr>
          <a:xfrm rot="6354315">
            <a:off x="12667317" y="8381369"/>
            <a:ext cx="4984674" cy="1270001"/>
          </a:xfrm>
          <a:prstGeom prst="rightArrow">
            <a:avLst>
              <a:gd name="adj1" fmla="val 32000"/>
              <a:gd name="adj2" fmla="val 64000"/>
            </a:avLst>
          </a:pr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91" name="Skull"/>
          <p:cNvSpPr/>
          <p:nvPr/>
        </p:nvSpPr>
        <p:spPr>
          <a:xfrm>
            <a:off x="15305220" y="10126669"/>
            <a:ext cx="1014472" cy="1448913"/>
          </a:xfrm>
          <a:custGeom>
            <a:avLst/>
            <a:gdLst/>
            <a:ahLst/>
            <a:cxnLst>
              <a:cxn ang="0">
                <a:pos x="wd2" y="hd2"/>
              </a:cxn>
              <a:cxn ang="5400000">
                <a:pos x="wd2" y="hd2"/>
              </a:cxn>
              <a:cxn ang="10800000">
                <a:pos x="wd2" y="hd2"/>
              </a:cxn>
              <a:cxn ang="16200000">
                <a:pos x="wd2" y="hd2"/>
              </a:cxn>
            </a:cxnLst>
            <a:rect l="0" t="0" r="r" b="b"/>
            <a:pathLst>
              <a:path w="21241" h="21547" fill="norm" stroke="1" extrusionOk="0">
                <a:moveTo>
                  <a:pt x="10621" y="0"/>
                </a:moveTo>
                <a:cubicBezTo>
                  <a:pt x="8452" y="0"/>
                  <a:pt x="6450" y="505"/>
                  <a:pt x="4985" y="1420"/>
                </a:cubicBezTo>
                <a:cubicBezTo>
                  <a:pt x="3496" y="2351"/>
                  <a:pt x="2676" y="3652"/>
                  <a:pt x="2676" y="5082"/>
                </a:cubicBezTo>
                <a:cubicBezTo>
                  <a:pt x="2676" y="6422"/>
                  <a:pt x="3143" y="6794"/>
                  <a:pt x="4370" y="7570"/>
                </a:cubicBezTo>
                <a:cubicBezTo>
                  <a:pt x="4340" y="7270"/>
                  <a:pt x="4246" y="7098"/>
                  <a:pt x="4021" y="6689"/>
                </a:cubicBezTo>
                <a:cubicBezTo>
                  <a:pt x="3978" y="6612"/>
                  <a:pt x="3931" y="6527"/>
                  <a:pt x="3879" y="6433"/>
                </a:cubicBezTo>
                <a:cubicBezTo>
                  <a:pt x="3439" y="5619"/>
                  <a:pt x="3776" y="4807"/>
                  <a:pt x="3791" y="4773"/>
                </a:cubicBezTo>
                <a:lnTo>
                  <a:pt x="4155" y="4851"/>
                </a:lnTo>
                <a:lnTo>
                  <a:pt x="4521" y="4929"/>
                </a:lnTo>
                <a:cubicBezTo>
                  <a:pt x="4518" y="4936"/>
                  <a:pt x="4245" y="5601"/>
                  <a:pt x="4590" y="6237"/>
                </a:cubicBezTo>
                <a:cubicBezTo>
                  <a:pt x="4640" y="6331"/>
                  <a:pt x="4687" y="6414"/>
                  <a:pt x="4729" y="6491"/>
                </a:cubicBezTo>
                <a:cubicBezTo>
                  <a:pt x="5021" y="7020"/>
                  <a:pt x="5143" y="7240"/>
                  <a:pt x="5143" y="7835"/>
                </a:cubicBezTo>
                <a:cubicBezTo>
                  <a:pt x="5143" y="8142"/>
                  <a:pt x="5028" y="8416"/>
                  <a:pt x="4918" y="8681"/>
                </a:cubicBezTo>
                <a:cubicBezTo>
                  <a:pt x="4785" y="8999"/>
                  <a:pt x="4670" y="9274"/>
                  <a:pt x="4760" y="9569"/>
                </a:cubicBezTo>
                <a:cubicBezTo>
                  <a:pt x="4915" y="10082"/>
                  <a:pt x="5546" y="10399"/>
                  <a:pt x="6042" y="10399"/>
                </a:cubicBezTo>
                <a:cubicBezTo>
                  <a:pt x="7019" y="10399"/>
                  <a:pt x="7441" y="11009"/>
                  <a:pt x="7573" y="11479"/>
                </a:cubicBezTo>
                <a:lnTo>
                  <a:pt x="8480" y="11479"/>
                </a:lnTo>
                <a:lnTo>
                  <a:pt x="8480" y="10919"/>
                </a:lnTo>
                <a:lnTo>
                  <a:pt x="9243" y="10919"/>
                </a:lnTo>
                <a:lnTo>
                  <a:pt x="9243" y="11479"/>
                </a:lnTo>
                <a:lnTo>
                  <a:pt x="10238" y="11479"/>
                </a:lnTo>
                <a:lnTo>
                  <a:pt x="10238" y="10919"/>
                </a:lnTo>
                <a:lnTo>
                  <a:pt x="11001" y="10919"/>
                </a:lnTo>
                <a:lnTo>
                  <a:pt x="11001" y="11479"/>
                </a:lnTo>
                <a:lnTo>
                  <a:pt x="11999" y="11479"/>
                </a:lnTo>
                <a:lnTo>
                  <a:pt x="11999" y="10919"/>
                </a:lnTo>
                <a:lnTo>
                  <a:pt x="12760" y="10919"/>
                </a:lnTo>
                <a:lnTo>
                  <a:pt x="12760" y="11479"/>
                </a:lnTo>
                <a:lnTo>
                  <a:pt x="13669" y="11479"/>
                </a:lnTo>
                <a:cubicBezTo>
                  <a:pt x="13801" y="11009"/>
                  <a:pt x="14223" y="10399"/>
                  <a:pt x="15200" y="10399"/>
                </a:cubicBezTo>
                <a:cubicBezTo>
                  <a:pt x="15696" y="10399"/>
                  <a:pt x="16327" y="10082"/>
                  <a:pt x="16482" y="9569"/>
                </a:cubicBezTo>
                <a:cubicBezTo>
                  <a:pt x="16572" y="9274"/>
                  <a:pt x="16457" y="8999"/>
                  <a:pt x="16324" y="8681"/>
                </a:cubicBezTo>
                <a:cubicBezTo>
                  <a:pt x="16214" y="8416"/>
                  <a:pt x="16099" y="8142"/>
                  <a:pt x="16099" y="7835"/>
                </a:cubicBezTo>
                <a:cubicBezTo>
                  <a:pt x="16099" y="7239"/>
                  <a:pt x="16219" y="7020"/>
                  <a:pt x="16511" y="6491"/>
                </a:cubicBezTo>
                <a:cubicBezTo>
                  <a:pt x="16553" y="6414"/>
                  <a:pt x="16599" y="6331"/>
                  <a:pt x="16650" y="6237"/>
                </a:cubicBezTo>
                <a:cubicBezTo>
                  <a:pt x="16994" y="5601"/>
                  <a:pt x="16724" y="4936"/>
                  <a:pt x="16721" y="4929"/>
                </a:cubicBezTo>
                <a:lnTo>
                  <a:pt x="17451" y="4773"/>
                </a:lnTo>
                <a:cubicBezTo>
                  <a:pt x="17466" y="4807"/>
                  <a:pt x="17804" y="5619"/>
                  <a:pt x="17362" y="6433"/>
                </a:cubicBezTo>
                <a:cubicBezTo>
                  <a:pt x="17311" y="6527"/>
                  <a:pt x="17264" y="6611"/>
                  <a:pt x="17221" y="6688"/>
                </a:cubicBezTo>
                <a:cubicBezTo>
                  <a:pt x="16996" y="7097"/>
                  <a:pt x="16901" y="7270"/>
                  <a:pt x="16872" y="7570"/>
                </a:cubicBezTo>
                <a:cubicBezTo>
                  <a:pt x="18099" y="6794"/>
                  <a:pt x="18566" y="6422"/>
                  <a:pt x="18566" y="5082"/>
                </a:cubicBezTo>
                <a:cubicBezTo>
                  <a:pt x="18566" y="3652"/>
                  <a:pt x="17744" y="2352"/>
                  <a:pt x="16255" y="1420"/>
                </a:cubicBezTo>
                <a:cubicBezTo>
                  <a:pt x="14790" y="505"/>
                  <a:pt x="12790" y="0"/>
                  <a:pt x="10621" y="0"/>
                </a:cubicBezTo>
                <a:close/>
                <a:moveTo>
                  <a:pt x="7922" y="5910"/>
                </a:moveTo>
                <a:cubicBezTo>
                  <a:pt x="10338" y="5910"/>
                  <a:pt x="9900" y="7158"/>
                  <a:pt x="9461" y="7626"/>
                </a:cubicBezTo>
                <a:cubicBezTo>
                  <a:pt x="9021" y="8094"/>
                  <a:pt x="7592" y="9302"/>
                  <a:pt x="6384" y="8054"/>
                </a:cubicBezTo>
                <a:cubicBezTo>
                  <a:pt x="5176" y="6806"/>
                  <a:pt x="6275" y="5910"/>
                  <a:pt x="7922" y="5910"/>
                </a:cubicBezTo>
                <a:close/>
                <a:moveTo>
                  <a:pt x="13319" y="5910"/>
                </a:moveTo>
                <a:cubicBezTo>
                  <a:pt x="14966" y="5910"/>
                  <a:pt x="16063" y="6806"/>
                  <a:pt x="14855" y="8054"/>
                </a:cubicBezTo>
                <a:cubicBezTo>
                  <a:pt x="13647" y="9302"/>
                  <a:pt x="12220" y="8094"/>
                  <a:pt x="11781" y="7626"/>
                </a:cubicBezTo>
                <a:cubicBezTo>
                  <a:pt x="11342" y="7158"/>
                  <a:pt x="10904" y="5910"/>
                  <a:pt x="13319" y="5910"/>
                </a:cubicBezTo>
                <a:close/>
                <a:moveTo>
                  <a:pt x="10621" y="8587"/>
                </a:moveTo>
                <a:cubicBezTo>
                  <a:pt x="11915" y="8863"/>
                  <a:pt x="11935" y="9797"/>
                  <a:pt x="11568" y="10103"/>
                </a:cubicBezTo>
                <a:cubicBezTo>
                  <a:pt x="11202" y="10409"/>
                  <a:pt x="10621" y="9935"/>
                  <a:pt x="10621" y="9935"/>
                </a:cubicBezTo>
                <a:cubicBezTo>
                  <a:pt x="10621" y="9935"/>
                  <a:pt x="10040" y="10409"/>
                  <a:pt x="9674" y="10103"/>
                </a:cubicBezTo>
                <a:cubicBezTo>
                  <a:pt x="9307" y="9797"/>
                  <a:pt x="9327" y="8863"/>
                  <a:pt x="10621" y="8587"/>
                </a:cubicBezTo>
                <a:close/>
                <a:moveTo>
                  <a:pt x="5992" y="10937"/>
                </a:moveTo>
                <a:cubicBezTo>
                  <a:pt x="6051" y="12945"/>
                  <a:pt x="6696" y="13311"/>
                  <a:pt x="7391" y="13396"/>
                </a:cubicBezTo>
                <a:cubicBezTo>
                  <a:pt x="8607" y="13545"/>
                  <a:pt x="10601" y="13547"/>
                  <a:pt x="10621" y="13547"/>
                </a:cubicBezTo>
                <a:cubicBezTo>
                  <a:pt x="10641" y="13547"/>
                  <a:pt x="12634" y="13545"/>
                  <a:pt x="13848" y="13396"/>
                </a:cubicBezTo>
                <a:cubicBezTo>
                  <a:pt x="14988" y="13256"/>
                  <a:pt x="15221" y="12164"/>
                  <a:pt x="15250" y="10937"/>
                </a:cubicBezTo>
                <a:cubicBezTo>
                  <a:pt x="15233" y="10938"/>
                  <a:pt x="15215" y="10941"/>
                  <a:pt x="15197" y="10941"/>
                </a:cubicBezTo>
                <a:cubicBezTo>
                  <a:pt x="14628" y="10941"/>
                  <a:pt x="14455" y="11406"/>
                  <a:pt x="14403" y="11637"/>
                </a:cubicBezTo>
                <a:lnTo>
                  <a:pt x="14403" y="12580"/>
                </a:lnTo>
                <a:lnTo>
                  <a:pt x="13640" y="12580"/>
                </a:lnTo>
                <a:lnTo>
                  <a:pt x="13640" y="12020"/>
                </a:lnTo>
                <a:lnTo>
                  <a:pt x="12760" y="12020"/>
                </a:lnTo>
                <a:lnTo>
                  <a:pt x="12760" y="12580"/>
                </a:lnTo>
                <a:lnTo>
                  <a:pt x="11997" y="12580"/>
                </a:lnTo>
                <a:lnTo>
                  <a:pt x="11997" y="12020"/>
                </a:lnTo>
                <a:lnTo>
                  <a:pt x="11001" y="12020"/>
                </a:lnTo>
                <a:lnTo>
                  <a:pt x="11001" y="12580"/>
                </a:lnTo>
                <a:lnTo>
                  <a:pt x="10238" y="12580"/>
                </a:lnTo>
                <a:lnTo>
                  <a:pt x="10238" y="12020"/>
                </a:lnTo>
                <a:lnTo>
                  <a:pt x="9243" y="12020"/>
                </a:lnTo>
                <a:lnTo>
                  <a:pt x="9243" y="12580"/>
                </a:lnTo>
                <a:lnTo>
                  <a:pt x="8480" y="12580"/>
                </a:lnTo>
                <a:lnTo>
                  <a:pt x="8480" y="12020"/>
                </a:lnTo>
                <a:lnTo>
                  <a:pt x="7599" y="12020"/>
                </a:lnTo>
                <a:lnTo>
                  <a:pt x="7599" y="12580"/>
                </a:lnTo>
                <a:lnTo>
                  <a:pt x="6836" y="12580"/>
                </a:lnTo>
                <a:lnTo>
                  <a:pt x="6836" y="11637"/>
                </a:lnTo>
                <a:cubicBezTo>
                  <a:pt x="6785" y="11406"/>
                  <a:pt x="6611" y="10941"/>
                  <a:pt x="6042" y="10941"/>
                </a:cubicBezTo>
                <a:cubicBezTo>
                  <a:pt x="6025" y="10941"/>
                  <a:pt x="6008" y="10938"/>
                  <a:pt x="5992" y="10937"/>
                </a:cubicBezTo>
                <a:close/>
                <a:moveTo>
                  <a:pt x="18724" y="11960"/>
                </a:moveTo>
                <a:cubicBezTo>
                  <a:pt x="18679" y="11960"/>
                  <a:pt x="18630" y="11962"/>
                  <a:pt x="18578" y="11965"/>
                </a:cubicBezTo>
                <a:cubicBezTo>
                  <a:pt x="17773" y="12017"/>
                  <a:pt x="17571" y="12819"/>
                  <a:pt x="16975" y="13190"/>
                </a:cubicBezTo>
                <a:cubicBezTo>
                  <a:pt x="16446" y="13520"/>
                  <a:pt x="3685" y="18765"/>
                  <a:pt x="3126" y="19006"/>
                </a:cubicBezTo>
                <a:cubicBezTo>
                  <a:pt x="2780" y="19156"/>
                  <a:pt x="2366" y="19181"/>
                  <a:pt x="1954" y="19181"/>
                </a:cubicBezTo>
                <a:cubicBezTo>
                  <a:pt x="1744" y="19181"/>
                  <a:pt x="1534" y="19175"/>
                  <a:pt x="1334" y="19175"/>
                </a:cubicBezTo>
                <a:cubicBezTo>
                  <a:pt x="731" y="19175"/>
                  <a:pt x="215" y="19234"/>
                  <a:pt x="37" y="19710"/>
                </a:cubicBezTo>
                <a:cubicBezTo>
                  <a:pt x="-177" y="20284"/>
                  <a:pt x="567" y="20350"/>
                  <a:pt x="1329" y="20802"/>
                </a:cubicBezTo>
                <a:cubicBezTo>
                  <a:pt x="1924" y="21156"/>
                  <a:pt x="1829" y="21547"/>
                  <a:pt x="2523" y="21547"/>
                </a:cubicBezTo>
                <a:cubicBezTo>
                  <a:pt x="2570" y="21547"/>
                  <a:pt x="2622" y="21545"/>
                  <a:pt x="2676" y="21541"/>
                </a:cubicBezTo>
                <a:cubicBezTo>
                  <a:pt x="3480" y="21487"/>
                  <a:pt x="3676" y="20683"/>
                  <a:pt x="4269" y="20310"/>
                </a:cubicBezTo>
                <a:cubicBezTo>
                  <a:pt x="4796" y="19978"/>
                  <a:pt x="17548" y="14736"/>
                  <a:pt x="18109" y="14497"/>
                </a:cubicBezTo>
                <a:cubicBezTo>
                  <a:pt x="18446" y="14353"/>
                  <a:pt x="18847" y="14327"/>
                  <a:pt x="19248" y="14327"/>
                </a:cubicBezTo>
                <a:cubicBezTo>
                  <a:pt x="19480" y="14327"/>
                  <a:pt x="19714" y="14336"/>
                  <a:pt x="19934" y="14336"/>
                </a:cubicBezTo>
                <a:cubicBezTo>
                  <a:pt x="20523" y="14336"/>
                  <a:pt x="21024" y="14272"/>
                  <a:pt x="21202" y="13805"/>
                </a:cubicBezTo>
                <a:cubicBezTo>
                  <a:pt x="21421" y="13232"/>
                  <a:pt x="20676" y="13163"/>
                  <a:pt x="19917" y="12708"/>
                </a:cubicBezTo>
                <a:cubicBezTo>
                  <a:pt x="19323" y="12351"/>
                  <a:pt x="19425" y="11960"/>
                  <a:pt x="18724" y="11960"/>
                </a:cubicBezTo>
                <a:close/>
                <a:moveTo>
                  <a:pt x="2384" y="11965"/>
                </a:moveTo>
                <a:cubicBezTo>
                  <a:pt x="1828" y="12014"/>
                  <a:pt x="1878" y="12376"/>
                  <a:pt x="1324" y="12708"/>
                </a:cubicBezTo>
                <a:cubicBezTo>
                  <a:pt x="566" y="13163"/>
                  <a:pt x="-179" y="13232"/>
                  <a:pt x="40" y="13805"/>
                </a:cubicBezTo>
                <a:cubicBezTo>
                  <a:pt x="399" y="14747"/>
                  <a:pt x="2077" y="14046"/>
                  <a:pt x="3133" y="14497"/>
                </a:cubicBezTo>
                <a:cubicBezTo>
                  <a:pt x="3352" y="14590"/>
                  <a:pt x="5429" y="15447"/>
                  <a:pt x="7913" y="16476"/>
                </a:cubicBezTo>
                <a:cubicBezTo>
                  <a:pt x="8576" y="16201"/>
                  <a:pt x="9270" y="15914"/>
                  <a:pt x="9963" y="15625"/>
                </a:cubicBezTo>
                <a:cubicBezTo>
                  <a:pt x="7086" y="14426"/>
                  <a:pt x="4499" y="13335"/>
                  <a:pt x="4267" y="13190"/>
                </a:cubicBezTo>
                <a:cubicBezTo>
                  <a:pt x="3671" y="12819"/>
                  <a:pt x="3468" y="12017"/>
                  <a:pt x="2664" y="11965"/>
                </a:cubicBezTo>
                <a:cubicBezTo>
                  <a:pt x="2556" y="11958"/>
                  <a:pt x="2464" y="11958"/>
                  <a:pt x="2384" y="11965"/>
                </a:cubicBezTo>
                <a:close/>
                <a:moveTo>
                  <a:pt x="13327" y="17024"/>
                </a:moveTo>
                <a:cubicBezTo>
                  <a:pt x="12662" y="17299"/>
                  <a:pt x="11972" y="17587"/>
                  <a:pt x="11279" y="17875"/>
                </a:cubicBezTo>
                <a:cubicBezTo>
                  <a:pt x="14155" y="19074"/>
                  <a:pt x="16739" y="20164"/>
                  <a:pt x="16970" y="20310"/>
                </a:cubicBezTo>
                <a:cubicBezTo>
                  <a:pt x="17563" y="20683"/>
                  <a:pt x="17762" y="21487"/>
                  <a:pt x="18566" y="21541"/>
                </a:cubicBezTo>
                <a:cubicBezTo>
                  <a:pt x="19428" y="21600"/>
                  <a:pt x="19275" y="21180"/>
                  <a:pt x="19910" y="20802"/>
                </a:cubicBezTo>
                <a:cubicBezTo>
                  <a:pt x="20673" y="20350"/>
                  <a:pt x="21417" y="20284"/>
                  <a:pt x="21202" y="19710"/>
                </a:cubicBezTo>
                <a:cubicBezTo>
                  <a:pt x="20850" y="18767"/>
                  <a:pt x="19169" y="19461"/>
                  <a:pt x="18116" y="19006"/>
                </a:cubicBezTo>
                <a:cubicBezTo>
                  <a:pt x="17898" y="18912"/>
                  <a:pt x="15814" y="18054"/>
                  <a:pt x="13327" y="17024"/>
                </a:cubicBez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79"/>
                                        </p:tgtEl>
                                        <p:attrNameLst>
                                          <p:attrName>style.visibility</p:attrName>
                                        </p:attrNameLst>
                                      </p:cBhvr>
                                      <p:to>
                                        <p:strVal val="visible"/>
                                      </p:to>
                                    </p:set>
                                    <p:animEffect filter="fade" transition="in">
                                      <p:cBhvr>
                                        <p:cTn id="7" dur="250"/>
                                        <p:tgtEl>
                                          <p:spTgt spid="279"/>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280"/>
                                        </p:tgtEl>
                                        <p:attrNameLst>
                                          <p:attrName>style.visibility</p:attrName>
                                        </p:attrNameLst>
                                      </p:cBhvr>
                                      <p:to>
                                        <p:strVal val="visible"/>
                                      </p:to>
                                    </p:set>
                                    <p:animEffect filter="fade" transition="in">
                                      <p:cBhvr>
                                        <p:cTn id="12" dur="250"/>
                                        <p:tgtEl>
                                          <p:spTgt spid="280"/>
                                        </p:tgtEl>
                                      </p:cBhvr>
                                    </p:animEffect>
                                  </p:childTnLst>
                                </p:cTn>
                              </p:par>
                            </p:childTnLst>
                          </p:cTn>
                        </p:par>
                        <p:par>
                          <p:cTn id="13" fill="hold">
                            <p:stCondLst>
                              <p:cond delay="250"/>
                            </p:stCondLst>
                            <p:childTnLst>
                              <p:par>
                                <p:cTn id="14" presetClass="entr" nodeType="afterEffect" presetID="10" grpId="3" fill="hold">
                                  <p:stCondLst>
                                    <p:cond delay="0"/>
                                  </p:stCondLst>
                                  <p:iterate type="el" backwards="0">
                                    <p:tmAbs val="0"/>
                                  </p:iterate>
                                  <p:childTnLst>
                                    <p:set>
                                      <p:cBhvr>
                                        <p:cTn id="15" fill="hold"/>
                                        <p:tgtEl>
                                          <p:spTgt spid="286"/>
                                        </p:tgtEl>
                                        <p:attrNameLst>
                                          <p:attrName>style.visibility</p:attrName>
                                        </p:attrNameLst>
                                      </p:cBhvr>
                                      <p:to>
                                        <p:strVal val="visible"/>
                                      </p:to>
                                    </p:set>
                                    <p:animEffect filter="fade" transition="in">
                                      <p:cBhvr>
                                        <p:cTn id="16" dur="250"/>
                                        <p:tgtEl>
                                          <p:spTgt spid="286"/>
                                        </p:tgtEl>
                                      </p:cBhvr>
                                    </p:animEffect>
                                  </p:childTnLst>
                                </p:cTn>
                              </p:par>
                            </p:childTnLst>
                          </p:cTn>
                        </p:par>
                        <p:par>
                          <p:cTn id="17" fill="hold">
                            <p:stCondLst>
                              <p:cond delay="500"/>
                            </p:stCondLst>
                            <p:childTnLst>
                              <p:par>
                                <p:cTn id="18" presetClass="entr" nodeType="afterEffect" presetID="10" grpId="4" fill="hold">
                                  <p:stCondLst>
                                    <p:cond delay="0"/>
                                  </p:stCondLst>
                                  <p:iterate type="el" backwards="0">
                                    <p:tmAbs val="0"/>
                                  </p:iterate>
                                  <p:childTnLst>
                                    <p:set>
                                      <p:cBhvr>
                                        <p:cTn id="19" fill="hold"/>
                                        <p:tgtEl>
                                          <p:spTgt spid="284"/>
                                        </p:tgtEl>
                                        <p:attrNameLst>
                                          <p:attrName>style.visibility</p:attrName>
                                        </p:attrNameLst>
                                      </p:cBhvr>
                                      <p:to>
                                        <p:strVal val="visible"/>
                                      </p:to>
                                    </p:set>
                                    <p:animEffect filter="fade" transition="in">
                                      <p:cBhvr>
                                        <p:cTn id="20" dur="250"/>
                                        <p:tgtEl>
                                          <p:spTgt spid="284"/>
                                        </p:tgtEl>
                                      </p:cBhvr>
                                    </p:animEffect>
                                  </p:childTnLst>
                                </p:cTn>
                              </p:par>
                            </p:childTnLst>
                          </p:cTn>
                        </p:par>
                        <p:par>
                          <p:cTn id="21" fill="hold">
                            <p:stCondLst>
                              <p:cond delay="750"/>
                            </p:stCondLst>
                            <p:childTnLst>
                              <p:par>
                                <p:cTn id="22" presetClass="entr" nodeType="afterEffect" presetID="10" grpId="5" fill="hold">
                                  <p:stCondLst>
                                    <p:cond delay="0"/>
                                  </p:stCondLst>
                                  <p:iterate type="el" backwards="0">
                                    <p:tmAbs val="0"/>
                                  </p:iterate>
                                  <p:childTnLst>
                                    <p:set>
                                      <p:cBhvr>
                                        <p:cTn id="23" fill="hold"/>
                                        <p:tgtEl>
                                          <p:spTgt spid="283"/>
                                        </p:tgtEl>
                                        <p:attrNameLst>
                                          <p:attrName>style.visibility</p:attrName>
                                        </p:attrNameLst>
                                      </p:cBhvr>
                                      <p:to>
                                        <p:strVal val="visible"/>
                                      </p:to>
                                    </p:set>
                                    <p:animEffect filter="fade" transition="in">
                                      <p:cBhvr>
                                        <p:cTn id="24" dur="250"/>
                                        <p:tgtEl>
                                          <p:spTgt spid="283"/>
                                        </p:tgtEl>
                                      </p:cBhvr>
                                    </p:animEffect>
                                  </p:childTnLst>
                                </p:cTn>
                              </p:par>
                            </p:childTnLst>
                          </p:cTn>
                        </p:par>
                        <p:par>
                          <p:cTn id="25" fill="hold">
                            <p:stCondLst>
                              <p:cond delay="1000"/>
                            </p:stCondLst>
                            <p:childTnLst>
                              <p:par>
                                <p:cTn id="26" presetClass="entr" nodeType="afterEffect" presetID="10" grpId="6" fill="hold">
                                  <p:stCondLst>
                                    <p:cond delay="0"/>
                                  </p:stCondLst>
                                  <p:iterate type="el" backwards="0">
                                    <p:tmAbs val="0"/>
                                  </p:iterate>
                                  <p:childTnLst>
                                    <p:set>
                                      <p:cBhvr>
                                        <p:cTn id="27" fill="hold"/>
                                        <p:tgtEl>
                                          <p:spTgt spid="282"/>
                                        </p:tgtEl>
                                        <p:attrNameLst>
                                          <p:attrName>style.visibility</p:attrName>
                                        </p:attrNameLst>
                                      </p:cBhvr>
                                      <p:to>
                                        <p:strVal val="visible"/>
                                      </p:to>
                                    </p:set>
                                    <p:animEffect filter="fade" transition="in">
                                      <p:cBhvr>
                                        <p:cTn id="28" dur="250"/>
                                        <p:tgtEl>
                                          <p:spTgt spid="282"/>
                                        </p:tgtEl>
                                      </p:cBhvr>
                                    </p:animEffect>
                                  </p:childTnLst>
                                </p:cTn>
                              </p:par>
                            </p:childTnLst>
                          </p:cTn>
                        </p:par>
                        <p:par>
                          <p:cTn id="29" fill="hold">
                            <p:stCondLst>
                              <p:cond delay="1250"/>
                            </p:stCondLst>
                            <p:childTnLst>
                              <p:par>
                                <p:cTn id="30" presetClass="entr" nodeType="afterEffect" presetID="10" grpId="7" fill="hold">
                                  <p:stCondLst>
                                    <p:cond delay="0"/>
                                  </p:stCondLst>
                                  <p:iterate type="el" backwards="0">
                                    <p:tmAbs val="0"/>
                                  </p:iterate>
                                  <p:childTnLst>
                                    <p:set>
                                      <p:cBhvr>
                                        <p:cTn id="31" fill="hold"/>
                                        <p:tgtEl>
                                          <p:spTgt spid="281"/>
                                        </p:tgtEl>
                                        <p:attrNameLst>
                                          <p:attrName>style.visibility</p:attrName>
                                        </p:attrNameLst>
                                      </p:cBhvr>
                                      <p:to>
                                        <p:strVal val="visible"/>
                                      </p:to>
                                    </p:set>
                                    <p:animEffect filter="fade" transition="in">
                                      <p:cBhvr>
                                        <p:cTn id="32" dur="250"/>
                                        <p:tgtEl>
                                          <p:spTgt spid="281"/>
                                        </p:tgtEl>
                                      </p:cBhvr>
                                    </p:animEffect>
                                  </p:childTnLst>
                                </p:cTn>
                              </p:par>
                            </p:childTnLst>
                          </p:cTn>
                        </p:par>
                      </p:childTnLst>
                    </p:cTn>
                  </p:par>
                  <p:par>
                    <p:cTn id="33" fill="hold">
                      <p:stCondLst>
                        <p:cond delay="indefinite"/>
                      </p:stCondLst>
                      <p:childTnLst>
                        <p:par>
                          <p:cTn id="34" fill="hold">
                            <p:stCondLst>
                              <p:cond delay="0"/>
                            </p:stCondLst>
                            <p:childTnLst>
                              <p:par>
                                <p:cTn id="35" presetClass="entr" nodeType="clickEffect" presetID="10" grpId="8" fill="hold">
                                  <p:stCondLst>
                                    <p:cond delay="0"/>
                                  </p:stCondLst>
                                  <p:iterate type="el" backwards="0">
                                    <p:tmAbs val="0"/>
                                  </p:iterate>
                                  <p:childTnLst>
                                    <p:set>
                                      <p:cBhvr>
                                        <p:cTn id="36" fill="hold"/>
                                        <p:tgtEl>
                                          <p:spTgt spid="287"/>
                                        </p:tgtEl>
                                        <p:attrNameLst>
                                          <p:attrName>style.visibility</p:attrName>
                                        </p:attrNameLst>
                                      </p:cBhvr>
                                      <p:to>
                                        <p:strVal val="visible"/>
                                      </p:to>
                                    </p:set>
                                    <p:animEffect filter="fade" transition="in">
                                      <p:cBhvr>
                                        <p:cTn id="37" dur="250"/>
                                        <p:tgtEl>
                                          <p:spTgt spid="287"/>
                                        </p:tgtEl>
                                      </p:cBhvr>
                                    </p:animEffect>
                                  </p:childTnLst>
                                </p:cTn>
                              </p:par>
                            </p:childTnLst>
                          </p:cTn>
                        </p:par>
                        <p:par>
                          <p:cTn id="38" fill="hold">
                            <p:stCondLst>
                              <p:cond delay="250"/>
                            </p:stCondLst>
                            <p:childTnLst>
                              <p:par>
                                <p:cTn id="39" presetClass="entr" nodeType="afterEffect" presetID="10" grpId="9" fill="hold">
                                  <p:stCondLst>
                                    <p:cond delay="0"/>
                                  </p:stCondLst>
                                  <p:iterate type="el" backwards="0">
                                    <p:tmAbs val="0"/>
                                  </p:iterate>
                                  <p:childTnLst>
                                    <p:set>
                                      <p:cBhvr>
                                        <p:cTn id="40" fill="hold"/>
                                        <p:tgtEl>
                                          <p:spTgt spid="288"/>
                                        </p:tgtEl>
                                        <p:attrNameLst>
                                          <p:attrName>style.visibility</p:attrName>
                                        </p:attrNameLst>
                                      </p:cBhvr>
                                      <p:to>
                                        <p:strVal val="visible"/>
                                      </p:to>
                                    </p:set>
                                    <p:animEffect filter="fade" transition="in">
                                      <p:cBhvr>
                                        <p:cTn id="41" dur="250"/>
                                        <p:tgtEl>
                                          <p:spTgt spid="288"/>
                                        </p:tgtEl>
                                      </p:cBhvr>
                                    </p:animEffect>
                                  </p:childTnLst>
                                </p:cTn>
                              </p:par>
                            </p:childTnLst>
                          </p:cTn>
                        </p:par>
                      </p:childTnLst>
                    </p:cTn>
                  </p:par>
                  <p:par>
                    <p:cTn id="42" fill="hold">
                      <p:stCondLst>
                        <p:cond delay="indefinite"/>
                      </p:stCondLst>
                      <p:childTnLst>
                        <p:par>
                          <p:cTn id="43" fill="hold">
                            <p:stCondLst>
                              <p:cond delay="0"/>
                            </p:stCondLst>
                            <p:childTnLst>
                              <p:par>
                                <p:cTn id="44" presetClass="entr" nodeType="clickEffect" presetID="10" grpId="10" fill="hold">
                                  <p:stCondLst>
                                    <p:cond delay="0"/>
                                  </p:stCondLst>
                                  <p:iterate type="el" backwards="0">
                                    <p:tmAbs val="0"/>
                                  </p:iterate>
                                  <p:childTnLst>
                                    <p:set>
                                      <p:cBhvr>
                                        <p:cTn id="45" fill="hold"/>
                                        <p:tgtEl>
                                          <p:spTgt spid="285"/>
                                        </p:tgtEl>
                                        <p:attrNameLst>
                                          <p:attrName>style.visibility</p:attrName>
                                        </p:attrNameLst>
                                      </p:cBhvr>
                                      <p:to>
                                        <p:strVal val="visible"/>
                                      </p:to>
                                    </p:set>
                                    <p:animEffect filter="fade" transition="in">
                                      <p:cBhvr>
                                        <p:cTn id="46" dur="250"/>
                                        <p:tgtEl>
                                          <p:spTgt spid="285"/>
                                        </p:tgtEl>
                                      </p:cBhvr>
                                    </p:animEffect>
                                  </p:childTnLst>
                                </p:cTn>
                              </p:par>
                            </p:childTnLst>
                          </p:cTn>
                        </p:par>
                        <p:par>
                          <p:cTn id="47" fill="hold">
                            <p:stCondLst>
                              <p:cond delay="250"/>
                            </p:stCondLst>
                            <p:childTnLst>
                              <p:par>
                                <p:cTn id="48" presetClass="entr" nodeType="afterEffect" presetID="10" grpId="11" fill="hold">
                                  <p:stCondLst>
                                    <p:cond delay="0"/>
                                  </p:stCondLst>
                                  <p:iterate type="el" backwards="0">
                                    <p:tmAbs val="0"/>
                                  </p:iterate>
                                  <p:childTnLst>
                                    <p:set>
                                      <p:cBhvr>
                                        <p:cTn id="49" fill="hold"/>
                                        <p:tgtEl>
                                          <p:spTgt spid="289"/>
                                        </p:tgtEl>
                                        <p:attrNameLst>
                                          <p:attrName>style.visibility</p:attrName>
                                        </p:attrNameLst>
                                      </p:cBhvr>
                                      <p:to>
                                        <p:strVal val="visible"/>
                                      </p:to>
                                    </p:set>
                                    <p:animEffect filter="fade" transition="in">
                                      <p:cBhvr>
                                        <p:cTn id="50" dur="250"/>
                                        <p:tgtEl>
                                          <p:spTgt spid="289"/>
                                        </p:tgtEl>
                                      </p:cBhvr>
                                    </p:animEffect>
                                  </p:childTnLst>
                                </p:cTn>
                              </p:par>
                            </p:childTnLst>
                          </p:cTn>
                        </p:par>
                      </p:childTnLst>
                    </p:cTn>
                  </p:par>
                  <p:par>
                    <p:cTn id="51" fill="hold">
                      <p:stCondLst>
                        <p:cond delay="indefinite"/>
                      </p:stCondLst>
                      <p:childTnLst>
                        <p:par>
                          <p:cTn id="52" fill="hold">
                            <p:stCondLst>
                              <p:cond delay="0"/>
                            </p:stCondLst>
                            <p:childTnLst>
                              <p:par>
                                <p:cTn id="53" presetClass="entr" nodeType="clickEffect" presetID="10" grpId="12" fill="hold">
                                  <p:stCondLst>
                                    <p:cond delay="0"/>
                                  </p:stCondLst>
                                  <p:iterate type="el" backwards="0">
                                    <p:tmAbs val="0"/>
                                  </p:iterate>
                                  <p:childTnLst>
                                    <p:set>
                                      <p:cBhvr>
                                        <p:cTn id="54" fill="hold"/>
                                        <p:tgtEl>
                                          <p:spTgt spid="290"/>
                                        </p:tgtEl>
                                        <p:attrNameLst>
                                          <p:attrName>style.visibility</p:attrName>
                                        </p:attrNameLst>
                                      </p:cBhvr>
                                      <p:to>
                                        <p:strVal val="visible"/>
                                      </p:to>
                                    </p:set>
                                    <p:animEffect filter="fade" transition="in">
                                      <p:cBhvr>
                                        <p:cTn id="55" dur="250"/>
                                        <p:tgtEl>
                                          <p:spTgt spid="290"/>
                                        </p:tgtEl>
                                      </p:cBhvr>
                                    </p:animEffect>
                                  </p:childTnLst>
                                </p:cTn>
                              </p:par>
                            </p:childTnLst>
                          </p:cTn>
                        </p:par>
                        <p:par>
                          <p:cTn id="56" fill="hold">
                            <p:stCondLst>
                              <p:cond delay="250"/>
                            </p:stCondLst>
                            <p:childTnLst>
                              <p:par>
                                <p:cTn id="57" presetClass="entr" nodeType="afterEffect" presetID="10" grpId="13" fill="hold">
                                  <p:stCondLst>
                                    <p:cond delay="0"/>
                                  </p:stCondLst>
                                  <p:iterate type="el" backwards="0">
                                    <p:tmAbs val="0"/>
                                  </p:iterate>
                                  <p:childTnLst>
                                    <p:set>
                                      <p:cBhvr>
                                        <p:cTn id="58" fill="hold"/>
                                        <p:tgtEl>
                                          <p:spTgt spid="291"/>
                                        </p:tgtEl>
                                        <p:attrNameLst>
                                          <p:attrName>style.visibility</p:attrName>
                                        </p:attrNameLst>
                                      </p:cBhvr>
                                      <p:to>
                                        <p:strVal val="visible"/>
                                      </p:to>
                                    </p:set>
                                    <p:animEffect filter="fade" transition="in">
                                      <p:cBhvr>
                                        <p:cTn id="59" dur="250"/>
                                        <p:tgtEl>
                                          <p:spTgt spid="2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80" grpId="2"/>
      <p:bldP build="whole" bldLvl="1" animBg="1" rev="0" advAuto="0" spid="288" grpId="9"/>
      <p:bldP build="whole" bldLvl="1" animBg="1" rev="0" advAuto="0" spid="281" grpId="7"/>
      <p:bldP build="whole" bldLvl="1" animBg="1" rev="0" advAuto="0" spid="286" grpId="3"/>
      <p:bldP build="whole" bldLvl="1" animBg="1" rev="0" advAuto="0" spid="291" grpId="13"/>
      <p:bldP build="whole" bldLvl="1" animBg="1" rev="0" advAuto="0" spid="289" grpId="11"/>
      <p:bldP build="whole" bldLvl="1" animBg="1" rev="0" advAuto="0" spid="283" grpId="5"/>
      <p:bldP build="whole" bldLvl="1" animBg="1" rev="0" advAuto="0" spid="279" grpId="1"/>
      <p:bldP build="whole" bldLvl="1" animBg="1" rev="0" advAuto="0" spid="282" grpId="6"/>
      <p:bldP build="whole" bldLvl="1" animBg="1" rev="0" advAuto="0" spid="285" grpId="10"/>
      <p:bldP build="whole" bldLvl="1" animBg="1" rev="0" advAuto="0" spid="284" grpId="4"/>
      <p:bldP build="whole" bldLvl="1" animBg="1" rev="0" advAuto="0" spid="290" grpId="12"/>
      <p:bldP build="whole" bldLvl="1" animBg="1" rev="0" advAuto="0" spid="287" grpId="8"/>
    </p:bldLst>
  </p:timing>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5" name="microVMs"/>
          <p:cNvSpPr txBox="1"/>
          <p:nvPr>
            <p:ph type="title"/>
          </p:nvPr>
        </p:nvSpPr>
        <p:spPr>
          <a:prstGeom prst="rect">
            <a:avLst/>
          </a:prstGeom>
        </p:spPr>
        <p:txBody>
          <a:bodyPr>
            <a:normAutofit fontScale="100000" lnSpcReduction="0"/>
          </a:bodyPr>
          <a:lstStyle>
            <a:lvl1pPr>
              <a:defRPr sz="15000"/>
            </a:lvl1pPr>
          </a:lstStyle>
          <a:p>
            <a:pPr/>
            <a:r>
              <a:t>microVMs</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9" name="microVMs"/>
          <p:cNvSpPr txBox="1"/>
          <p:nvPr>
            <p:ph type="title"/>
          </p:nvPr>
        </p:nvSpPr>
        <p:spPr>
          <a:prstGeom prst="rect">
            <a:avLst/>
          </a:prstGeom>
        </p:spPr>
        <p:txBody>
          <a:bodyPr/>
          <a:lstStyle/>
          <a:p>
            <a:pPr/>
            <a:r>
              <a:t>microVMs</a:t>
            </a:r>
          </a:p>
        </p:txBody>
      </p:sp>
      <p:sp>
        <p:nvSpPr>
          <p:cNvPr id="300" name="Hardware"/>
          <p:cNvSpPr/>
          <p:nvPr/>
        </p:nvSpPr>
        <p:spPr>
          <a:xfrm>
            <a:off x="1485041" y="2725016"/>
            <a:ext cx="21413918" cy="10099199"/>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301" name="Operating system"/>
          <p:cNvSpPr/>
          <p:nvPr/>
        </p:nvSpPr>
        <p:spPr>
          <a:xfrm>
            <a:off x="2631225" y="3231026"/>
            <a:ext cx="19121550" cy="8667398"/>
          </a:xfrm>
          <a:prstGeom prst="roundRect">
            <a:avLst>
              <a:gd name="adj" fmla="val 15607"/>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Operating system</a:t>
            </a:r>
          </a:p>
        </p:txBody>
      </p:sp>
      <p:sp>
        <p:nvSpPr>
          <p:cNvPr id="302" name="Application"/>
          <p:cNvSpPr/>
          <p:nvPr/>
        </p:nvSpPr>
        <p:spPr>
          <a:xfrm>
            <a:off x="3454646" y="4832102"/>
            <a:ext cx="4386853" cy="5465246"/>
          </a:xfrm>
          <a:prstGeom prst="roundRect">
            <a:avLst>
              <a:gd name="adj" fmla="val 22513"/>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Application</a:t>
            </a:r>
          </a:p>
        </p:txBody>
      </p:sp>
      <p:sp>
        <p:nvSpPr>
          <p:cNvPr id="303" name="microVM/kernel"/>
          <p:cNvSpPr/>
          <p:nvPr/>
        </p:nvSpPr>
        <p:spPr>
          <a:xfrm>
            <a:off x="12606429" y="4832102"/>
            <a:ext cx="8551454" cy="2395609"/>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microVM/kernel</a:t>
            </a:r>
          </a:p>
        </p:txBody>
      </p:sp>
      <p:sp>
        <p:nvSpPr>
          <p:cNvPr id="304" name="Application"/>
          <p:cNvSpPr/>
          <p:nvPr/>
        </p:nvSpPr>
        <p:spPr>
          <a:xfrm>
            <a:off x="13792269" y="5104824"/>
            <a:ext cx="6179774" cy="1002865"/>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defRPr sz="5000"/>
            </a:lvl1pPr>
          </a:lstStyle>
          <a:p>
            <a:pPr/>
            <a:r>
              <a:t>Application</a:t>
            </a:r>
          </a:p>
        </p:txBody>
      </p:sp>
      <p:sp>
        <p:nvSpPr>
          <p:cNvPr id="305" name="microVM/kernel"/>
          <p:cNvSpPr/>
          <p:nvPr/>
        </p:nvSpPr>
        <p:spPr>
          <a:xfrm>
            <a:off x="12606429" y="7700946"/>
            <a:ext cx="8551454" cy="2395610"/>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microVM/kernel</a:t>
            </a:r>
          </a:p>
        </p:txBody>
      </p:sp>
      <p:sp>
        <p:nvSpPr>
          <p:cNvPr id="306" name="Application"/>
          <p:cNvSpPr/>
          <p:nvPr/>
        </p:nvSpPr>
        <p:spPr>
          <a:xfrm>
            <a:off x="13792269" y="7991533"/>
            <a:ext cx="6179774" cy="1002865"/>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defRPr sz="5000"/>
            </a:lvl1pPr>
          </a:lstStyle>
          <a:p>
            <a:pPr/>
            <a:r>
              <a:t>Application</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03"/>
                                        </p:tgtEl>
                                        <p:attrNameLst>
                                          <p:attrName>style.visibility</p:attrName>
                                        </p:attrNameLst>
                                      </p:cBhvr>
                                      <p:to>
                                        <p:strVal val="visible"/>
                                      </p:to>
                                    </p:set>
                                    <p:animEffect filter="fade" transition="in">
                                      <p:cBhvr>
                                        <p:cTn id="7" dur="250"/>
                                        <p:tgtEl>
                                          <p:spTgt spid="303"/>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304"/>
                                        </p:tgtEl>
                                        <p:attrNameLst>
                                          <p:attrName>style.visibility</p:attrName>
                                        </p:attrNameLst>
                                      </p:cBhvr>
                                      <p:to>
                                        <p:strVal val="visible"/>
                                      </p:to>
                                    </p:set>
                                    <p:animEffect filter="fade" transition="in">
                                      <p:cBhvr>
                                        <p:cTn id="11" dur="250"/>
                                        <p:tgtEl>
                                          <p:spTgt spid="304"/>
                                        </p:tgtEl>
                                      </p:cBhvr>
                                    </p:animEffect>
                                  </p:childTnLst>
                                </p:cTn>
                              </p:par>
                            </p:childTnLst>
                          </p:cTn>
                        </p:par>
                      </p:childTnLst>
                    </p:cTn>
                  </p:par>
                  <p:par>
                    <p:cTn id="12" fill="hold">
                      <p:stCondLst>
                        <p:cond delay="indefinite"/>
                      </p:stCondLst>
                      <p:childTnLst>
                        <p:par>
                          <p:cTn id="13" fill="hold">
                            <p:stCondLst>
                              <p:cond delay="0"/>
                            </p:stCondLst>
                            <p:childTnLst>
                              <p:par>
                                <p:cTn id="14" presetClass="entr" nodeType="clickEffect" presetID="10" grpId="3" fill="hold">
                                  <p:stCondLst>
                                    <p:cond delay="0"/>
                                  </p:stCondLst>
                                  <p:iterate type="el" backwards="0">
                                    <p:tmAbs val="0"/>
                                  </p:iterate>
                                  <p:childTnLst>
                                    <p:set>
                                      <p:cBhvr>
                                        <p:cTn id="15" fill="hold"/>
                                        <p:tgtEl>
                                          <p:spTgt spid="305"/>
                                        </p:tgtEl>
                                        <p:attrNameLst>
                                          <p:attrName>style.visibility</p:attrName>
                                        </p:attrNameLst>
                                      </p:cBhvr>
                                      <p:to>
                                        <p:strVal val="visible"/>
                                      </p:to>
                                    </p:set>
                                    <p:animEffect filter="fade" transition="in">
                                      <p:cBhvr>
                                        <p:cTn id="16" dur="250"/>
                                        <p:tgtEl>
                                          <p:spTgt spid="305"/>
                                        </p:tgtEl>
                                      </p:cBhvr>
                                    </p:animEffect>
                                  </p:childTnLst>
                                </p:cTn>
                              </p:par>
                            </p:childTnLst>
                          </p:cTn>
                        </p:par>
                        <p:par>
                          <p:cTn id="17" fill="hold">
                            <p:stCondLst>
                              <p:cond delay="250"/>
                            </p:stCondLst>
                            <p:childTnLst>
                              <p:par>
                                <p:cTn id="18" presetClass="entr" nodeType="afterEffect" presetID="10" grpId="4" fill="hold">
                                  <p:stCondLst>
                                    <p:cond delay="0"/>
                                  </p:stCondLst>
                                  <p:iterate type="el" backwards="0">
                                    <p:tmAbs val="0"/>
                                  </p:iterate>
                                  <p:childTnLst>
                                    <p:set>
                                      <p:cBhvr>
                                        <p:cTn id="19" fill="hold"/>
                                        <p:tgtEl>
                                          <p:spTgt spid="306"/>
                                        </p:tgtEl>
                                        <p:attrNameLst>
                                          <p:attrName>style.visibility</p:attrName>
                                        </p:attrNameLst>
                                      </p:cBhvr>
                                      <p:to>
                                        <p:strVal val="visible"/>
                                      </p:to>
                                    </p:set>
                                    <p:animEffect filter="fade" transition="in">
                                      <p:cBhvr>
                                        <p:cTn id="20" dur="250"/>
                                        <p:tgtEl>
                                          <p:spTgt spid="30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03" grpId="1"/>
      <p:bldP build="whole" bldLvl="1" animBg="1" rev="0" advAuto="0" spid="306" grpId="4"/>
      <p:bldP build="whole" bldLvl="1" animBg="1" rev="0" advAuto="0" spid="304" grpId="2"/>
      <p:bldP build="whole" bldLvl="1" animBg="1" rev="0" advAuto="0" spid="305" grpId="3"/>
    </p:bldLst>
  </p:timing>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microVMs"/>
          <p:cNvSpPr txBox="1"/>
          <p:nvPr>
            <p:ph type="title"/>
          </p:nvPr>
        </p:nvSpPr>
        <p:spPr>
          <a:prstGeom prst="rect">
            <a:avLst/>
          </a:prstGeom>
        </p:spPr>
        <p:txBody>
          <a:bodyPr/>
          <a:lstStyle/>
          <a:p>
            <a:pPr/>
            <a:r>
              <a:t>microVMs</a:t>
            </a:r>
          </a:p>
        </p:txBody>
      </p:sp>
      <p:sp>
        <p:nvSpPr>
          <p:cNvPr id="311" name="Firecracker…"/>
          <p:cNvSpPr txBox="1"/>
          <p:nvPr>
            <p:ph type="body" idx="1"/>
          </p:nvPr>
        </p:nvSpPr>
        <p:spPr>
          <a:xfrm>
            <a:off x="1468750" y="3554015"/>
            <a:ext cx="21446500" cy="9122595"/>
          </a:xfrm>
          <a:prstGeom prst="rect">
            <a:avLst/>
          </a:prstGeom>
        </p:spPr>
        <p:txBody>
          <a:bodyPr anchor="t">
            <a:normAutofit fontScale="100000" lnSpcReduction="0"/>
          </a:bodyPr>
          <a:lstStyle/>
          <a:p>
            <a:pPr marL="1187635" indent="-851593" defTabSz="805100">
              <a:spcBef>
                <a:spcPts val="4400"/>
              </a:spcBef>
              <a:defRPr b="1" sz="6370"/>
            </a:pPr>
            <a:r>
              <a:rPr u="sng">
                <a:hlinkClick r:id="rId3" invalidUrl="" action="" tgtFrame="" tooltip="" history="1" highlightClick="0" endSnd="0"/>
              </a:rPr>
              <a:t>Firecracker</a:t>
            </a:r>
          </a:p>
          <a:p>
            <a:pPr marL="1187635" indent="-851593" defTabSz="805100">
              <a:spcBef>
                <a:spcPts val="4400"/>
              </a:spcBef>
              <a:defRPr sz="6370"/>
            </a:pPr>
            <a:r>
              <a:rPr b="1" u="sng">
                <a:hlinkClick r:id="rId4" invalidUrl="" action="" tgtFrame="" tooltip="" history="1" highlightClick="0" endSnd="0"/>
              </a:rPr>
              <a:t>Orchard</a:t>
            </a:r>
            <a:r>
              <a:t> (macOS only) - Think of it like an open-source OrbStack/Docker Desktop using Apple Containers</a:t>
            </a:r>
            <a:endParaRPr b="1"/>
          </a:p>
          <a:p>
            <a:pPr marL="1187635" indent="-851593" defTabSz="805100">
              <a:spcBef>
                <a:spcPts val="4400"/>
              </a:spcBef>
              <a:defRPr sz="6370"/>
            </a:pPr>
            <a:r>
              <a:rPr b="1" u="sng">
                <a:hlinkClick r:id="rId5" invalidUrl="" action="" tgtFrame="" tooltip="" history="1" highlightClick="0" endSnd="0"/>
              </a:rPr>
              <a:t>smol machines</a:t>
            </a:r>
            <a:r>
              <a:t> - CLI tool (Windows, Linux, macOS)</a:t>
            </a:r>
          </a:p>
          <a:p>
            <a:pPr marL="1187635" indent="-851593" defTabSz="805100">
              <a:spcBef>
                <a:spcPts val="4400"/>
              </a:spcBef>
              <a:defRPr sz="6370"/>
            </a:pPr>
            <a:r>
              <a:rPr b="1" u="sng">
                <a:hlinkClick r:id="rId6" invalidUrl="" action="" tgtFrame="" tooltip="" history="1" highlightClick="0" endSnd="0"/>
              </a:rPr>
              <a:t>Shuru</a:t>
            </a:r>
            <a:r>
              <a:t> (macOS and ARM64 Linux) - CLI tool using Apple Containers on macOS and KVM on Linux</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311">
                                            <p:bg/>
                                          </p:spTgt>
                                        </p:tgtEl>
                                        <p:attrNameLst>
                                          <p:attrName>style.visibility</p:attrName>
                                        </p:attrNameLst>
                                      </p:cBhvr>
                                      <p:to>
                                        <p:strVal val="visible"/>
                                      </p:to>
                                    </p:set>
                                    <p:animEffect filter="fade" transition="in">
                                      <p:cBhvr>
                                        <p:cTn id="7" dur="250"/>
                                        <p:tgtEl>
                                          <p:spTgt spid="311">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311">
                                            <p:txEl>
                                              <p:pRg st="0" end="0"/>
                                            </p:txEl>
                                          </p:spTgt>
                                        </p:tgtEl>
                                        <p:attrNameLst>
                                          <p:attrName>style.visibility</p:attrName>
                                        </p:attrNameLst>
                                      </p:cBhvr>
                                      <p:to>
                                        <p:strVal val="visible"/>
                                      </p:to>
                                    </p:set>
                                    <p:animEffect filter="fade" transition="in">
                                      <p:cBhvr>
                                        <p:cTn id="10" dur="250"/>
                                        <p:tgtEl>
                                          <p:spTgt spid="311">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311">
                                            <p:txEl>
                                              <p:pRg st="1" end="1"/>
                                            </p:txEl>
                                          </p:spTgt>
                                        </p:tgtEl>
                                        <p:attrNameLst>
                                          <p:attrName>style.visibility</p:attrName>
                                        </p:attrNameLst>
                                      </p:cBhvr>
                                      <p:to>
                                        <p:strVal val="visible"/>
                                      </p:to>
                                    </p:set>
                                    <p:animEffect filter="fade" transition="in">
                                      <p:cBhvr>
                                        <p:cTn id="14" dur="250"/>
                                        <p:tgtEl>
                                          <p:spTgt spid="311">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311">
                                            <p:txEl>
                                              <p:pRg st="2" end="2"/>
                                            </p:txEl>
                                          </p:spTgt>
                                        </p:tgtEl>
                                        <p:attrNameLst>
                                          <p:attrName>style.visibility</p:attrName>
                                        </p:attrNameLst>
                                      </p:cBhvr>
                                      <p:to>
                                        <p:strVal val="visible"/>
                                      </p:to>
                                    </p:set>
                                    <p:animEffect filter="fade" transition="in">
                                      <p:cBhvr>
                                        <p:cTn id="18" dur="250"/>
                                        <p:tgtEl>
                                          <p:spTgt spid="311">
                                            <p:txEl>
                                              <p:pRg st="2" end="2"/>
                                            </p:txEl>
                                          </p:spTgt>
                                        </p:tgtEl>
                                      </p:cBhvr>
                                    </p:animEffect>
                                  </p:childTnLst>
                                </p:cTn>
                              </p:par>
                            </p:childTnLst>
                          </p:cTn>
                        </p:par>
                        <p:par>
                          <p:cTn id="19" fill="hold">
                            <p:stCondLst>
                              <p:cond delay="750"/>
                            </p:stCondLst>
                            <p:childTnLst>
                              <p:par>
                                <p:cTn id="20" presetClass="entr" nodeType="afterEffect" presetID="10" grpId="1" fill="hold">
                                  <p:stCondLst>
                                    <p:cond delay="0"/>
                                  </p:stCondLst>
                                  <p:iterate type="el" backwards="0">
                                    <p:tmAbs val="0"/>
                                  </p:iterate>
                                  <p:childTnLst>
                                    <p:set>
                                      <p:cBhvr>
                                        <p:cTn id="21" fill="hold"/>
                                        <p:tgtEl>
                                          <p:spTgt spid="311">
                                            <p:txEl>
                                              <p:pRg st="3" end="3"/>
                                            </p:txEl>
                                          </p:spTgt>
                                        </p:tgtEl>
                                        <p:attrNameLst>
                                          <p:attrName>style.visibility</p:attrName>
                                        </p:attrNameLst>
                                      </p:cBhvr>
                                      <p:to>
                                        <p:strVal val="visible"/>
                                      </p:to>
                                    </p:set>
                                    <p:animEffect filter="fade" transition="in">
                                      <p:cBhvr>
                                        <p:cTn id="22" dur="250"/>
                                        <p:tgtEl>
                                          <p:spTgt spid="311">
                                            <p:txEl>
                                              <p:pRg st="3" end="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311" grpId="1"/>
    </p:bldLst>
  </p:timing>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15" name="shuru logo.svg" descr="shuru logo.svg"/>
          <p:cNvPicPr>
            <a:picLocks noChangeAspect="1"/>
          </p:cNvPicPr>
          <p:nvPr/>
        </p:nvPicPr>
        <p:blipFill>
          <a:blip r:embed="rId3">
            <a:extLst/>
          </a:blip>
          <a:stretch>
            <a:fillRect/>
          </a:stretch>
        </p:blipFill>
        <p:spPr>
          <a:xfrm>
            <a:off x="8532733" y="3808611"/>
            <a:ext cx="7318534" cy="6098779"/>
          </a:xfrm>
          <a:prstGeom prst="rect">
            <a:avLst/>
          </a:prstGeom>
          <a:ln w="12700">
            <a:miter lim="400000"/>
          </a:ln>
        </p:spPr>
      </p:pic>
      <p:sp>
        <p:nvSpPr>
          <p:cNvPr id="316" name="Shuru"/>
          <p:cNvSpPr txBox="1"/>
          <p:nvPr>
            <p:ph type="title"/>
          </p:nvPr>
        </p:nvSpPr>
        <p:spPr>
          <a:prstGeom prst="rect">
            <a:avLst/>
          </a:prstGeom>
        </p:spPr>
        <p:txBody>
          <a:bodyPr>
            <a:normAutofit fontScale="100000" lnSpcReduction="0"/>
          </a:bodyPr>
          <a:lstStyle>
            <a:lvl1pPr>
              <a:defRPr sz="15000"/>
            </a:lvl1pPr>
          </a:lstStyle>
          <a:p>
            <a:pPr/>
            <a:r>
              <a:t>Shuru</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0" name="Shuru"/>
          <p:cNvSpPr txBox="1"/>
          <p:nvPr>
            <p:ph type="title"/>
          </p:nvPr>
        </p:nvSpPr>
        <p:spPr>
          <a:prstGeom prst="rect">
            <a:avLst/>
          </a:prstGeom>
        </p:spPr>
        <p:txBody>
          <a:bodyPr/>
          <a:lstStyle/>
          <a:p>
            <a:pPr/>
            <a:r>
              <a:t>Shuru</a:t>
            </a:r>
          </a:p>
        </p:txBody>
      </p:sp>
      <p:pic>
        <p:nvPicPr>
          <p:cNvPr id="321" name="pasted-movie.png" descr="pasted-movie.png"/>
          <p:cNvPicPr>
            <a:picLocks noChangeAspect="1"/>
          </p:cNvPicPr>
          <p:nvPr/>
        </p:nvPicPr>
        <p:blipFill>
          <a:blip r:embed="rId3">
            <a:extLst/>
          </a:blip>
          <a:stretch>
            <a:fillRect/>
          </a:stretch>
        </p:blipFill>
        <p:spPr>
          <a:xfrm>
            <a:off x="3603616" y="2645254"/>
            <a:ext cx="17176768" cy="10639136"/>
          </a:xfrm>
          <a:prstGeom prst="rect">
            <a:avLst/>
          </a:prstGeom>
          <a:ln w="12700">
            <a:miter lim="400000"/>
          </a:ln>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5" name="Shuru"/>
          <p:cNvSpPr txBox="1"/>
          <p:nvPr>
            <p:ph type="title"/>
          </p:nvPr>
        </p:nvSpPr>
        <p:spPr>
          <a:prstGeom prst="rect">
            <a:avLst/>
          </a:prstGeom>
        </p:spPr>
        <p:txBody>
          <a:bodyPr/>
          <a:lstStyle/>
          <a:p>
            <a:pPr/>
            <a:r>
              <a:t>Shuru</a:t>
            </a:r>
          </a:p>
        </p:txBody>
      </p:sp>
      <p:sp>
        <p:nvSpPr>
          <p:cNvPr id="326" name="Ephemeral by default…"/>
          <p:cNvSpPr txBox="1"/>
          <p:nvPr>
            <p:ph type="body" idx="1"/>
          </p:nvPr>
        </p:nvSpPr>
        <p:spPr>
          <a:xfrm>
            <a:off x="1468750" y="3630215"/>
            <a:ext cx="21446500" cy="9122595"/>
          </a:xfrm>
          <a:prstGeom prst="rect">
            <a:avLst/>
          </a:prstGeom>
        </p:spPr>
        <p:txBody>
          <a:bodyPr anchor="t">
            <a:normAutofit fontScale="100000" lnSpcReduction="0"/>
          </a:bodyPr>
          <a:lstStyle/>
          <a:p>
            <a:pPr marL="1139160" indent="-816834" defTabSz="772239">
              <a:spcBef>
                <a:spcPts val="0"/>
              </a:spcBef>
              <a:defRPr sz="6110"/>
            </a:pPr>
            <a:r>
              <a:t>Ephemeral by default</a:t>
            </a:r>
          </a:p>
          <a:p>
            <a:pPr marL="1139160" indent="-816834" defTabSz="772239">
              <a:spcBef>
                <a:spcPts val="0"/>
              </a:spcBef>
              <a:defRPr sz="6110"/>
            </a:pPr>
            <a:r>
              <a:t>Default config starts from secure posture</a:t>
            </a:r>
          </a:p>
          <a:p>
            <a:pPr lvl="1" marL="1632598" indent="-816834" defTabSz="772239">
              <a:spcBef>
                <a:spcPts val="0"/>
              </a:spcBef>
              <a:defRPr sz="6110"/>
            </a:pPr>
            <a:r>
              <a:t>No host file access</a:t>
            </a:r>
          </a:p>
          <a:p>
            <a:pPr lvl="1" marL="1632598" indent="-816834" defTabSz="772239">
              <a:spcBef>
                <a:spcPts val="0"/>
              </a:spcBef>
              <a:defRPr sz="6110"/>
            </a:pPr>
            <a:r>
              <a:t>No network access</a:t>
            </a:r>
          </a:p>
          <a:p>
            <a:pPr marL="1139160" indent="-816834" defTabSz="772239">
              <a:spcBef>
                <a:spcPts val="0"/>
              </a:spcBef>
              <a:defRPr sz="6110"/>
            </a:pPr>
            <a:r>
              <a:t>When mounting host directories, sharing is read-only by default. You must explicitly set to read-write</a:t>
            </a:r>
          </a:p>
          <a:p>
            <a:pPr marL="1139160" indent="-816834" defTabSz="772239">
              <a:spcBef>
                <a:spcPts val="0"/>
              </a:spcBef>
              <a:defRPr sz="6110"/>
            </a:pPr>
            <a:r>
              <a:t>Checkpoints/snapshots</a:t>
            </a:r>
          </a:p>
          <a:p>
            <a:pPr marL="1139160" indent="-816834" defTabSz="772239">
              <a:spcBef>
                <a:spcPts val="0"/>
              </a:spcBef>
              <a:defRPr sz="6110"/>
            </a:pPr>
            <a:r>
              <a:t>Apple Silicon native (no emulation layer, no Docker dependency, near native speed)</a:t>
            </a:r>
          </a:p>
          <a:p>
            <a:pPr marL="1139160" indent="-816834" defTabSz="772239">
              <a:spcBef>
                <a:spcPts val="0"/>
              </a:spcBef>
              <a:defRPr sz="6110"/>
            </a:pPr>
            <a:r>
              <a:t>and more...</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326">
                                            <p:bg/>
                                          </p:spTgt>
                                        </p:tgtEl>
                                        <p:attrNameLst>
                                          <p:attrName>style.visibility</p:attrName>
                                        </p:attrNameLst>
                                      </p:cBhvr>
                                      <p:to>
                                        <p:strVal val="visible"/>
                                      </p:to>
                                    </p:set>
                                    <p:animEffect filter="fade" transition="in">
                                      <p:cBhvr>
                                        <p:cTn id="7" dur="100"/>
                                        <p:tgtEl>
                                          <p:spTgt spid="326">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326">
                                            <p:txEl>
                                              <p:pRg st="0" end="0"/>
                                            </p:txEl>
                                          </p:spTgt>
                                        </p:tgtEl>
                                        <p:attrNameLst>
                                          <p:attrName>style.visibility</p:attrName>
                                        </p:attrNameLst>
                                      </p:cBhvr>
                                      <p:to>
                                        <p:strVal val="visible"/>
                                      </p:to>
                                    </p:set>
                                    <p:animEffect filter="fade" transition="in">
                                      <p:cBhvr>
                                        <p:cTn id="10" dur="100"/>
                                        <p:tgtEl>
                                          <p:spTgt spid="326">
                                            <p:txEl>
                                              <p:pRg st="0" end="0"/>
                                            </p:txEl>
                                          </p:spTgt>
                                        </p:tgtEl>
                                      </p:cBhvr>
                                    </p:animEffect>
                                  </p:childTnLst>
                                </p:cTn>
                              </p:par>
                            </p:childTnLst>
                          </p:cTn>
                        </p:par>
                        <p:par>
                          <p:cTn id="11" fill="hold">
                            <p:stCondLst>
                              <p:cond delay="100"/>
                            </p:stCondLst>
                            <p:childTnLst>
                              <p:par>
                                <p:cTn id="12" presetClass="entr" nodeType="afterEffect" presetID="10" grpId="1" fill="hold">
                                  <p:stCondLst>
                                    <p:cond delay="0"/>
                                  </p:stCondLst>
                                  <p:iterate type="el" backwards="0">
                                    <p:tmAbs val="0"/>
                                  </p:iterate>
                                  <p:childTnLst>
                                    <p:set>
                                      <p:cBhvr>
                                        <p:cTn id="13" fill="hold"/>
                                        <p:tgtEl>
                                          <p:spTgt spid="326">
                                            <p:txEl>
                                              <p:pRg st="1" end="1"/>
                                            </p:txEl>
                                          </p:spTgt>
                                        </p:tgtEl>
                                        <p:attrNameLst>
                                          <p:attrName>style.visibility</p:attrName>
                                        </p:attrNameLst>
                                      </p:cBhvr>
                                      <p:to>
                                        <p:strVal val="visible"/>
                                      </p:to>
                                    </p:set>
                                    <p:animEffect filter="fade" transition="in">
                                      <p:cBhvr>
                                        <p:cTn id="14" dur="100"/>
                                        <p:tgtEl>
                                          <p:spTgt spid="326">
                                            <p:txEl>
                                              <p:pRg st="1" end="1"/>
                                            </p:txEl>
                                          </p:spTgt>
                                        </p:tgtEl>
                                      </p:cBhvr>
                                    </p:animEffect>
                                  </p:childTnLst>
                                </p:cTn>
                              </p:par>
                            </p:childTnLst>
                          </p:cTn>
                        </p:par>
                        <p:par>
                          <p:cTn id="15" fill="hold">
                            <p:stCondLst>
                              <p:cond delay="200"/>
                            </p:stCondLst>
                            <p:childTnLst>
                              <p:par>
                                <p:cTn id="16" presetClass="entr" nodeType="afterEffect" presetID="10" grpId="1" fill="hold">
                                  <p:stCondLst>
                                    <p:cond delay="0"/>
                                  </p:stCondLst>
                                  <p:iterate type="el" backwards="0">
                                    <p:tmAbs val="0"/>
                                  </p:iterate>
                                  <p:childTnLst>
                                    <p:set>
                                      <p:cBhvr>
                                        <p:cTn id="17" fill="hold"/>
                                        <p:tgtEl>
                                          <p:spTgt spid="326">
                                            <p:txEl>
                                              <p:pRg st="2" end="2"/>
                                            </p:txEl>
                                          </p:spTgt>
                                        </p:tgtEl>
                                        <p:attrNameLst>
                                          <p:attrName>style.visibility</p:attrName>
                                        </p:attrNameLst>
                                      </p:cBhvr>
                                      <p:to>
                                        <p:strVal val="visible"/>
                                      </p:to>
                                    </p:set>
                                    <p:animEffect filter="fade" transition="in">
                                      <p:cBhvr>
                                        <p:cTn id="18" dur="100"/>
                                        <p:tgtEl>
                                          <p:spTgt spid="326">
                                            <p:txEl>
                                              <p:pRg st="2" end="2"/>
                                            </p:txEl>
                                          </p:spTgt>
                                        </p:tgtEl>
                                      </p:cBhvr>
                                    </p:animEffect>
                                  </p:childTnLst>
                                </p:cTn>
                              </p:par>
                            </p:childTnLst>
                          </p:cTn>
                        </p:par>
                        <p:par>
                          <p:cTn id="19" fill="hold">
                            <p:stCondLst>
                              <p:cond delay="300"/>
                            </p:stCondLst>
                            <p:childTnLst>
                              <p:par>
                                <p:cTn id="20" presetClass="entr" nodeType="afterEffect" presetID="10" grpId="1" fill="hold">
                                  <p:stCondLst>
                                    <p:cond delay="0"/>
                                  </p:stCondLst>
                                  <p:iterate type="el" backwards="0">
                                    <p:tmAbs val="0"/>
                                  </p:iterate>
                                  <p:childTnLst>
                                    <p:set>
                                      <p:cBhvr>
                                        <p:cTn id="21" fill="hold"/>
                                        <p:tgtEl>
                                          <p:spTgt spid="326">
                                            <p:txEl>
                                              <p:pRg st="3" end="3"/>
                                            </p:txEl>
                                          </p:spTgt>
                                        </p:tgtEl>
                                        <p:attrNameLst>
                                          <p:attrName>style.visibility</p:attrName>
                                        </p:attrNameLst>
                                      </p:cBhvr>
                                      <p:to>
                                        <p:strVal val="visible"/>
                                      </p:to>
                                    </p:set>
                                    <p:animEffect filter="fade" transition="in">
                                      <p:cBhvr>
                                        <p:cTn id="22" dur="100"/>
                                        <p:tgtEl>
                                          <p:spTgt spid="326">
                                            <p:txEl>
                                              <p:pRg st="3" end="3"/>
                                            </p:txEl>
                                          </p:spTgt>
                                        </p:tgtEl>
                                      </p:cBhvr>
                                    </p:animEffect>
                                  </p:childTnLst>
                                </p:cTn>
                              </p:par>
                            </p:childTnLst>
                          </p:cTn>
                        </p:par>
                        <p:par>
                          <p:cTn id="23" fill="hold">
                            <p:stCondLst>
                              <p:cond delay="400"/>
                            </p:stCondLst>
                            <p:childTnLst>
                              <p:par>
                                <p:cTn id="24" presetClass="entr" nodeType="afterEffect" presetID="10" grpId="1" fill="hold">
                                  <p:stCondLst>
                                    <p:cond delay="0"/>
                                  </p:stCondLst>
                                  <p:iterate type="el" backwards="0">
                                    <p:tmAbs val="0"/>
                                  </p:iterate>
                                  <p:childTnLst>
                                    <p:set>
                                      <p:cBhvr>
                                        <p:cTn id="25" fill="hold"/>
                                        <p:tgtEl>
                                          <p:spTgt spid="326">
                                            <p:txEl>
                                              <p:pRg st="4" end="4"/>
                                            </p:txEl>
                                          </p:spTgt>
                                        </p:tgtEl>
                                        <p:attrNameLst>
                                          <p:attrName>style.visibility</p:attrName>
                                        </p:attrNameLst>
                                      </p:cBhvr>
                                      <p:to>
                                        <p:strVal val="visible"/>
                                      </p:to>
                                    </p:set>
                                    <p:animEffect filter="fade" transition="in">
                                      <p:cBhvr>
                                        <p:cTn id="26" dur="100"/>
                                        <p:tgtEl>
                                          <p:spTgt spid="326">
                                            <p:txEl>
                                              <p:pRg st="4" end="4"/>
                                            </p:txEl>
                                          </p:spTgt>
                                        </p:tgtEl>
                                      </p:cBhvr>
                                    </p:animEffect>
                                  </p:childTnLst>
                                </p:cTn>
                              </p:par>
                            </p:childTnLst>
                          </p:cTn>
                        </p:par>
                        <p:par>
                          <p:cTn id="27" fill="hold">
                            <p:stCondLst>
                              <p:cond delay="500"/>
                            </p:stCondLst>
                            <p:childTnLst>
                              <p:par>
                                <p:cTn id="28" presetClass="entr" nodeType="afterEffect" presetID="10" grpId="1" fill="hold">
                                  <p:stCondLst>
                                    <p:cond delay="0"/>
                                  </p:stCondLst>
                                  <p:iterate type="el" backwards="0">
                                    <p:tmAbs val="0"/>
                                  </p:iterate>
                                  <p:childTnLst>
                                    <p:set>
                                      <p:cBhvr>
                                        <p:cTn id="29" fill="hold"/>
                                        <p:tgtEl>
                                          <p:spTgt spid="326">
                                            <p:txEl>
                                              <p:pRg st="5" end="5"/>
                                            </p:txEl>
                                          </p:spTgt>
                                        </p:tgtEl>
                                        <p:attrNameLst>
                                          <p:attrName>style.visibility</p:attrName>
                                        </p:attrNameLst>
                                      </p:cBhvr>
                                      <p:to>
                                        <p:strVal val="visible"/>
                                      </p:to>
                                    </p:set>
                                    <p:animEffect filter="fade" transition="in">
                                      <p:cBhvr>
                                        <p:cTn id="30" dur="100"/>
                                        <p:tgtEl>
                                          <p:spTgt spid="326">
                                            <p:txEl>
                                              <p:pRg st="5" end="5"/>
                                            </p:txEl>
                                          </p:spTgt>
                                        </p:tgtEl>
                                      </p:cBhvr>
                                    </p:animEffect>
                                  </p:childTnLst>
                                </p:cTn>
                              </p:par>
                            </p:childTnLst>
                          </p:cTn>
                        </p:par>
                        <p:par>
                          <p:cTn id="31" fill="hold">
                            <p:stCondLst>
                              <p:cond delay="600"/>
                            </p:stCondLst>
                            <p:childTnLst>
                              <p:par>
                                <p:cTn id="32" presetClass="entr" nodeType="afterEffect" presetID="10" grpId="1" fill="hold">
                                  <p:stCondLst>
                                    <p:cond delay="0"/>
                                  </p:stCondLst>
                                  <p:iterate type="el" backwards="0">
                                    <p:tmAbs val="0"/>
                                  </p:iterate>
                                  <p:childTnLst>
                                    <p:set>
                                      <p:cBhvr>
                                        <p:cTn id="33" fill="hold"/>
                                        <p:tgtEl>
                                          <p:spTgt spid="326">
                                            <p:txEl>
                                              <p:pRg st="6" end="6"/>
                                            </p:txEl>
                                          </p:spTgt>
                                        </p:tgtEl>
                                        <p:attrNameLst>
                                          <p:attrName>style.visibility</p:attrName>
                                        </p:attrNameLst>
                                      </p:cBhvr>
                                      <p:to>
                                        <p:strVal val="visible"/>
                                      </p:to>
                                    </p:set>
                                    <p:animEffect filter="fade" transition="in">
                                      <p:cBhvr>
                                        <p:cTn id="34" dur="100"/>
                                        <p:tgtEl>
                                          <p:spTgt spid="326">
                                            <p:txEl>
                                              <p:pRg st="6" end="6"/>
                                            </p:txEl>
                                          </p:spTgt>
                                        </p:tgtEl>
                                      </p:cBhvr>
                                    </p:animEffect>
                                  </p:childTnLst>
                                </p:cTn>
                              </p:par>
                            </p:childTnLst>
                          </p:cTn>
                        </p:par>
                        <p:par>
                          <p:cTn id="35" fill="hold">
                            <p:stCondLst>
                              <p:cond delay="700"/>
                            </p:stCondLst>
                            <p:childTnLst>
                              <p:par>
                                <p:cTn id="36" presetClass="entr" nodeType="afterEffect" presetID="10" grpId="1" fill="hold">
                                  <p:stCondLst>
                                    <p:cond delay="0"/>
                                  </p:stCondLst>
                                  <p:iterate type="el" backwards="0">
                                    <p:tmAbs val="0"/>
                                  </p:iterate>
                                  <p:childTnLst>
                                    <p:set>
                                      <p:cBhvr>
                                        <p:cTn id="37" fill="hold"/>
                                        <p:tgtEl>
                                          <p:spTgt spid="326">
                                            <p:txEl>
                                              <p:pRg st="7" end="7"/>
                                            </p:txEl>
                                          </p:spTgt>
                                        </p:tgtEl>
                                        <p:attrNameLst>
                                          <p:attrName>style.visibility</p:attrName>
                                        </p:attrNameLst>
                                      </p:cBhvr>
                                      <p:to>
                                        <p:strVal val="visible"/>
                                      </p:to>
                                    </p:set>
                                    <p:animEffect filter="fade" transition="in">
                                      <p:cBhvr>
                                        <p:cTn id="38" dur="100"/>
                                        <p:tgtEl>
                                          <p:spTgt spid="326">
                                            <p:txEl>
                                              <p:pRg st="7" end="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326" grpId="1"/>
    </p:bldLst>
  </p:timing>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8" name="Shuru - Ephemeral Runs"/>
          <p:cNvSpPr txBox="1"/>
          <p:nvPr>
            <p:ph type="title"/>
          </p:nvPr>
        </p:nvSpPr>
        <p:spPr>
          <a:prstGeom prst="rect">
            <a:avLst/>
          </a:prstGeom>
        </p:spPr>
        <p:txBody>
          <a:bodyPr/>
          <a:lstStyle/>
          <a:p>
            <a:pPr/>
            <a:r>
              <a:t>Shuru - Ephemeral Runs</a:t>
            </a:r>
          </a:p>
        </p:txBody>
      </p:sp>
      <p:sp>
        <p:nvSpPr>
          <p:cNvPr id="329" name="Hardware"/>
          <p:cNvSpPr/>
          <p:nvPr/>
        </p:nvSpPr>
        <p:spPr>
          <a:xfrm>
            <a:off x="443528" y="2558078"/>
            <a:ext cx="23496944" cy="10370781"/>
          </a:xfrm>
          <a:prstGeom prst="roundRect">
            <a:avLst>
              <a:gd name="adj" fmla="val 14607"/>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330" name="macOS"/>
          <p:cNvSpPr/>
          <p:nvPr/>
        </p:nvSpPr>
        <p:spPr>
          <a:xfrm>
            <a:off x="853123" y="3009418"/>
            <a:ext cx="22677754" cy="9136717"/>
          </a:xfrm>
          <a:prstGeom prst="roundRect">
            <a:avLst>
              <a:gd name="adj" fmla="val 14805"/>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macOS</a:t>
            </a:r>
          </a:p>
        </p:txBody>
      </p:sp>
      <p:sp>
        <p:nvSpPr>
          <p:cNvPr id="331" name="Debian Linux microVM"/>
          <p:cNvSpPr/>
          <p:nvPr/>
        </p:nvSpPr>
        <p:spPr>
          <a:xfrm>
            <a:off x="3334839" y="8844254"/>
            <a:ext cx="17823044" cy="2395609"/>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Debian Linux microVM</a:t>
            </a:r>
          </a:p>
        </p:txBody>
      </p:sp>
      <p:sp>
        <p:nvSpPr>
          <p:cNvPr id="332" name="(bash prompt as root) #"/>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(bash prompt as root) # </a:t>
            </a:r>
          </a:p>
        </p:txBody>
      </p:sp>
      <p:sp>
        <p:nvSpPr>
          <p:cNvPr id="333" name="$ shuru run"/>
          <p:cNvSpPr txBox="1"/>
          <p:nvPr/>
        </p:nvSpPr>
        <p:spPr>
          <a:xfrm>
            <a:off x="1015178" y="3758438"/>
            <a:ext cx="4781433"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5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a:t>
            </a:r>
          </a:p>
        </p:txBody>
      </p:sp>
      <p:sp>
        <p:nvSpPr>
          <p:cNvPr id="334" name="shuru: booting VM (2cpus, 2048MB RAM, 4096MB disk)..."/>
          <p:cNvSpPr txBox="1"/>
          <p:nvPr/>
        </p:nvSpPr>
        <p:spPr>
          <a:xfrm>
            <a:off x="1024463" y="4704606"/>
            <a:ext cx="22443797"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latin typeface="Menlo Regular"/>
                <a:ea typeface="Menlo Regular"/>
                <a:cs typeface="Menlo Regular"/>
                <a:sym typeface="Menlo Regular"/>
              </a:defRPr>
            </a:lvl1pPr>
          </a:lstStyle>
          <a:p>
            <a:pPr/>
            <a:r>
              <a:t>shuru: booting VM (2cpus, 2048MB RAM, 4096MB disk)...</a:t>
            </a:r>
          </a:p>
        </p:txBody>
      </p:sp>
      <p:sp>
        <p:nvSpPr>
          <p:cNvPr id="335" name="#"/>
          <p:cNvSpPr txBox="1"/>
          <p:nvPr/>
        </p:nvSpPr>
        <p:spPr>
          <a:xfrm>
            <a:off x="1024463" y="5560957"/>
            <a:ext cx="99664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latin typeface="Menlo Regular"/>
                <a:ea typeface="Menlo Regular"/>
                <a:cs typeface="Menlo Regular"/>
                <a:sym typeface="Menlo Regular"/>
              </a:defRPr>
            </a:lvl1pPr>
          </a:lstStyle>
          <a:p>
            <a:pPr/>
            <a:r>
              <a:t># </a:t>
            </a:r>
          </a:p>
        </p:txBody>
      </p:sp>
      <p:sp>
        <p:nvSpPr>
          <p:cNvPr id="336" name="# exit"/>
          <p:cNvSpPr txBox="1"/>
          <p:nvPr/>
        </p:nvSpPr>
        <p:spPr>
          <a:xfrm>
            <a:off x="1024463" y="5560957"/>
            <a:ext cx="267877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500">
                <a:latin typeface="Menlo Regular"/>
                <a:ea typeface="Menlo Regular"/>
                <a:cs typeface="Menlo Regular"/>
                <a:sym typeface="Menlo Regular"/>
              </a:defRPr>
            </a:pPr>
            <a:r>
              <a:t># </a:t>
            </a:r>
            <a:r>
              <a:rPr b="1"/>
              <a:t>exit</a:t>
            </a:r>
          </a:p>
        </p:txBody>
      </p:sp>
      <p:sp>
        <p:nvSpPr>
          <p:cNvPr id="337" name="$"/>
          <p:cNvSpPr txBox="1"/>
          <p:nvPr/>
        </p:nvSpPr>
        <p:spPr>
          <a:xfrm>
            <a:off x="1015178" y="6446640"/>
            <a:ext cx="99664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solidFill>
                  <a:schemeClr val="accent4">
                    <a:hueOff val="366961"/>
                    <a:satOff val="4172"/>
                    <a:lumOff val="11129"/>
                  </a:schemeClr>
                </a:solidFill>
                <a:latin typeface="Menlo Regular"/>
                <a:ea typeface="Menlo Regular"/>
                <a:cs typeface="Menlo Regular"/>
                <a:sym typeface="Menlo Regular"/>
              </a:defRPr>
            </a:lvl1pPr>
          </a:lstStyle>
          <a:p>
            <a:pPr>
              <a:defRPr>
                <a:solidFill>
                  <a:srgbClr val="FFFFFF"/>
                </a:solidFill>
              </a:defRPr>
            </a:pPr>
            <a:r>
              <a:rPr>
                <a:solidFill>
                  <a:schemeClr val="accent4">
                    <a:hueOff val="366961"/>
                    <a:satOff val="4172"/>
                    <a:lumOff val="11129"/>
                  </a:schemeClr>
                </a:solidFill>
              </a:rPr>
              <a:t>$ </a:t>
            </a:r>
          </a:p>
        </p:txBody>
      </p:sp>
      <p:sp>
        <p:nvSpPr>
          <p:cNvPr id="338" name="(bash prompt as root) # exit"/>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(bash prompt as root) # exit</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31"/>
                                        </p:tgtEl>
                                        <p:attrNameLst>
                                          <p:attrName>style.visibility</p:attrName>
                                        </p:attrNameLst>
                                      </p:cBhvr>
                                      <p:to>
                                        <p:strVal val="visible"/>
                                      </p:to>
                                    </p:set>
                                    <p:animEffect filter="fade" transition="in">
                                      <p:cBhvr>
                                        <p:cTn id="7" dur="250"/>
                                        <p:tgtEl>
                                          <p:spTgt spid="331"/>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332"/>
                                        </p:tgtEl>
                                        <p:attrNameLst>
                                          <p:attrName>style.visibility</p:attrName>
                                        </p:attrNameLst>
                                      </p:cBhvr>
                                      <p:to>
                                        <p:strVal val="visible"/>
                                      </p:to>
                                    </p:set>
                                    <p:animEffect filter="fade" transition="in">
                                      <p:cBhvr>
                                        <p:cTn id="11" dur="250"/>
                                        <p:tgtEl>
                                          <p:spTgt spid="332"/>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334"/>
                                        </p:tgtEl>
                                        <p:attrNameLst>
                                          <p:attrName>style.visibility</p:attrName>
                                        </p:attrNameLst>
                                      </p:cBhvr>
                                      <p:to>
                                        <p:strVal val="visible"/>
                                      </p:to>
                                    </p:set>
                                    <p:animEffect filter="fade" transition="in">
                                      <p:cBhvr>
                                        <p:cTn id="15" dur="250"/>
                                        <p:tgtEl>
                                          <p:spTgt spid="334"/>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335"/>
                                        </p:tgtEl>
                                        <p:attrNameLst>
                                          <p:attrName>style.visibility</p:attrName>
                                        </p:attrNameLst>
                                      </p:cBhvr>
                                      <p:to>
                                        <p:strVal val="visible"/>
                                      </p:to>
                                    </p:set>
                                    <p:animEffect filter="fade" transition="in">
                                      <p:cBhvr>
                                        <p:cTn id="19" dur="250"/>
                                        <p:tgtEl>
                                          <p:spTgt spid="335"/>
                                        </p:tgtEl>
                                      </p:cBhvr>
                                    </p:animEffect>
                                  </p:childTnLst>
                                </p:cTn>
                              </p:par>
                            </p:childTnLst>
                          </p:cTn>
                        </p:par>
                      </p:childTnLst>
                    </p:cTn>
                  </p:par>
                  <p:par>
                    <p:cTn id="20" fill="hold">
                      <p:stCondLst>
                        <p:cond delay="indefinite"/>
                      </p:stCondLst>
                      <p:childTnLst>
                        <p:par>
                          <p:cTn id="21" fill="hold">
                            <p:stCondLst>
                              <p:cond delay="0"/>
                            </p:stCondLst>
                            <p:childTnLst>
                              <p:par>
                                <p:cTn id="22" presetClass="entr" nodeType="clickEffect" presetID="10" grpId="5" fill="hold">
                                  <p:stCondLst>
                                    <p:cond delay="0"/>
                                  </p:stCondLst>
                                  <p:iterate type="el" backwards="0">
                                    <p:tmAbs val="0"/>
                                  </p:iterate>
                                  <p:childTnLst>
                                    <p:set>
                                      <p:cBhvr>
                                        <p:cTn id="23" fill="hold"/>
                                        <p:tgtEl>
                                          <p:spTgt spid="336"/>
                                        </p:tgtEl>
                                        <p:attrNameLst>
                                          <p:attrName>style.visibility</p:attrName>
                                        </p:attrNameLst>
                                      </p:cBhvr>
                                      <p:to>
                                        <p:strVal val="visible"/>
                                      </p:to>
                                    </p:set>
                                    <p:animEffect filter="fade" transition="in">
                                      <p:cBhvr>
                                        <p:cTn id="24" dur="250"/>
                                        <p:tgtEl>
                                          <p:spTgt spid="336"/>
                                        </p:tgtEl>
                                      </p:cBhvr>
                                    </p:animEffect>
                                  </p:childTnLst>
                                </p:cTn>
                              </p:par>
                            </p:childTnLst>
                          </p:cTn>
                        </p:par>
                        <p:par>
                          <p:cTn id="25" fill="hold">
                            <p:stCondLst>
                              <p:cond delay="250"/>
                            </p:stCondLst>
                            <p:childTnLst>
                              <p:par>
                                <p:cTn id="26" presetClass="entr" nodeType="afterEffect" presetID="10" grpId="6" fill="hold">
                                  <p:stCondLst>
                                    <p:cond delay="0"/>
                                  </p:stCondLst>
                                  <p:iterate type="el" backwards="0">
                                    <p:tmAbs val="0"/>
                                  </p:iterate>
                                  <p:childTnLst>
                                    <p:set>
                                      <p:cBhvr>
                                        <p:cTn id="27" fill="hold"/>
                                        <p:tgtEl>
                                          <p:spTgt spid="338"/>
                                        </p:tgtEl>
                                        <p:attrNameLst>
                                          <p:attrName>style.visibility</p:attrName>
                                        </p:attrNameLst>
                                      </p:cBhvr>
                                      <p:to>
                                        <p:strVal val="visible"/>
                                      </p:to>
                                    </p:set>
                                    <p:animEffect filter="fade" transition="in">
                                      <p:cBhvr>
                                        <p:cTn id="28" dur="250"/>
                                        <p:tgtEl>
                                          <p:spTgt spid="338"/>
                                        </p:tgtEl>
                                      </p:cBhvr>
                                    </p:animEffect>
                                  </p:childTnLst>
                                </p:cTn>
                              </p:par>
                            </p:childTnLst>
                          </p:cTn>
                        </p:par>
                      </p:childTnLst>
                    </p:cTn>
                  </p:par>
                  <p:par>
                    <p:cTn id="29" fill="hold">
                      <p:stCondLst>
                        <p:cond delay="indefinite"/>
                      </p:stCondLst>
                      <p:childTnLst>
                        <p:par>
                          <p:cTn id="30" fill="hold">
                            <p:stCondLst>
                              <p:cond delay="0"/>
                            </p:stCondLst>
                            <p:childTnLst>
                              <p:par>
                                <p:cTn id="31" presetClass="exit" nodeType="clickEffect" presetSubtype="0" presetID="1" grpId="7" fill="hold">
                                  <p:stCondLst>
                                    <p:cond delay="0"/>
                                  </p:stCondLst>
                                  <p:iterate type="el" backwards="0">
                                    <p:tmAbs val="0"/>
                                  </p:iterate>
                                  <p:childTnLst>
                                    <p:set>
                                      <p:cBhvr>
                                        <p:cTn id="32" fill="hold">
                                          <p:stCondLst>
                                            <p:cond delay="0"/>
                                          </p:stCondLst>
                                        </p:cTn>
                                        <p:tgtEl>
                                          <p:spTgt spid="331"/>
                                        </p:tgtEl>
                                        <p:attrNameLst>
                                          <p:attrName>style.visibility</p:attrName>
                                        </p:attrNameLst>
                                      </p:cBhvr>
                                      <p:to>
                                        <p:strVal val="hidden"/>
                                      </p:to>
                                    </p:set>
                                  </p:childTnLst>
                                </p:cTn>
                              </p:par>
                            </p:childTnLst>
                          </p:cTn>
                        </p:par>
                        <p:par>
                          <p:cTn id="33" fill="hold">
                            <p:stCondLst>
                              <p:cond delay="0"/>
                            </p:stCondLst>
                            <p:childTnLst>
                              <p:par>
                                <p:cTn id="34" presetClass="exit" nodeType="afterEffect" presetSubtype="0" presetID="1" grpId="8" fill="hold">
                                  <p:stCondLst>
                                    <p:cond delay="0"/>
                                  </p:stCondLst>
                                  <p:iterate type="el" backwards="0">
                                    <p:tmAbs val="0"/>
                                  </p:iterate>
                                  <p:childTnLst>
                                    <p:set>
                                      <p:cBhvr>
                                        <p:cTn id="35" fill="hold">
                                          <p:stCondLst>
                                            <p:cond delay="0"/>
                                          </p:stCondLst>
                                        </p:cTn>
                                        <p:tgtEl>
                                          <p:spTgt spid="332"/>
                                        </p:tgtEl>
                                        <p:attrNameLst>
                                          <p:attrName>style.visibility</p:attrName>
                                        </p:attrNameLst>
                                      </p:cBhvr>
                                      <p:to>
                                        <p:strVal val="hidden"/>
                                      </p:to>
                                    </p:set>
                                  </p:childTnLst>
                                </p:cTn>
                              </p:par>
                            </p:childTnLst>
                          </p:cTn>
                        </p:par>
                        <p:par>
                          <p:cTn id="36" fill="hold">
                            <p:stCondLst>
                              <p:cond delay="0"/>
                            </p:stCondLst>
                            <p:childTnLst>
                              <p:par>
                                <p:cTn id="37" presetClass="exit" nodeType="afterEffect" presetSubtype="0" presetID="1" grpId="9" fill="hold">
                                  <p:stCondLst>
                                    <p:cond delay="0"/>
                                  </p:stCondLst>
                                  <p:iterate type="el" backwards="0">
                                    <p:tmAbs val="0"/>
                                  </p:iterate>
                                  <p:childTnLst>
                                    <p:set>
                                      <p:cBhvr>
                                        <p:cTn id="38" fill="hold">
                                          <p:stCondLst>
                                            <p:cond delay="0"/>
                                          </p:stCondLst>
                                        </p:cTn>
                                        <p:tgtEl>
                                          <p:spTgt spid="338"/>
                                        </p:tgtEl>
                                        <p:attrNameLst>
                                          <p:attrName>style.visibility</p:attrName>
                                        </p:attrNameLst>
                                      </p:cBhvr>
                                      <p:to>
                                        <p:strVal val="hidden"/>
                                      </p:to>
                                    </p:set>
                                  </p:childTnLst>
                                </p:cTn>
                              </p:par>
                            </p:childTnLst>
                          </p:cTn>
                        </p:par>
                        <p:par>
                          <p:cTn id="39" fill="hold">
                            <p:stCondLst>
                              <p:cond delay="0"/>
                            </p:stCondLst>
                            <p:childTnLst>
                              <p:par>
                                <p:cTn id="40" presetClass="entr" nodeType="afterEffect" presetID="10" grpId="10" fill="hold">
                                  <p:stCondLst>
                                    <p:cond delay="0"/>
                                  </p:stCondLst>
                                  <p:iterate type="el" backwards="0">
                                    <p:tmAbs val="0"/>
                                  </p:iterate>
                                  <p:childTnLst>
                                    <p:set>
                                      <p:cBhvr>
                                        <p:cTn id="41" fill="hold"/>
                                        <p:tgtEl>
                                          <p:spTgt spid="337"/>
                                        </p:tgtEl>
                                        <p:attrNameLst>
                                          <p:attrName>style.visibility</p:attrName>
                                        </p:attrNameLst>
                                      </p:cBhvr>
                                      <p:to>
                                        <p:strVal val="visible"/>
                                      </p:to>
                                    </p:set>
                                    <p:animEffect filter="fade" transition="in">
                                      <p:cBhvr>
                                        <p:cTn id="42" dur="250"/>
                                        <p:tgtEl>
                                          <p:spTgt spid="3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34" grpId="3"/>
      <p:bldP build="whole" bldLvl="1" animBg="1" rev="0" advAuto="0" spid="336" grpId="5"/>
      <p:bldP build="whole" bldLvl="1" animBg="1" rev="0" advAuto="0" spid="332" grpId="2"/>
      <p:bldP build="whole" bldLvl="1" animBg="1" rev="0" advAuto="0" spid="337" grpId="10"/>
      <p:bldP build="whole" bldLvl="1" animBg="1" rev="0" advAuto="0" spid="331" grpId="1"/>
      <p:bldP build="whole" bldLvl="1" animBg="1" rev="0" advAuto="0" spid="335" grpId="4"/>
      <p:bldP build="whole" bldLvl="1" animBg="1" rev="0" advAuto="0" spid="338" grpId="6"/>
      <p:bldP build="whole" bldLvl="1" animBg="1" rev="0" advAuto="0" spid="332" grpId="8"/>
      <p:bldP build="whole" bldLvl="1" animBg="1" rev="0" advAuto="0" spid="331" grpId="7"/>
      <p:bldP build="whole" bldLvl="1" animBg="1" rev="0" advAuto="0" spid="338" grpId="9"/>
    </p:bldLst>
  </p:timing>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2" name="Shuru - Ephemeral Runs"/>
          <p:cNvSpPr txBox="1"/>
          <p:nvPr>
            <p:ph type="title"/>
          </p:nvPr>
        </p:nvSpPr>
        <p:spPr>
          <a:prstGeom prst="rect">
            <a:avLst/>
          </a:prstGeom>
        </p:spPr>
        <p:txBody>
          <a:bodyPr/>
          <a:lstStyle/>
          <a:p>
            <a:pPr/>
            <a:r>
              <a:t>Shuru - Ephemeral Runs</a:t>
            </a:r>
          </a:p>
        </p:txBody>
      </p:sp>
      <p:sp>
        <p:nvSpPr>
          <p:cNvPr id="343" name="Hardware"/>
          <p:cNvSpPr/>
          <p:nvPr/>
        </p:nvSpPr>
        <p:spPr>
          <a:xfrm>
            <a:off x="443528" y="2558078"/>
            <a:ext cx="23496944" cy="10370781"/>
          </a:xfrm>
          <a:prstGeom prst="roundRect">
            <a:avLst>
              <a:gd name="adj" fmla="val 14607"/>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344" name="macOS"/>
          <p:cNvSpPr/>
          <p:nvPr/>
        </p:nvSpPr>
        <p:spPr>
          <a:xfrm>
            <a:off x="853123" y="3009418"/>
            <a:ext cx="22677754" cy="9136717"/>
          </a:xfrm>
          <a:prstGeom prst="roundRect">
            <a:avLst>
              <a:gd name="adj" fmla="val 14805"/>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macOS</a:t>
            </a:r>
          </a:p>
        </p:txBody>
      </p:sp>
      <p:sp>
        <p:nvSpPr>
          <p:cNvPr id="345" name="Debian Linux microVM"/>
          <p:cNvSpPr/>
          <p:nvPr/>
        </p:nvSpPr>
        <p:spPr>
          <a:xfrm>
            <a:off x="3334839" y="8844254"/>
            <a:ext cx="17823044" cy="2395609"/>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Debian Linux microVM</a:t>
            </a:r>
          </a:p>
        </p:txBody>
      </p:sp>
      <p:sp>
        <p:nvSpPr>
          <p:cNvPr id="346" name="# echo &quot;hello from the sandbox&quot;"/>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 echo "hello from the sandbox"</a:t>
            </a:r>
          </a:p>
        </p:txBody>
      </p:sp>
      <p:sp>
        <p:nvSpPr>
          <p:cNvPr id="347" name="$ shuru run -- echo &quot;hello from the sandbox&quot;"/>
          <p:cNvSpPr txBox="1"/>
          <p:nvPr/>
        </p:nvSpPr>
        <p:spPr>
          <a:xfrm>
            <a:off x="1015178" y="3758438"/>
            <a:ext cx="18659005"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5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 </a:t>
            </a:r>
            <a:r>
              <a:rPr b="1">
                <a:solidFill>
                  <a:schemeClr val="accent2">
                    <a:hueOff val="-85259"/>
                    <a:satOff val="14347"/>
                    <a:lumOff val="22373"/>
                  </a:schemeClr>
                </a:solidFill>
              </a:rPr>
              <a:t>echo "hello from the sandbox"</a:t>
            </a:r>
          </a:p>
        </p:txBody>
      </p:sp>
      <p:sp>
        <p:nvSpPr>
          <p:cNvPr id="348" name="shuru: booting VM (2cpus, 2048MB RAM, 4096MB disk)..."/>
          <p:cNvSpPr txBox="1"/>
          <p:nvPr/>
        </p:nvSpPr>
        <p:spPr>
          <a:xfrm>
            <a:off x="1024463" y="4704606"/>
            <a:ext cx="22443797"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latin typeface="Menlo Regular"/>
                <a:ea typeface="Menlo Regular"/>
                <a:cs typeface="Menlo Regular"/>
                <a:sym typeface="Menlo Regular"/>
              </a:defRPr>
            </a:lvl1pPr>
          </a:lstStyle>
          <a:p>
            <a:pPr/>
            <a:r>
              <a:t>shuru: booting VM (2cpus, 2048MB RAM, 4096MB disk)...</a:t>
            </a:r>
          </a:p>
        </p:txBody>
      </p:sp>
      <p:sp>
        <p:nvSpPr>
          <p:cNvPr id="349" name="hello from the sandbox"/>
          <p:cNvSpPr txBox="1"/>
          <p:nvPr/>
        </p:nvSpPr>
        <p:spPr>
          <a:xfrm>
            <a:off x="1024463" y="5560957"/>
            <a:ext cx="9407290"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latin typeface="Menlo Regular"/>
                <a:ea typeface="Menlo Regular"/>
                <a:cs typeface="Menlo Regular"/>
                <a:sym typeface="Menlo Regular"/>
              </a:defRPr>
            </a:lvl1pPr>
          </a:lstStyle>
          <a:p>
            <a:pPr/>
            <a:r>
              <a:t>hello from the sandbox</a:t>
            </a:r>
          </a:p>
        </p:txBody>
      </p:sp>
      <p:sp>
        <p:nvSpPr>
          <p:cNvPr id="350" name="$"/>
          <p:cNvSpPr txBox="1"/>
          <p:nvPr/>
        </p:nvSpPr>
        <p:spPr>
          <a:xfrm>
            <a:off x="1015178" y="6446640"/>
            <a:ext cx="99664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solidFill>
                  <a:schemeClr val="accent4">
                    <a:hueOff val="366961"/>
                    <a:satOff val="4172"/>
                    <a:lumOff val="11129"/>
                  </a:schemeClr>
                </a:solidFill>
                <a:latin typeface="Menlo Regular"/>
                <a:ea typeface="Menlo Regular"/>
                <a:cs typeface="Menlo Regular"/>
                <a:sym typeface="Menlo Regular"/>
              </a:defRPr>
            </a:lvl1pPr>
          </a:lstStyle>
          <a:p>
            <a:pPr>
              <a:defRPr>
                <a:solidFill>
                  <a:srgbClr val="FFFFFF"/>
                </a:solidFill>
              </a:defRPr>
            </a:pPr>
            <a:r>
              <a:rPr>
                <a:solidFill>
                  <a:schemeClr val="accent4">
                    <a:hueOff val="366961"/>
                    <a:satOff val="4172"/>
                    <a:lumOff val="11129"/>
                  </a:schemeClr>
                </a:solidFill>
              </a:rPr>
              <a:t>$ </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45"/>
                                        </p:tgtEl>
                                        <p:attrNameLst>
                                          <p:attrName>style.visibility</p:attrName>
                                        </p:attrNameLst>
                                      </p:cBhvr>
                                      <p:to>
                                        <p:strVal val="visible"/>
                                      </p:to>
                                    </p:set>
                                    <p:animEffect filter="fade" transition="in">
                                      <p:cBhvr>
                                        <p:cTn id="7" dur="250"/>
                                        <p:tgtEl>
                                          <p:spTgt spid="345"/>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346"/>
                                        </p:tgtEl>
                                        <p:attrNameLst>
                                          <p:attrName>style.visibility</p:attrName>
                                        </p:attrNameLst>
                                      </p:cBhvr>
                                      <p:to>
                                        <p:strVal val="visible"/>
                                      </p:to>
                                    </p:set>
                                    <p:animEffect filter="fade" transition="in">
                                      <p:cBhvr>
                                        <p:cTn id="11" dur="250"/>
                                        <p:tgtEl>
                                          <p:spTgt spid="346"/>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348"/>
                                        </p:tgtEl>
                                        <p:attrNameLst>
                                          <p:attrName>style.visibility</p:attrName>
                                        </p:attrNameLst>
                                      </p:cBhvr>
                                      <p:to>
                                        <p:strVal val="visible"/>
                                      </p:to>
                                    </p:set>
                                    <p:animEffect filter="fade" transition="in">
                                      <p:cBhvr>
                                        <p:cTn id="15" dur="250"/>
                                        <p:tgtEl>
                                          <p:spTgt spid="348"/>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349"/>
                                        </p:tgtEl>
                                        <p:attrNameLst>
                                          <p:attrName>style.visibility</p:attrName>
                                        </p:attrNameLst>
                                      </p:cBhvr>
                                      <p:to>
                                        <p:strVal val="visible"/>
                                      </p:to>
                                    </p:set>
                                    <p:animEffect filter="fade" transition="in">
                                      <p:cBhvr>
                                        <p:cTn id="19" dur="250"/>
                                        <p:tgtEl>
                                          <p:spTgt spid="349"/>
                                        </p:tgtEl>
                                      </p:cBhvr>
                                    </p:animEffect>
                                  </p:childTnLst>
                                </p:cTn>
                              </p:par>
                            </p:childTnLst>
                          </p:cTn>
                        </p:par>
                        <p:par>
                          <p:cTn id="20" fill="hold">
                            <p:stCondLst>
                              <p:cond delay="1000"/>
                            </p:stCondLst>
                            <p:childTnLst>
                              <p:par>
                                <p:cTn id="21" presetClass="exit" nodeType="afterEffect" presetSubtype="0" presetID="1" grpId="5" fill="hold">
                                  <p:stCondLst>
                                    <p:cond delay="0"/>
                                  </p:stCondLst>
                                  <p:iterate type="el" backwards="0">
                                    <p:tmAbs val="0"/>
                                  </p:iterate>
                                  <p:childTnLst>
                                    <p:set>
                                      <p:cBhvr>
                                        <p:cTn id="22" fill="hold">
                                          <p:stCondLst>
                                            <p:cond delay="0"/>
                                          </p:stCondLst>
                                        </p:cTn>
                                        <p:tgtEl>
                                          <p:spTgt spid="345"/>
                                        </p:tgtEl>
                                        <p:attrNameLst>
                                          <p:attrName>style.visibility</p:attrName>
                                        </p:attrNameLst>
                                      </p:cBhvr>
                                      <p:to>
                                        <p:strVal val="hidden"/>
                                      </p:to>
                                    </p:set>
                                  </p:childTnLst>
                                </p:cTn>
                              </p:par>
                            </p:childTnLst>
                          </p:cTn>
                        </p:par>
                        <p:par>
                          <p:cTn id="23" fill="hold">
                            <p:stCondLst>
                              <p:cond delay="1000"/>
                            </p:stCondLst>
                            <p:childTnLst>
                              <p:par>
                                <p:cTn id="24" presetClass="exit" nodeType="afterEffect" presetSubtype="0" presetID="1" grpId="6" fill="hold">
                                  <p:stCondLst>
                                    <p:cond delay="0"/>
                                  </p:stCondLst>
                                  <p:iterate type="el" backwards="0">
                                    <p:tmAbs val="0"/>
                                  </p:iterate>
                                  <p:childTnLst>
                                    <p:set>
                                      <p:cBhvr>
                                        <p:cTn id="25" fill="hold">
                                          <p:stCondLst>
                                            <p:cond delay="0"/>
                                          </p:stCondLst>
                                        </p:cTn>
                                        <p:tgtEl>
                                          <p:spTgt spid="346"/>
                                        </p:tgtEl>
                                        <p:attrNameLst>
                                          <p:attrName>style.visibility</p:attrName>
                                        </p:attrNameLst>
                                      </p:cBhvr>
                                      <p:to>
                                        <p:strVal val="hidden"/>
                                      </p:to>
                                    </p:set>
                                  </p:childTnLst>
                                </p:cTn>
                              </p:par>
                            </p:childTnLst>
                          </p:cTn>
                        </p:par>
                        <p:par>
                          <p:cTn id="26" fill="hold">
                            <p:stCondLst>
                              <p:cond delay="1000"/>
                            </p:stCondLst>
                            <p:childTnLst>
                              <p:par>
                                <p:cTn id="27" presetClass="entr" nodeType="afterEffect" presetID="10" grpId="7" fill="hold">
                                  <p:stCondLst>
                                    <p:cond delay="0"/>
                                  </p:stCondLst>
                                  <p:iterate type="el" backwards="0">
                                    <p:tmAbs val="0"/>
                                  </p:iterate>
                                  <p:childTnLst>
                                    <p:set>
                                      <p:cBhvr>
                                        <p:cTn id="28" fill="hold"/>
                                        <p:tgtEl>
                                          <p:spTgt spid="350"/>
                                        </p:tgtEl>
                                        <p:attrNameLst>
                                          <p:attrName>style.visibility</p:attrName>
                                        </p:attrNameLst>
                                      </p:cBhvr>
                                      <p:to>
                                        <p:strVal val="visible"/>
                                      </p:to>
                                    </p:set>
                                    <p:animEffect filter="fade" transition="in">
                                      <p:cBhvr>
                                        <p:cTn id="29" dur="250"/>
                                        <p:tgtEl>
                                          <p:spTgt spid="3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46" grpId="6"/>
      <p:bldP build="whole" bldLvl="1" animBg="1" rev="0" advAuto="0" spid="348" grpId="3"/>
      <p:bldP build="whole" bldLvl="1" animBg="1" rev="0" advAuto="0" spid="345" grpId="1"/>
      <p:bldP build="whole" bldLvl="1" animBg="1" rev="0" advAuto="0" spid="349" grpId="4"/>
      <p:bldP build="whole" bldLvl="1" animBg="1" rev="0" advAuto="0" spid="345" grpId="5"/>
      <p:bldP build="whole" bldLvl="1" animBg="1" rev="0" advAuto="0" spid="346" grpId="2"/>
      <p:bldP build="whole" bldLvl="1" animBg="1" rev="0" advAuto="0" spid="350" grpId="7"/>
    </p:bldLst>
  </p:timing>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54" name="Shuru - Ephemeral Runs"/>
          <p:cNvSpPr txBox="1"/>
          <p:nvPr>
            <p:ph type="title"/>
          </p:nvPr>
        </p:nvSpPr>
        <p:spPr>
          <a:prstGeom prst="rect">
            <a:avLst/>
          </a:prstGeom>
        </p:spPr>
        <p:txBody>
          <a:bodyPr/>
          <a:lstStyle/>
          <a:p>
            <a:pPr/>
            <a:r>
              <a:t>Shuru - Ephemeral Runs</a:t>
            </a:r>
          </a:p>
        </p:txBody>
      </p:sp>
      <p:sp>
        <p:nvSpPr>
          <p:cNvPr id="355" name="$ shuru run -- echo &quot;hello from the sandbox&quot;…"/>
          <p:cNvSpPr txBox="1"/>
          <p:nvPr>
            <p:ph type="body" idx="1"/>
          </p:nvPr>
        </p:nvSpPr>
        <p:spPr>
          <a:xfrm>
            <a:off x="1468750" y="3554015"/>
            <a:ext cx="21446500" cy="9122595"/>
          </a:xfrm>
          <a:prstGeom prst="rect">
            <a:avLst/>
          </a:prstGeom>
        </p:spPr>
        <p:txBody>
          <a:bodyPr anchor="t">
            <a:normAutofit fontScale="100000" lnSpcReduction="0"/>
          </a:bodyPr>
          <a:lstStyle/>
          <a:p>
            <a:pPr marL="0" indent="0" defTabSz="796885">
              <a:spcBef>
                <a:spcPts val="0"/>
              </a:spcBef>
              <a:buSzTx/>
              <a:buNone/>
              <a:defRPr sz="6305">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 </a:t>
            </a:r>
            <a:r>
              <a:rPr b="1">
                <a:solidFill>
                  <a:schemeClr val="accent2">
                    <a:hueOff val="-85259"/>
                    <a:satOff val="14347"/>
                    <a:lumOff val="22373"/>
                  </a:schemeClr>
                </a:solidFill>
              </a:rPr>
              <a:t>echo "hello from the sandbox"</a:t>
            </a:r>
          </a:p>
          <a:p>
            <a:pPr marL="0" indent="0" defTabSz="796885">
              <a:spcBef>
                <a:spcPts val="0"/>
              </a:spcBef>
              <a:buSzTx/>
              <a:buNone/>
              <a:defRPr sz="6305">
                <a:solidFill>
                  <a:schemeClr val="accent4">
                    <a:hueOff val="-1081314"/>
                    <a:satOff val="4338"/>
                    <a:lumOff val="-8931"/>
                  </a:schemeClr>
                </a:solidFill>
                <a:latin typeface="Menlo Regular"/>
                <a:ea typeface="Menlo Regular"/>
                <a:cs typeface="Menlo Regular"/>
                <a:sym typeface="Menlo Regular"/>
              </a:defRPr>
            </a:pPr>
            <a:r>
              <a:t>hello from the sandbox</a:t>
            </a:r>
          </a:p>
          <a:p>
            <a:pPr marL="0" indent="0" defTabSz="796885">
              <a:spcBef>
                <a:spcPts val="0"/>
              </a:spcBef>
              <a:buSzTx/>
              <a:buNone/>
              <a:defRPr sz="6305">
                <a:latin typeface="Menlo Regular"/>
                <a:ea typeface="Menlo Regular"/>
                <a:cs typeface="Menlo Regular"/>
                <a:sym typeface="Menlo Regular"/>
              </a:defRPr>
            </a:pPr>
          </a:p>
          <a:p>
            <a:pPr marL="0" indent="0" defTabSz="796885">
              <a:spcBef>
                <a:spcPts val="0"/>
              </a:spcBef>
              <a:buSzTx/>
              <a:buNone/>
              <a:defRPr sz="6305">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 </a:t>
            </a:r>
            <a:r>
              <a:rPr b="1">
                <a:solidFill>
                  <a:schemeClr val="accent2">
                    <a:hueOff val="-85259"/>
                    <a:satOff val="14347"/>
                    <a:lumOff val="22373"/>
                  </a:schemeClr>
                </a:solidFill>
              </a:rPr>
              <a:t>cat /etc/os-release | head -1</a:t>
            </a:r>
          </a:p>
          <a:p>
            <a:pPr marL="0" indent="0" defTabSz="796885">
              <a:spcBef>
                <a:spcPts val="0"/>
              </a:spcBef>
              <a:buSzTx/>
              <a:buNone/>
              <a:defRPr sz="6305">
                <a:solidFill>
                  <a:schemeClr val="accent4">
                    <a:hueOff val="-1081314"/>
                    <a:satOff val="4338"/>
                    <a:lumOff val="-8931"/>
                  </a:schemeClr>
                </a:solidFill>
                <a:latin typeface="Menlo Regular"/>
                <a:ea typeface="Menlo Regular"/>
                <a:cs typeface="Menlo Regular"/>
                <a:sym typeface="Menlo Regular"/>
              </a:defRPr>
            </a:pPr>
            <a:r>
              <a:t>NAME="Debian GNU/Linux"</a:t>
            </a:r>
          </a:p>
          <a:p>
            <a:pPr marL="0" indent="0" defTabSz="796885">
              <a:spcBef>
                <a:spcPts val="0"/>
              </a:spcBef>
              <a:buSzTx/>
              <a:buNone/>
              <a:defRPr sz="6305">
                <a:latin typeface="Menlo Regular"/>
                <a:ea typeface="Menlo Regular"/>
                <a:cs typeface="Menlo Regular"/>
                <a:sym typeface="Menlo Regular"/>
              </a:defRPr>
            </a:pPr>
          </a:p>
          <a:p>
            <a:pPr marL="0" indent="0" defTabSz="796885">
              <a:spcBef>
                <a:spcPts val="0"/>
              </a:spcBef>
              <a:buSzTx/>
              <a:buNone/>
              <a:defRPr sz="6305">
                <a:latin typeface="Menlo Regular"/>
                <a:ea typeface="Menlo Regular"/>
                <a:cs typeface="Menlo Regular"/>
                <a:sym typeface="Menlo Regular"/>
              </a:defRPr>
            </a:pPr>
            <a:r>
              <a:t># VM boots, runs, and tears down —</a:t>
            </a:r>
            <a:br/>
            <a:r>
              <a:t># nothing persists.</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9" name="Shuru - Opt-in Networking"/>
          <p:cNvSpPr txBox="1"/>
          <p:nvPr>
            <p:ph type="title"/>
          </p:nvPr>
        </p:nvSpPr>
        <p:spPr>
          <a:xfrm>
            <a:off x="3548096" y="214312"/>
            <a:ext cx="17287808" cy="2946798"/>
          </a:xfrm>
          <a:prstGeom prst="rect">
            <a:avLst/>
          </a:prstGeom>
        </p:spPr>
        <p:txBody>
          <a:bodyPr/>
          <a:lstStyle/>
          <a:p>
            <a:pPr/>
            <a:r>
              <a:t>Shuru - Opt-in Networking</a:t>
            </a:r>
          </a:p>
        </p:txBody>
      </p:sp>
      <p:sp>
        <p:nvSpPr>
          <p:cNvPr id="360" name="Hardware"/>
          <p:cNvSpPr/>
          <p:nvPr/>
        </p:nvSpPr>
        <p:spPr>
          <a:xfrm>
            <a:off x="443528" y="2558078"/>
            <a:ext cx="23496944" cy="10370781"/>
          </a:xfrm>
          <a:prstGeom prst="roundRect">
            <a:avLst>
              <a:gd name="adj" fmla="val 14607"/>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361" name="macOS"/>
          <p:cNvSpPr/>
          <p:nvPr/>
        </p:nvSpPr>
        <p:spPr>
          <a:xfrm>
            <a:off x="853123" y="3009418"/>
            <a:ext cx="22677754" cy="9136717"/>
          </a:xfrm>
          <a:prstGeom prst="roundRect">
            <a:avLst>
              <a:gd name="adj" fmla="val 14805"/>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macOS</a:t>
            </a:r>
          </a:p>
        </p:txBody>
      </p:sp>
      <p:sp>
        <p:nvSpPr>
          <p:cNvPr id="362" name="Debian Linux microVM"/>
          <p:cNvSpPr/>
          <p:nvPr/>
        </p:nvSpPr>
        <p:spPr>
          <a:xfrm>
            <a:off x="3334839" y="8844254"/>
            <a:ext cx="17823044" cy="2395609"/>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Debian Linux microVM</a:t>
            </a:r>
          </a:p>
        </p:txBody>
      </p:sp>
      <p:sp>
        <p:nvSpPr>
          <p:cNvPr id="363" name="# curl https://example.com"/>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p>
            <a:pPr algn="l">
              <a:defRPr sz="5000"/>
            </a:pPr>
            <a:r>
              <a:t># curl </a:t>
            </a:r>
            <a:r>
              <a:rPr u="sng">
                <a:hlinkClick r:id="rId4" invalidUrl="" action="" tgtFrame="" tooltip="" history="1" highlightClick="0" endSnd="0"/>
              </a:rPr>
              <a:t>https://example.com</a:t>
            </a:r>
          </a:p>
        </p:txBody>
      </p:sp>
      <p:sp>
        <p:nvSpPr>
          <p:cNvPr id="364" name="$ shuru run -- curl https://example.com"/>
          <p:cNvSpPr txBox="1"/>
          <p:nvPr/>
        </p:nvSpPr>
        <p:spPr>
          <a:xfrm>
            <a:off x="1015178" y="3758438"/>
            <a:ext cx="16556342"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5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 </a:t>
            </a:r>
            <a:r>
              <a:rPr b="1">
                <a:solidFill>
                  <a:schemeClr val="accent2">
                    <a:hueOff val="-85259"/>
                    <a:satOff val="14347"/>
                    <a:lumOff val="22373"/>
                  </a:schemeClr>
                </a:solidFill>
              </a:rPr>
              <a:t>curl https://example.com</a:t>
            </a:r>
          </a:p>
        </p:txBody>
      </p:sp>
      <p:sp>
        <p:nvSpPr>
          <p:cNvPr id="365" name="shuru: booting VM (2cpus, 2048MB RAM, 4096MB disk)..."/>
          <p:cNvSpPr txBox="1"/>
          <p:nvPr/>
        </p:nvSpPr>
        <p:spPr>
          <a:xfrm>
            <a:off x="1024463" y="4704606"/>
            <a:ext cx="22443797"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latin typeface="Menlo Regular"/>
                <a:ea typeface="Menlo Regular"/>
                <a:cs typeface="Menlo Regular"/>
                <a:sym typeface="Menlo Regular"/>
              </a:defRPr>
            </a:lvl1pPr>
          </a:lstStyle>
          <a:p>
            <a:pPr/>
            <a:r>
              <a:t>shuru: booting VM (2cpus, 2048MB RAM, 4096MB disk)...</a:t>
            </a:r>
          </a:p>
        </p:txBody>
      </p:sp>
      <p:sp>
        <p:nvSpPr>
          <p:cNvPr id="366" name="curl: (6) Could not resolve host: example.com"/>
          <p:cNvSpPr txBox="1"/>
          <p:nvPr/>
        </p:nvSpPr>
        <p:spPr>
          <a:xfrm>
            <a:off x="1024463" y="5560957"/>
            <a:ext cx="19079537"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solidFill>
                  <a:schemeClr val="accent5">
                    <a:hueOff val="-82419"/>
                    <a:satOff val="-9513"/>
                    <a:lumOff val="-16343"/>
                  </a:schemeClr>
                </a:solidFill>
                <a:latin typeface="Menlo Regular"/>
                <a:ea typeface="Menlo Regular"/>
                <a:cs typeface="Menlo Regular"/>
                <a:sym typeface="Menlo Regular"/>
              </a:defRPr>
            </a:lvl1pPr>
          </a:lstStyle>
          <a:p>
            <a:pPr/>
            <a:r>
              <a:t>curl: (6) Could not resolve host: example.com</a:t>
            </a:r>
          </a:p>
        </p:txBody>
      </p:sp>
      <p:sp>
        <p:nvSpPr>
          <p:cNvPr id="367" name="$"/>
          <p:cNvSpPr txBox="1"/>
          <p:nvPr/>
        </p:nvSpPr>
        <p:spPr>
          <a:xfrm>
            <a:off x="1015178" y="6446640"/>
            <a:ext cx="99664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solidFill>
                  <a:schemeClr val="accent4">
                    <a:hueOff val="366961"/>
                    <a:satOff val="4172"/>
                    <a:lumOff val="11129"/>
                  </a:schemeClr>
                </a:solidFill>
                <a:latin typeface="Menlo Regular"/>
                <a:ea typeface="Menlo Regular"/>
                <a:cs typeface="Menlo Regular"/>
                <a:sym typeface="Menlo Regular"/>
              </a:defRPr>
            </a:lvl1pPr>
          </a:lstStyle>
          <a:p>
            <a:pPr>
              <a:defRPr>
                <a:solidFill>
                  <a:srgbClr val="FFFFFF"/>
                </a:solidFill>
              </a:defRPr>
            </a:pPr>
            <a:r>
              <a:rPr>
                <a:solidFill>
                  <a:schemeClr val="accent4">
                    <a:hueOff val="366961"/>
                    <a:satOff val="4172"/>
                    <a:lumOff val="11129"/>
                  </a:schemeClr>
                </a:solidFill>
              </a:rPr>
              <a:t>$ </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62"/>
                                        </p:tgtEl>
                                        <p:attrNameLst>
                                          <p:attrName>style.visibility</p:attrName>
                                        </p:attrNameLst>
                                      </p:cBhvr>
                                      <p:to>
                                        <p:strVal val="visible"/>
                                      </p:to>
                                    </p:set>
                                    <p:animEffect filter="fade" transition="in">
                                      <p:cBhvr>
                                        <p:cTn id="7" dur="250"/>
                                        <p:tgtEl>
                                          <p:spTgt spid="362"/>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363"/>
                                        </p:tgtEl>
                                        <p:attrNameLst>
                                          <p:attrName>style.visibility</p:attrName>
                                        </p:attrNameLst>
                                      </p:cBhvr>
                                      <p:to>
                                        <p:strVal val="visible"/>
                                      </p:to>
                                    </p:set>
                                    <p:animEffect filter="fade" transition="in">
                                      <p:cBhvr>
                                        <p:cTn id="11" dur="250"/>
                                        <p:tgtEl>
                                          <p:spTgt spid="363"/>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365"/>
                                        </p:tgtEl>
                                        <p:attrNameLst>
                                          <p:attrName>style.visibility</p:attrName>
                                        </p:attrNameLst>
                                      </p:cBhvr>
                                      <p:to>
                                        <p:strVal val="visible"/>
                                      </p:to>
                                    </p:set>
                                    <p:animEffect filter="fade" transition="in">
                                      <p:cBhvr>
                                        <p:cTn id="15" dur="250"/>
                                        <p:tgtEl>
                                          <p:spTgt spid="365"/>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366"/>
                                        </p:tgtEl>
                                        <p:attrNameLst>
                                          <p:attrName>style.visibility</p:attrName>
                                        </p:attrNameLst>
                                      </p:cBhvr>
                                      <p:to>
                                        <p:strVal val="visible"/>
                                      </p:to>
                                    </p:set>
                                    <p:animEffect filter="fade" transition="in">
                                      <p:cBhvr>
                                        <p:cTn id="19" dur="250"/>
                                        <p:tgtEl>
                                          <p:spTgt spid="366"/>
                                        </p:tgtEl>
                                      </p:cBhvr>
                                    </p:animEffect>
                                  </p:childTnLst>
                                </p:cTn>
                              </p:par>
                            </p:childTnLst>
                          </p:cTn>
                        </p:par>
                        <p:par>
                          <p:cTn id="20" fill="hold">
                            <p:stCondLst>
                              <p:cond delay="1000"/>
                            </p:stCondLst>
                            <p:childTnLst>
                              <p:par>
                                <p:cTn id="21" presetClass="exit" nodeType="afterEffect" presetSubtype="0" presetID="1" grpId="5" fill="hold">
                                  <p:stCondLst>
                                    <p:cond delay="0"/>
                                  </p:stCondLst>
                                  <p:iterate type="el" backwards="0">
                                    <p:tmAbs val="0"/>
                                  </p:iterate>
                                  <p:childTnLst>
                                    <p:set>
                                      <p:cBhvr>
                                        <p:cTn id="22" fill="hold">
                                          <p:stCondLst>
                                            <p:cond delay="0"/>
                                          </p:stCondLst>
                                        </p:cTn>
                                        <p:tgtEl>
                                          <p:spTgt spid="362"/>
                                        </p:tgtEl>
                                        <p:attrNameLst>
                                          <p:attrName>style.visibility</p:attrName>
                                        </p:attrNameLst>
                                      </p:cBhvr>
                                      <p:to>
                                        <p:strVal val="hidden"/>
                                      </p:to>
                                    </p:set>
                                  </p:childTnLst>
                                </p:cTn>
                              </p:par>
                            </p:childTnLst>
                          </p:cTn>
                        </p:par>
                        <p:par>
                          <p:cTn id="23" fill="hold">
                            <p:stCondLst>
                              <p:cond delay="1000"/>
                            </p:stCondLst>
                            <p:childTnLst>
                              <p:par>
                                <p:cTn id="24" presetClass="exit" nodeType="afterEffect" presetSubtype="0" presetID="1" grpId="6" fill="hold">
                                  <p:stCondLst>
                                    <p:cond delay="0"/>
                                  </p:stCondLst>
                                  <p:iterate type="el" backwards="0">
                                    <p:tmAbs val="0"/>
                                  </p:iterate>
                                  <p:childTnLst>
                                    <p:set>
                                      <p:cBhvr>
                                        <p:cTn id="25" fill="hold">
                                          <p:stCondLst>
                                            <p:cond delay="0"/>
                                          </p:stCondLst>
                                        </p:cTn>
                                        <p:tgtEl>
                                          <p:spTgt spid="363"/>
                                        </p:tgtEl>
                                        <p:attrNameLst>
                                          <p:attrName>style.visibility</p:attrName>
                                        </p:attrNameLst>
                                      </p:cBhvr>
                                      <p:to>
                                        <p:strVal val="hidden"/>
                                      </p:to>
                                    </p:set>
                                  </p:childTnLst>
                                </p:cTn>
                              </p:par>
                            </p:childTnLst>
                          </p:cTn>
                        </p:par>
                        <p:par>
                          <p:cTn id="26" fill="hold">
                            <p:stCondLst>
                              <p:cond delay="1000"/>
                            </p:stCondLst>
                            <p:childTnLst>
                              <p:par>
                                <p:cTn id="27" presetClass="entr" nodeType="afterEffect" presetID="10" grpId="7" fill="hold">
                                  <p:stCondLst>
                                    <p:cond delay="0"/>
                                  </p:stCondLst>
                                  <p:iterate type="el" backwards="0">
                                    <p:tmAbs val="0"/>
                                  </p:iterate>
                                  <p:childTnLst>
                                    <p:set>
                                      <p:cBhvr>
                                        <p:cTn id="28" fill="hold"/>
                                        <p:tgtEl>
                                          <p:spTgt spid="367"/>
                                        </p:tgtEl>
                                        <p:attrNameLst>
                                          <p:attrName>style.visibility</p:attrName>
                                        </p:attrNameLst>
                                      </p:cBhvr>
                                      <p:to>
                                        <p:strVal val="visible"/>
                                      </p:to>
                                    </p:set>
                                    <p:animEffect filter="fade" transition="in">
                                      <p:cBhvr>
                                        <p:cTn id="29" dur="250"/>
                                        <p:tgtEl>
                                          <p:spTgt spid="3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62" grpId="5"/>
      <p:bldP build="whole" bldLvl="1" animBg="1" rev="0" advAuto="0" spid="367" grpId="7"/>
      <p:bldP build="whole" bldLvl="1" animBg="1" rev="0" advAuto="0" spid="365" grpId="3"/>
      <p:bldP build="whole" bldLvl="1" animBg="1" rev="0" advAuto="0" spid="366" grpId="4"/>
      <p:bldP build="whole" bldLvl="1" animBg="1" rev="0" advAuto="0" spid="363" grpId="2"/>
      <p:bldP build="whole" bldLvl="1" animBg="1" rev="0" advAuto="0" spid="363" grpId="6"/>
      <p:bldP build="whole" bldLvl="1" animBg="1" rev="0" advAuto="0" spid="362" grpId="1"/>
    </p:bldLst>
  </p:timing>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1" name="Shuru - Opt-in Networking"/>
          <p:cNvSpPr txBox="1"/>
          <p:nvPr>
            <p:ph type="title"/>
          </p:nvPr>
        </p:nvSpPr>
        <p:spPr>
          <a:xfrm>
            <a:off x="3548096" y="214312"/>
            <a:ext cx="17287808" cy="2946798"/>
          </a:xfrm>
          <a:prstGeom prst="rect">
            <a:avLst/>
          </a:prstGeom>
        </p:spPr>
        <p:txBody>
          <a:bodyPr/>
          <a:lstStyle/>
          <a:p>
            <a:pPr/>
            <a:r>
              <a:t>Shuru - Opt-in Networking</a:t>
            </a:r>
          </a:p>
        </p:txBody>
      </p:sp>
      <p:sp>
        <p:nvSpPr>
          <p:cNvPr id="372" name="Hardware"/>
          <p:cNvSpPr/>
          <p:nvPr/>
        </p:nvSpPr>
        <p:spPr>
          <a:xfrm>
            <a:off x="443528" y="2558078"/>
            <a:ext cx="23496944" cy="10370781"/>
          </a:xfrm>
          <a:prstGeom prst="roundRect">
            <a:avLst>
              <a:gd name="adj" fmla="val 14607"/>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373" name="macOS"/>
          <p:cNvSpPr/>
          <p:nvPr/>
        </p:nvSpPr>
        <p:spPr>
          <a:xfrm>
            <a:off x="853123" y="3009418"/>
            <a:ext cx="22677754" cy="9136717"/>
          </a:xfrm>
          <a:prstGeom prst="roundRect">
            <a:avLst>
              <a:gd name="adj" fmla="val 14805"/>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macOS</a:t>
            </a:r>
          </a:p>
        </p:txBody>
      </p:sp>
      <p:sp>
        <p:nvSpPr>
          <p:cNvPr id="374" name="Debian Linux microVM"/>
          <p:cNvSpPr/>
          <p:nvPr/>
        </p:nvSpPr>
        <p:spPr>
          <a:xfrm>
            <a:off x="3334839" y="8844254"/>
            <a:ext cx="17823044" cy="2395609"/>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Debian Linux microVM</a:t>
            </a:r>
          </a:p>
        </p:txBody>
      </p:sp>
      <p:sp>
        <p:nvSpPr>
          <p:cNvPr id="375" name="# curl -s https://example.com | head -1"/>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 curl -s https://example.com | head -1</a:t>
            </a:r>
          </a:p>
        </p:txBody>
      </p:sp>
      <p:sp>
        <p:nvSpPr>
          <p:cNvPr id="376" name="$ shuru run --allow-net -- curl -s https://example.com | head -1"/>
          <p:cNvSpPr txBox="1"/>
          <p:nvPr/>
        </p:nvSpPr>
        <p:spPr>
          <a:xfrm>
            <a:off x="1015178" y="3828288"/>
            <a:ext cx="22176186" cy="8159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45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a:t>
            </a:r>
            <a:r>
              <a:rPr b="1" u="sng"/>
              <a:t>--allow-net</a:t>
            </a:r>
            <a:r>
              <a:rPr b="1"/>
              <a:t> -- </a:t>
            </a:r>
            <a:r>
              <a:rPr b="1">
                <a:solidFill>
                  <a:schemeClr val="accent2">
                    <a:hueOff val="-85259"/>
                    <a:satOff val="14347"/>
                    <a:lumOff val="22373"/>
                  </a:schemeClr>
                </a:solidFill>
              </a:rPr>
              <a:t>curl -s https://example.com | head -1</a:t>
            </a:r>
          </a:p>
        </p:txBody>
      </p:sp>
      <p:sp>
        <p:nvSpPr>
          <p:cNvPr id="377" name="shuru: booting VM (2cpus, 2048MB RAM, 4096MB disk)..."/>
          <p:cNvSpPr txBox="1"/>
          <p:nvPr/>
        </p:nvSpPr>
        <p:spPr>
          <a:xfrm>
            <a:off x="1024463" y="4774456"/>
            <a:ext cx="18391393" cy="8159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4500">
                <a:latin typeface="Menlo Regular"/>
                <a:ea typeface="Menlo Regular"/>
                <a:cs typeface="Menlo Regular"/>
                <a:sym typeface="Menlo Regular"/>
              </a:defRPr>
            </a:lvl1pPr>
          </a:lstStyle>
          <a:p>
            <a:pPr/>
            <a:r>
              <a:t>shuru: booting VM (2cpus, 2048MB RAM, 4096MB disk)...</a:t>
            </a:r>
          </a:p>
        </p:txBody>
      </p:sp>
      <p:sp>
        <p:nvSpPr>
          <p:cNvPr id="378" name="&lt;!doctype html&gt;"/>
          <p:cNvSpPr txBox="1"/>
          <p:nvPr/>
        </p:nvSpPr>
        <p:spPr>
          <a:xfrm>
            <a:off x="1024463" y="5630807"/>
            <a:ext cx="5316656" cy="8159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4500">
                <a:latin typeface="Menlo Regular"/>
                <a:ea typeface="Menlo Regular"/>
                <a:cs typeface="Menlo Regular"/>
                <a:sym typeface="Menlo Regular"/>
              </a:defRPr>
            </a:lvl1pPr>
          </a:lstStyle>
          <a:p>
            <a:pPr/>
            <a:r>
              <a:t>&lt;!doctype html&gt;</a:t>
            </a:r>
          </a:p>
        </p:txBody>
      </p:sp>
      <p:sp>
        <p:nvSpPr>
          <p:cNvPr id="379" name="$"/>
          <p:cNvSpPr txBox="1"/>
          <p:nvPr/>
        </p:nvSpPr>
        <p:spPr>
          <a:xfrm>
            <a:off x="1015178" y="6516490"/>
            <a:ext cx="843720" cy="8159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4500">
                <a:solidFill>
                  <a:schemeClr val="accent4">
                    <a:hueOff val="366961"/>
                    <a:satOff val="4172"/>
                    <a:lumOff val="11129"/>
                  </a:schemeClr>
                </a:solidFill>
                <a:latin typeface="Menlo Regular"/>
                <a:ea typeface="Menlo Regular"/>
                <a:cs typeface="Menlo Regular"/>
                <a:sym typeface="Menlo Regular"/>
              </a:defRPr>
            </a:lvl1pPr>
          </a:lstStyle>
          <a:p>
            <a:pPr>
              <a:defRPr>
                <a:solidFill>
                  <a:srgbClr val="FFFFFF"/>
                </a:solidFill>
              </a:defRPr>
            </a:pPr>
            <a:r>
              <a:rPr>
                <a:solidFill>
                  <a:schemeClr val="accent4">
                    <a:hueOff val="366961"/>
                    <a:satOff val="4172"/>
                    <a:lumOff val="11129"/>
                  </a:schemeClr>
                </a:solidFill>
              </a:rPr>
              <a:t>$ </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74"/>
                                        </p:tgtEl>
                                        <p:attrNameLst>
                                          <p:attrName>style.visibility</p:attrName>
                                        </p:attrNameLst>
                                      </p:cBhvr>
                                      <p:to>
                                        <p:strVal val="visible"/>
                                      </p:to>
                                    </p:set>
                                    <p:animEffect filter="fade" transition="in">
                                      <p:cBhvr>
                                        <p:cTn id="7" dur="250"/>
                                        <p:tgtEl>
                                          <p:spTgt spid="374"/>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375"/>
                                        </p:tgtEl>
                                        <p:attrNameLst>
                                          <p:attrName>style.visibility</p:attrName>
                                        </p:attrNameLst>
                                      </p:cBhvr>
                                      <p:to>
                                        <p:strVal val="visible"/>
                                      </p:to>
                                    </p:set>
                                    <p:animEffect filter="fade" transition="in">
                                      <p:cBhvr>
                                        <p:cTn id="11" dur="250"/>
                                        <p:tgtEl>
                                          <p:spTgt spid="375"/>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377"/>
                                        </p:tgtEl>
                                        <p:attrNameLst>
                                          <p:attrName>style.visibility</p:attrName>
                                        </p:attrNameLst>
                                      </p:cBhvr>
                                      <p:to>
                                        <p:strVal val="visible"/>
                                      </p:to>
                                    </p:set>
                                    <p:animEffect filter="fade" transition="in">
                                      <p:cBhvr>
                                        <p:cTn id="15" dur="250"/>
                                        <p:tgtEl>
                                          <p:spTgt spid="377"/>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378"/>
                                        </p:tgtEl>
                                        <p:attrNameLst>
                                          <p:attrName>style.visibility</p:attrName>
                                        </p:attrNameLst>
                                      </p:cBhvr>
                                      <p:to>
                                        <p:strVal val="visible"/>
                                      </p:to>
                                    </p:set>
                                    <p:animEffect filter="fade" transition="in">
                                      <p:cBhvr>
                                        <p:cTn id="19" dur="250"/>
                                        <p:tgtEl>
                                          <p:spTgt spid="378"/>
                                        </p:tgtEl>
                                      </p:cBhvr>
                                    </p:animEffect>
                                  </p:childTnLst>
                                </p:cTn>
                              </p:par>
                            </p:childTnLst>
                          </p:cTn>
                        </p:par>
                        <p:par>
                          <p:cTn id="20" fill="hold">
                            <p:stCondLst>
                              <p:cond delay="1000"/>
                            </p:stCondLst>
                            <p:childTnLst>
                              <p:par>
                                <p:cTn id="21" presetClass="exit" nodeType="afterEffect" presetSubtype="0" presetID="1" grpId="5" fill="hold">
                                  <p:stCondLst>
                                    <p:cond delay="0"/>
                                  </p:stCondLst>
                                  <p:iterate type="el" backwards="0">
                                    <p:tmAbs val="0"/>
                                  </p:iterate>
                                  <p:childTnLst>
                                    <p:set>
                                      <p:cBhvr>
                                        <p:cTn id="22" fill="hold">
                                          <p:stCondLst>
                                            <p:cond delay="0"/>
                                          </p:stCondLst>
                                        </p:cTn>
                                        <p:tgtEl>
                                          <p:spTgt spid="374"/>
                                        </p:tgtEl>
                                        <p:attrNameLst>
                                          <p:attrName>style.visibility</p:attrName>
                                        </p:attrNameLst>
                                      </p:cBhvr>
                                      <p:to>
                                        <p:strVal val="hidden"/>
                                      </p:to>
                                    </p:set>
                                  </p:childTnLst>
                                </p:cTn>
                              </p:par>
                            </p:childTnLst>
                          </p:cTn>
                        </p:par>
                        <p:par>
                          <p:cTn id="23" fill="hold">
                            <p:stCondLst>
                              <p:cond delay="1000"/>
                            </p:stCondLst>
                            <p:childTnLst>
                              <p:par>
                                <p:cTn id="24" presetClass="exit" nodeType="afterEffect" presetSubtype="0" presetID="1" grpId="6" fill="hold">
                                  <p:stCondLst>
                                    <p:cond delay="0"/>
                                  </p:stCondLst>
                                  <p:iterate type="el" backwards="0">
                                    <p:tmAbs val="0"/>
                                  </p:iterate>
                                  <p:childTnLst>
                                    <p:set>
                                      <p:cBhvr>
                                        <p:cTn id="25" fill="hold">
                                          <p:stCondLst>
                                            <p:cond delay="0"/>
                                          </p:stCondLst>
                                        </p:cTn>
                                        <p:tgtEl>
                                          <p:spTgt spid="375"/>
                                        </p:tgtEl>
                                        <p:attrNameLst>
                                          <p:attrName>style.visibility</p:attrName>
                                        </p:attrNameLst>
                                      </p:cBhvr>
                                      <p:to>
                                        <p:strVal val="hidden"/>
                                      </p:to>
                                    </p:set>
                                  </p:childTnLst>
                                </p:cTn>
                              </p:par>
                            </p:childTnLst>
                          </p:cTn>
                        </p:par>
                        <p:par>
                          <p:cTn id="26" fill="hold">
                            <p:stCondLst>
                              <p:cond delay="1000"/>
                            </p:stCondLst>
                            <p:childTnLst>
                              <p:par>
                                <p:cTn id="27" presetClass="entr" nodeType="afterEffect" presetID="10" grpId="7" fill="hold">
                                  <p:stCondLst>
                                    <p:cond delay="0"/>
                                  </p:stCondLst>
                                  <p:iterate type="el" backwards="0">
                                    <p:tmAbs val="0"/>
                                  </p:iterate>
                                  <p:childTnLst>
                                    <p:set>
                                      <p:cBhvr>
                                        <p:cTn id="28" fill="hold"/>
                                        <p:tgtEl>
                                          <p:spTgt spid="379"/>
                                        </p:tgtEl>
                                        <p:attrNameLst>
                                          <p:attrName>style.visibility</p:attrName>
                                        </p:attrNameLst>
                                      </p:cBhvr>
                                      <p:to>
                                        <p:strVal val="visible"/>
                                      </p:to>
                                    </p:set>
                                    <p:animEffect filter="fade" transition="in">
                                      <p:cBhvr>
                                        <p:cTn id="29" dur="250"/>
                                        <p:tgtEl>
                                          <p:spTgt spid="3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74" grpId="5"/>
      <p:bldP build="whole" bldLvl="1" animBg="1" rev="0" advAuto="0" spid="375" grpId="6"/>
      <p:bldP build="whole" bldLvl="1" animBg="1" rev="0" advAuto="0" spid="378" grpId="4"/>
      <p:bldP build="whole" bldLvl="1" animBg="1" rev="0" advAuto="0" spid="379" grpId="7"/>
      <p:bldP build="whole" bldLvl="1" animBg="1" rev="0" advAuto="0" spid="375" grpId="2"/>
      <p:bldP build="whole" bldLvl="1" animBg="1" rev="0" advAuto="0" spid="374" grpId="1"/>
      <p:bldP build="whole" bldLvl="1" animBg="1" rev="0" advAuto="0" spid="377" grpId="3"/>
    </p:bldLst>
  </p:timing>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83" name="Shuru - Opt-in Networking"/>
          <p:cNvSpPr txBox="1"/>
          <p:nvPr>
            <p:ph type="title"/>
          </p:nvPr>
        </p:nvSpPr>
        <p:spPr>
          <a:prstGeom prst="rect">
            <a:avLst/>
          </a:prstGeom>
        </p:spPr>
        <p:txBody>
          <a:bodyPr/>
          <a:lstStyle/>
          <a:p>
            <a:pPr/>
            <a:r>
              <a:t>Shuru - Opt-in Networking</a:t>
            </a:r>
          </a:p>
        </p:txBody>
      </p:sp>
      <p:sp>
        <p:nvSpPr>
          <p:cNvPr id="384" name="$ shuru run -- curl https://example.com…"/>
          <p:cNvSpPr txBox="1"/>
          <p:nvPr>
            <p:ph type="body" idx="1"/>
          </p:nvPr>
        </p:nvSpPr>
        <p:spPr>
          <a:xfrm>
            <a:off x="1468750" y="3554015"/>
            <a:ext cx="21446500" cy="9122595"/>
          </a:xfrm>
          <a:prstGeom prst="rect">
            <a:avLst/>
          </a:prstGeom>
        </p:spPr>
        <p:txBody>
          <a:bodyPr anchor="t">
            <a:normAutofit fontScale="100000" lnSpcReduction="0"/>
          </a:bodyPr>
          <a:lstStyle/>
          <a:p>
            <a:pPr marL="0" indent="0" defTabSz="780454">
              <a:spcBef>
                <a:spcPts val="0"/>
              </a:spcBef>
              <a:buSzTx/>
              <a:buNone/>
              <a:defRPr sz="6175">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 curl https://example.com</a:t>
            </a:r>
          </a:p>
          <a:p>
            <a:pPr marL="0" indent="0" defTabSz="780454">
              <a:spcBef>
                <a:spcPts val="0"/>
              </a:spcBef>
              <a:buSzTx/>
              <a:buNone/>
              <a:defRPr sz="6175">
                <a:solidFill>
                  <a:schemeClr val="accent5">
                    <a:hueOff val="-82419"/>
                    <a:satOff val="-9513"/>
                    <a:lumOff val="-16343"/>
                  </a:schemeClr>
                </a:solidFill>
                <a:latin typeface="Menlo Regular"/>
                <a:ea typeface="Menlo Regular"/>
                <a:cs typeface="Menlo Regular"/>
                <a:sym typeface="Menlo Regular"/>
              </a:defRPr>
            </a:pPr>
            <a:r>
              <a:t>curl: (6) Could not resolve host: example.com</a:t>
            </a:r>
          </a:p>
          <a:p>
            <a:pPr marL="0" indent="0" defTabSz="780454">
              <a:spcBef>
                <a:spcPts val="0"/>
              </a:spcBef>
              <a:buSzTx/>
              <a:buNone/>
              <a:defRPr sz="6175">
                <a:latin typeface="Menlo Regular"/>
                <a:ea typeface="Menlo Regular"/>
                <a:cs typeface="Menlo Regular"/>
                <a:sym typeface="Menlo Regular"/>
              </a:defRPr>
            </a:pPr>
          </a:p>
          <a:p>
            <a:pPr marL="0" indent="0" defTabSz="780454">
              <a:spcBef>
                <a:spcPts val="0"/>
              </a:spcBef>
              <a:buSzTx/>
              <a:buNone/>
              <a:defRPr sz="6175">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a:t>
            </a:r>
            <a:r>
              <a:rPr b="1" u="sng"/>
              <a:t>--allow-net</a:t>
            </a:r>
            <a:r>
              <a:rPr b="1"/>
              <a:t> -- curl -s https://example.com | head -1</a:t>
            </a:r>
            <a:endParaRPr b="1"/>
          </a:p>
          <a:p>
            <a:pPr marL="0" indent="0" defTabSz="780454">
              <a:spcBef>
                <a:spcPts val="0"/>
              </a:spcBef>
              <a:buSzTx/>
              <a:buNone/>
              <a:defRPr sz="6175">
                <a:solidFill>
                  <a:schemeClr val="accent4">
                    <a:hueOff val="-1081314"/>
                    <a:satOff val="4338"/>
                    <a:lumOff val="-8931"/>
                  </a:schemeClr>
                </a:solidFill>
                <a:latin typeface="Menlo Regular"/>
                <a:ea typeface="Menlo Regular"/>
                <a:cs typeface="Menlo Regular"/>
                <a:sym typeface="Menlo Regular"/>
              </a:defRPr>
            </a:pPr>
            <a:r>
              <a:t>&lt;!doctype html&gt;</a:t>
            </a:r>
          </a:p>
          <a:p>
            <a:pPr marL="0" indent="0" defTabSz="780454">
              <a:spcBef>
                <a:spcPts val="0"/>
              </a:spcBef>
              <a:buSzTx/>
              <a:buNone/>
              <a:defRPr sz="6175">
                <a:latin typeface="Menlo Regular"/>
                <a:ea typeface="Menlo Regular"/>
                <a:cs typeface="Menlo Regular"/>
                <a:sym typeface="Menlo Regular"/>
              </a:defRPr>
            </a:pPr>
          </a:p>
          <a:p>
            <a:pPr marL="0" indent="0" defTabSz="780454">
              <a:spcBef>
                <a:spcPts val="0"/>
              </a:spcBef>
              <a:buSzTx/>
              <a:buNone/>
              <a:defRPr sz="6175">
                <a:latin typeface="Menlo Regular"/>
                <a:ea typeface="Menlo Regular"/>
                <a:cs typeface="Menlo Regular"/>
                <a:sym typeface="Menlo Regular"/>
              </a:defRPr>
            </a:pPr>
            <a:r>
              <a:t># Sandboxes are offline by default.</a:t>
            </a:r>
            <a:br/>
            <a:r>
              <a:t># All traffic goes through a proxy.</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Shuru - Configurable Resources"/>
          <p:cNvSpPr txBox="1"/>
          <p:nvPr>
            <p:ph type="title"/>
          </p:nvPr>
        </p:nvSpPr>
        <p:spPr>
          <a:xfrm>
            <a:off x="1753669" y="214312"/>
            <a:ext cx="20876662" cy="2946798"/>
          </a:xfrm>
          <a:prstGeom prst="rect">
            <a:avLst/>
          </a:prstGeom>
        </p:spPr>
        <p:txBody>
          <a:bodyPr/>
          <a:lstStyle/>
          <a:p>
            <a:pPr/>
            <a:r>
              <a:t>Shuru - Configurable Resources</a:t>
            </a:r>
          </a:p>
        </p:txBody>
      </p:sp>
      <p:sp>
        <p:nvSpPr>
          <p:cNvPr id="389" name="Hardware"/>
          <p:cNvSpPr/>
          <p:nvPr/>
        </p:nvSpPr>
        <p:spPr>
          <a:xfrm>
            <a:off x="443528" y="2558078"/>
            <a:ext cx="23496944" cy="10370781"/>
          </a:xfrm>
          <a:prstGeom prst="roundRect">
            <a:avLst>
              <a:gd name="adj" fmla="val 14607"/>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390" name="macOS"/>
          <p:cNvSpPr/>
          <p:nvPr/>
        </p:nvSpPr>
        <p:spPr>
          <a:xfrm>
            <a:off x="853123" y="3009418"/>
            <a:ext cx="22677754" cy="9136717"/>
          </a:xfrm>
          <a:prstGeom prst="roundRect">
            <a:avLst>
              <a:gd name="adj" fmla="val 14805"/>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macOS</a:t>
            </a:r>
          </a:p>
        </p:txBody>
      </p:sp>
      <p:sp>
        <p:nvSpPr>
          <p:cNvPr id="391" name="Debian Linux microVM"/>
          <p:cNvSpPr/>
          <p:nvPr/>
        </p:nvSpPr>
        <p:spPr>
          <a:xfrm>
            <a:off x="3334839" y="8844254"/>
            <a:ext cx="17823044" cy="2395609"/>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Debian Linux microVM</a:t>
            </a:r>
          </a:p>
        </p:txBody>
      </p:sp>
      <p:sp>
        <p:nvSpPr>
          <p:cNvPr id="392" name="# free -m | head -2"/>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 free -m | head -2</a:t>
            </a:r>
          </a:p>
        </p:txBody>
      </p:sp>
      <p:sp>
        <p:nvSpPr>
          <p:cNvPr id="393" name="$ shuru run --cpus 4 --memory 4096 -- free -m | head -2"/>
          <p:cNvSpPr txBox="1"/>
          <p:nvPr/>
        </p:nvSpPr>
        <p:spPr>
          <a:xfrm>
            <a:off x="1015178" y="3796538"/>
            <a:ext cx="21182200" cy="8794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0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a:t>
            </a:r>
            <a:r>
              <a:rPr b="1" u="sng"/>
              <a:t>--cpus</a:t>
            </a:r>
            <a:r>
              <a:rPr b="1"/>
              <a:t> 4 </a:t>
            </a:r>
            <a:r>
              <a:rPr b="1" u="sng"/>
              <a:t>--memory</a:t>
            </a:r>
            <a:r>
              <a:rPr b="1"/>
              <a:t> 4096 -- </a:t>
            </a:r>
            <a:r>
              <a:rPr b="1">
                <a:solidFill>
                  <a:schemeClr val="accent2">
                    <a:hueOff val="-85259"/>
                    <a:satOff val="14347"/>
                    <a:lumOff val="22373"/>
                  </a:schemeClr>
                </a:solidFill>
              </a:rPr>
              <a:t>free -m | head -2</a:t>
            </a:r>
          </a:p>
        </p:txBody>
      </p:sp>
      <p:sp>
        <p:nvSpPr>
          <p:cNvPr id="394" name="shuru: booting VM (4cpus, 4096MB RAM, 4096MB disk)..."/>
          <p:cNvSpPr txBox="1"/>
          <p:nvPr/>
        </p:nvSpPr>
        <p:spPr>
          <a:xfrm>
            <a:off x="1024463" y="4742706"/>
            <a:ext cx="20417595" cy="8794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000">
                <a:latin typeface="Menlo Regular"/>
                <a:ea typeface="Menlo Regular"/>
                <a:cs typeface="Menlo Regular"/>
                <a:sym typeface="Menlo Regular"/>
              </a:defRPr>
            </a:lvl1pPr>
          </a:lstStyle>
          <a:p>
            <a:pPr/>
            <a:r>
              <a:t>shuru: booting VM (4cpus, 4096MB RAM, 4096MB disk)...</a:t>
            </a:r>
          </a:p>
        </p:txBody>
      </p:sp>
      <p:sp>
        <p:nvSpPr>
          <p:cNvPr id="395" name="total        used        free      shared  buff/cache   available…"/>
          <p:cNvSpPr txBox="1"/>
          <p:nvPr/>
        </p:nvSpPr>
        <p:spPr>
          <a:xfrm>
            <a:off x="1031256" y="5555838"/>
            <a:ext cx="22176185" cy="11842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3600">
                <a:latin typeface="Menlo Regular"/>
                <a:ea typeface="Menlo Regular"/>
                <a:cs typeface="Menlo Regular"/>
                <a:sym typeface="Menlo Regular"/>
              </a:defRPr>
            </a:pPr>
            <a:r>
              <a:t>               total        used        free      shared  buff/cache   available</a:t>
            </a:r>
          </a:p>
          <a:p>
            <a:pPr algn="l">
              <a:defRPr sz="3600">
                <a:latin typeface="Menlo Regular"/>
                <a:ea typeface="Menlo Regular"/>
                <a:cs typeface="Menlo Regular"/>
                <a:sym typeface="Menlo Regular"/>
              </a:defRPr>
            </a:pPr>
            <a:r>
              <a:t>Mem:            3945          67        3897           0           6        3877</a:t>
            </a:r>
          </a:p>
        </p:txBody>
      </p:sp>
      <p:sp>
        <p:nvSpPr>
          <p:cNvPr id="396" name="$"/>
          <p:cNvSpPr txBox="1"/>
          <p:nvPr/>
        </p:nvSpPr>
        <p:spPr>
          <a:xfrm>
            <a:off x="1054603" y="6733324"/>
            <a:ext cx="843720" cy="8159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4500">
                <a:solidFill>
                  <a:schemeClr val="accent4">
                    <a:hueOff val="366961"/>
                    <a:satOff val="4172"/>
                    <a:lumOff val="11129"/>
                  </a:schemeClr>
                </a:solidFill>
                <a:latin typeface="Menlo Regular"/>
                <a:ea typeface="Menlo Regular"/>
                <a:cs typeface="Menlo Regular"/>
                <a:sym typeface="Menlo Regular"/>
              </a:defRPr>
            </a:lvl1pPr>
          </a:lstStyle>
          <a:p>
            <a:pPr>
              <a:defRPr>
                <a:solidFill>
                  <a:srgbClr val="FFFFFF"/>
                </a:solidFill>
              </a:defRPr>
            </a:pPr>
            <a:r>
              <a:rPr>
                <a:solidFill>
                  <a:schemeClr val="accent4">
                    <a:hueOff val="366961"/>
                    <a:satOff val="4172"/>
                    <a:lumOff val="11129"/>
                  </a:schemeClr>
                </a:solidFill>
              </a:rPr>
              <a:t>$ </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91"/>
                                        </p:tgtEl>
                                        <p:attrNameLst>
                                          <p:attrName>style.visibility</p:attrName>
                                        </p:attrNameLst>
                                      </p:cBhvr>
                                      <p:to>
                                        <p:strVal val="visible"/>
                                      </p:to>
                                    </p:set>
                                    <p:animEffect filter="fade" transition="in">
                                      <p:cBhvr>
                                        <p:cTn id="7" dur="250"/>
                                        <p:tgtEl>
                                          <p:spTgt spid="391"/>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392"/>
                                        </p:tgtEl>
                                        <p:attrNameLst>
                                          <p:attrName>style.visibility</p:attrName>
                                        </p:attrNameLst>
                                      </p:cBhvr>
                                      <p:to>
                                        <p:strVal val="visible"/>
                                      </p:to>
                                    </p:set>
                                    <p:animEffect filter="fade" transition="in">
                                      <p:cBhvr>
                                        <p:cTn id="11" dur="250"/>
                                        <p:tgtEl>
                                          <p:spTgt spid="392"/>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394"/>
                                        </p:tgtEl>
                                        <p:attrNameLst>
                                          <p:attrName>style.visibility</p:attrName>
                                        </p:attrNameLst>
                                      </p:cBhvr>
                                      <p:to>
                                        <p:strVal val="visible"/>
                                      </p:to>
                                    </p:set>
                                    <p:animEffect filter="fade" transition="in">
                                      <p:cBhvr>
                                        <p:cTn id="15" dur="250"/>
                                        <p:tgtEl>
                                          <p:spTgt spid="394"/>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395"/>
                                        </p:tgtEl>
                                        <p:attrNameLst>
                                          <p:attrName>style.visibility</p:attrName>
                                        </p:attrNameLst>
                                      </p:cBhvr>
                                      <p:to>
                                        <p:strVal val="visible"/>
                                      </p:to>
                                    </p:set>
                                    <p:animEffect filter="fade" transition="in">
                                      <p:cBhvr>
                                        <p:cTn id="19" dur="250"/>
                                        <p:tgtEl>
                                          <p:spTgt spid="395"/>
                                        </p:tgtEl>
                                      </p:cBhvr>
                                    </p:animEffect>
                                  </p:childTnLst>
                                </p:cTn>
                              </p:par>
                            </p:childTnLst>
                          </p:cTn>
                        </p:par>
                        <p:par>
                          <p:cTn id="20" fill="hold">
                            <p:stCondLst>
                              <p:cond delay="1000"/>
                            </p:stCondLst>
                            <p:childTnLst>
                              <p:par>
                                <p:cTn id="21" presetClass="exit" nodeType="afterEffect" presetSubtype="0" presetID="1" grpId="5" fill="hold">
                                  <p:stCondLst>
                                    <p:cond delay="0"/>
                                  </p:stCondLst>
                                  <p:iterate type="el" backwards="0">
                                    <p:tmAbs val="0"/>
                                  </p:iterate>
                                  <p:childTnLst>
                                    <p:set>
                                      <p:cBhvr>
                                        <p:cTn id="22" fill="hold">
                                          <p:stCondLst>
                                            <p:cond delay="0"/>
                                          </p:stCondLst>
                                        </p:cTn>
                                        <p:tgtEl>
                                          <p:spTgt spid="391"/>
                                        </p:tgtEl>
                                        <p:attrNameLst>
                                          <p:attrName>style.visibility</p:attrName>
                                        </p:attrNameLst>
                                      </p:cBhvr>
                                      <p:to>
                                        <p:strVal val="hidden"/>
                                      </p:to>
                                    </p:set>
                                  </p:childTnLst>
                                </p:cTn>
                              </p:par>
                            </p:childTnLst>
                          </p:cTn>
                        </p:par>
                        <p:par>
                          <p:cTn id="23" fill="hold">
                            <p:stCondLst>
                              <p:cond delay="1000"/>
                            </p:stCondLst>
                            <p:childTnLst>
                              <p:par>
                                <p:cTn id="24" presetClass="exit" nodeType="afterEffect" presetSubtype="0" presetID="1" grpId="6" fill="hold">
                                  <p:stCondLst>
                                    <p:cond delay="0"/>
                                  </p:stCondLst>
                                  <p:iterate type="el" backwards="0">
                                    <p:tmAbs val="0"/>
                                  </p:iterate>
                                  <p:childTnLst>
                                    <p:set>
                                      <p:cBhvr>
                                        <p:cTn id="25" fill="hold">
                                          <p:stCondLst>
                                            <p:cond delay="0"/>
                                          </p:stCondLst>
                                        </p:cTn>
                                        <p:tgtEl>
                                          <p:spTgt spid="392"/>
                                        </p:tgtEl>
                                        <p:attrNameLst>
                                          <p:attrName>style.visibility</p:attrName>
                                        </p:attrNameLst>
                                      </p:cBhvr>
                                      <p:to>
                                        <p:strVal val="hidden"/>
                                      </p:to>
                                    </p:set>
                                  </p:childTnLst>
                                </p:cTn>
                              </p:par>
                            </p:childTnLst>
                          </p:cTn>
                        </p:par>
                        <p:par>
                          <p:cTn id="26" fill="hold">
                            <p:stCondLst>
                              <p:cond delay="1000"/>
                            </p:stCondLst>
                            <p:childTnLst>
                              <p:par>
                                <p:cTn id="27" presetClass="entr" nodeType="afterEffect" presetID="10" grpId="7" fill="hold">
                                  <p:stCondLst>
                                    <p:cond delay="0"/>
                                  </p:stCondLst>
                                  <p:iterate type="el" backwards="0">
                                    <p:tmAbs val="0"/>
                                  </p:iterate>
                                  <p:childTnLst>
                                    <p:set>
                                      <p:cBhvr>
                                        <p:cTn id="28" fill="hold"/>
                                        <p:tgtEl>
                                          <p:spTgt spid="396"/>
                                        </p:tgtEl>
                                        <p:attrNameLst>
                                          <p:attrName>style.visibility</p:attrName>
                                        </p:attrNameLst>
                                      </p:cBhvr>
                                      <p:to>
                                        <p:strVal val="visible"/>
                                      </p:to>
                                    </p:set>
                                    <p:animEffect filter="fade" transition="in">
                                      <p:cBhvr>
                                        <p:cTn id="29" dur="250"/>
                                        <p:tgtEl>
                                          <p:spTgt spid="3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94" grpId="3"/>
      <p:bldP build="whole" bldLvl="1" animBg="1" rev="0" advAuto="0" spid="396" grpId="7"/>
      <p:bldP build="whole" bldLvl="1" animBg="1" rev="0" advAuto="0" spid="391" grpId="1"/>
      <p:bldP build="whole" bldLvl="1" animBg="1" rev="0" advAuto="0" spid="392" grpId="2"/>
      <p:bldP build="whole" bldLvl="1" animBg="1" rev="0" advAuto="0" spid="395" grpId="4"/>
      <p:bldP build="whole" bldLvl="1" animBg="1" rev="0" advAuto="0" spid="391" grpId="5"/>
      <p:bldP build="whole" bldLvl="1" animBg="1" rev="0" advAuto="0" spid="392" grpId="6"/>
    </p:bldLst>
  </p:timing>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0" name="Shuru - Configurable Resources"/>
          <p:cNvSpPr txBox="1"/>
          <p:nvPr>
            <p:ph type="title"/>
          </p:nvPr>
        </p:nvSpPr>
        <p:spPr>
          <a:xfrm>
            <a:off x="1753669" y="214312"/>
            <a:ext cx="20876662" cy="2946798"/>
          </a:xfrm>
          <a:prstGeom prst="rect">
            <a:avLst/>
          </a:prstGeom>
        </p:spPr>
        <p:txBody>
          <a:bodyPr/>
          <a:lstStyle/>
          <a:p>
            <a:pPr/>
            <a:r>
              <a:t>Shuru - Configurable Resources</a:t>
            </a:r>
          </a:p>
        </p:txBody>
      </p:sp>
      <p:sp>
        <p:nvSpPr>
          <p:cNvPr id="401" name="Hardware"/>
          <p:cNvSpPr/>
          <p:nvPr/>
        </p:nvSpPr>
        <p:spPr>
          <a:xfrm>
            <a:off x="443528" y="2558078"/>
            <a:ext cx="23496944" cy="10370781"/>
          </a:xfrm>
          <a:prstGeom prst="roundRect">
            <a:avLst>
              <a:gd name="adj" fmla="val 14607"/>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402" name="macOS"/>
          <p:cNvSpPr/>
          <p:nvPr/>
        </p:nvSpPr>
        <p:spPr>
          <a:xfrm>
            <a:off x="853123" y="3009418"/>
            <a:ext cx="22677754" cy="9136717"/>
          </a:xfrm>
          <a:prstGeom prst="roundRect">
            <a:avLst>
              <a:gd name="adj" fmla="val 14805"/>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macOS</a:t>
            </a:r>
          </a:p>
        </p:txBody>
      </p:sp>
      <p:sp>
        <p:nvSpPr>
          <p:cNvPr id="403" name="Debian Linux microVM"/>
          <p:cNvSpPr/>
          <p:nvPr/>
        </p:nvSpPr>
        <p:spPr>
          <a:xfrm>
            <a:off x="3334839" y="8844254"/>
            <a:ext cx="17823044" cy="2395609"/>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Debian Linux microVM</a:t>
            </a:r>
          </a:p>
        </p:txBody>
      </p:sp>
      <p:sp>
        <p:nvSpPr>
          <p:cNvPr id="404" name="# free -m | head -2"/>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 free -m | head -2</a:t>
            </a:r>
          </a:p>
        </p:txBody>
      </p:sp>
      <p:sp>
        <p:nvSpPr>
          <p:cNvPr id="405" name="$ shuru run --disk-size 2048 -- df -h /"/>
          <p:cNvSpPr txBox="1"/>
          <p:nvPr/>
        </p:nvSpPr>
        <p:spPr>
          <a:xfrm>
            <a:off x="1015178" y="3758438"/>
            <a:ext cx="16556342"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5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a:t>
            </a:r>
            <a:r>
              <a:rPr b="1" u="sng"/>
              <a:t>--disk-size</a:t>
            </a:r>
            <a:r>
              <a:rPr b="1"/>
              <a:t> 2048 -- </a:t>
            </a:r>
            <a:r>
              <a:rPr b="1">
                <a:solidFill>
                  <a:schemeClr val="accent2">
                    <a:hueOff val="-85259"/>
                    <a:satOff val="14347"/>
                    <a:lumOff val="22373"/>
                  </a:schemeClr>
                </a:solidFill>
              </a:rPr>
              <a:t>df -h /</a:t>
            </a:r>
          </a:p>
        </p:txBody>
      </p:sp>
      <p:sp>
        <p:nvSpPr>
          <p:cNvPr id="406" name="shuru: booting VM (2cpus, 2048MB RAM, 4096MB disk)..."/>
          <p:cNvSpPr txBox="1"/>
          <p:nvPr/>
        </p:nvSpPr>
        <p:spPr>
          <a:xfrm>
            <a:off x="1024463" y="4742706"/>
            <a:ext cx="20417595" cy="8794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000">
                <a:latin typeface="Menlo Regular"/>
                <a:ea typeface="Menlo Regular"/>
                <a:cs typeface="Menlo Regular"/>
                <a:sym typeface="Menlo Regular"/>
              </a:defRPr>
            </a:lvl1pPr>
          </a:lstStyle>
          <a:p>
            <a:pPr/>
            <a:r>
              <a:t>shuru: booting VM (2cpus, 2048MB RAM, 4096MB disk)...</a:t>
            </a:r>
          </a:p>
        </p:txBody>
      </p:sp>
      <p:sp>
        <p:nvSpPr>
          <p:cNvPr id="407" name="Filesystem      Size  Used Avail Use% Mounted on…"/>
          <p:cNvSpPr txBox="1"/>
          <p:nvPr/>
        </p:nvSpPr>
        <p:spPr>
          <a:xfrm>
            <a:off x="1129817" y="5580847"/>
            <a:ext cx="16671033" cy="14890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4500">
                <a:latin typeface="Menlo Regular"/>
                <a:ea typeface="Menlo Regular"/>
                <a:cs typeface="Menlo Regular"/>
                <a:sym typeface="Menlo Regular"/>
              </a:defRPr>
            </a:pPr>
            <a:r>
              <a:t>Filesystem      Size  Used Avail Use% Mounted on</a:t>
            </a:r>
          </a:p>
          <a:p>
            <a:pPr algn="l">
              <a:defRPr sz="4500">
                <a:latin typeface="Menlo Regular"/>
                <a:ea typeface="Menlo Regular"/>
                <a:cs typeface="Menlo Regular"/>
                <a:sym typeface="Menlo Regular"/>
              </a:defRPr>
            </a:pPr>
            <a:r>
              <a:t>/dev/vda        2.0G  228M  1.6G  13% /</a:t>
            </a:r>
          </a:p>
        </p:txBody>
      </p:sp>
      <p:sp>
        <p:nvSpPr>
          <p:cNvPr id="408" name="$"/>
          <p:cNvSpPr txBox="1"/>
          <p:nvPr/>
        </p:nvSpPr>
        <p:spPr>
          <a:xfrm>
            <a:off x="1133451" y="7020085"/>
            <a:ext cx="843720" cy="8159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4500">
                <a:solidFill>
                  <a:schemeClr val="accent4">
                    <a:hueOff val="366961"/>
                    <a:satOff val="4172"/>
                    <a:lumOff val="11129"/>
                  </a:schemeClr>
                </a:solidFill>
                <a:latin typeface="Menlo Regular"/>
                <a:ea typeface="Menlo Regular"/>
                <a:cs typeface="Menlo Regular"/>
                <a:sym typeface="Menlo Regular"/>
              </a:defRPr>
            </a:lvl1pPr>
          </a:lstStyle>
          <a:p>
            <a:pPr>
              <a:defRPr>
                <a:solidFill>
                  <a:srgbClr val="FFFFFF"/>
                </a:solidFill>
              </a:defRPr>
            </a:pPr>
            <a:r>
              <a:rPr>
                <a:solidFill>
                  <a:schemeClr val="accent4">
                    <a:hueOff val="366961"/>
                    <a:satOff val="4172"/>
                    <a:lumOff val="11129"/>
                  </a:schemeClr>
                </a:solidFill>
              </a:rPr>
              <a:t>$ </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403"/>
                                        </p:tgtEl>
                                        <p:attrNameLst>
                                          <p:attrName>style.visibility</p:attrName>
                                        </p:attrNameLst>
                                      </p:cBhvr>
                                      <p:to>
                                        <p:strVal val="visible"/>
                                      </p:to>
                                    </p:set>
                                    <p:animEffect filter="fade" transition="in">
                                      <p:cBhvr>
                                        <p:cTn id="7" dur="250"/>
                                        <p:tgtEl>
                                          <p:spTgt spid="403"/>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404"/>
                                        </p:tgtEl>
                                        <p:attrNameLst>
                                          <p:attrName>style.visibility</p:attrName>
                                        </p:attrNameLst>
                                      </p:cBhvr>
                                      <p:to>
                                        <p:strVal val="visible"/>
                                      </p:to>
                                    </p:set>
                                    <p:animEffect filter="fade" transition="in">
                                      <p:cBhvr>
                                        <p:cTn id="11" dur="250"/>
                                        <p:tgtEl>
                                          <p:spTgt spid="404"/>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406"/>
                                        </p:tgtEl>
                                        <p:attrNameLst>
                                          <p:attrName>style.visibility</p:attrName>
                                        </p:attrNameLst>
                                      </p:cBhvr>
                                      <p:to>
                                        <p:strVal val="visible"/>
                                      </p:to>
                                    </p:set>
                                    <p:animEffect filter="fade" transition="in">
                                      <p:cBhvr>
                                        <p:cTn id="15" dur="250"/>
                                        <p:tgtEl>
                                          <p:spTgt spid="406"/>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407"/>
                                        </p:tgtEl>
                                        <p:attrNameLst>
                                          <p:attrName>style.visibility</p:attrName>
                                        </p:attrNameLst>
                                      </p:cBhvr>
                                      <p:to>
                                        <p:strVal val="visible"/>
                                      </p:to>
                                    </p:set>
                                    <p:animEffect filter="fade" transition="in">
                                      <p:cBhvr>
                                        <p:cTn id="19" dur="250"/>
                                        <p:tgtEl>
                                          <p:spTgt spid="407"/>
                                        </p:tgtEl>
                                      </p:cBhvr>
                                    </p:animEffect>
                                  </p:childTnLst>
                                </p:cTn>
                              </p:par>
                            </p:childTnLst>
                          </p:cTn>
                        </p:par>
                        <p:par>
                          <p:cTn id="20" fill="hold">
                            <p:stCondLst>
                              <p:cond delay="1000"/>
                            </p:stCondLst>
                            <p:childTnLst>
                              <p:par>
                                <p:cTn id="21" presetClass="exit" nodeType="afterEffect" presetSubtype="0" presetID="1" grpId="5" fill="hold">
                                  <p:stCondLst>
                                    <p:cond delay="0"/>
                                  </p:stCondLst>
                                  <p:iterate type="el" backwards="0">
                                    <p:tmAbs val="0"/>
                                  </p:iterate>
                                  <p:childTnLst>
                                    <p:set>
                                      <p:cBhvr>
                                        <p:cTn id="22" fill="hold">
                                          <p:stCondLst>
                                            <p:cond delay="0"/>
                                          </p:stCondLst>
                                        </p:cTn>
                                        <p:tgtEl>
                                          <p:spTgt spid="403"/>
                                        </p:tgtEl>
                                        <p:attrNameLst>
                                          <p:attrName>style.visibility</p:attrName>
                                        </p:attrNameLst>
                                      </p:cBhvr>
                                      <p:to>
                                        <p:strVal val="hidden"/>
                                      </p:to>
                                    </p:set>
                                  </p:childTnLst>
                                </p:cTn>
                              </p:par>
                            </p:childTnLst>
                          </p:cTn>
                        </p:par>
                        <p:par>
                          <p:cTn id="23" fill="hold">
                            <p:stCondLst>
                              <p:cond delay="1000"/>
                            </p:stCondLst>
                            <p:childTnLst>
                              <p:par>
                                <p:cTn id="24" presetClass="exit" nodeType="afterEffect" presetSubtype="0" presetID="1" grpId="6" fill="hold">
                                  <p:stCondLst>
                                    <p:cond delay="0"/>
                                  </p:stCondLst>
                                  <p:iterate type="el" backwards="0">
                                    <p:tmAbs val="0"/>
                                  </p:iterate>
                                  <p:childTnLst>
                                    <p:set>
                                      <p:cBhvr>
                                        <p:cTn id="25" fill="hold">
                                          <p:stCondLst>
                                            <p:cond delay="0"/>
                                          </p:stCondLst>
                                        </p:cTn>
                                        <p:tgtEl>
                                          <p:spTgt spid="404"/>
                                        </p:tgtEl>
                                        <p:attrNameLst>
                                          <p:attrName>style.visibility</p:attrName>
                                        </p:attrNameLst>
                                      </p:cBhvr>
                                      <p:to>
                                        <p:strVal val="hidden"/>
                                      </p:to>
                                    </p:set>
                                  </p:childTnLst>
                                </p:cTn>
                              </p:par>
                            </p:childTnLst>
                          </p:cTn>
                        </p:par>
                        <p:par>
                          <p:cTn id="26" fill="hold">
                            <p:stCondLst>
                              <p:cond delay="1000"/>
                            </p:stCondLst>
                            <p:childTnLst>
                              <p:par>
                                <p:cTn id="27" presetClass="entr" nodeType="afterEffect" presetID="10" grpId="7" fill="hold">
                                  <p:stCondLst>
                                    <p:cond delay="0"/>
                                  </p:stCondLst>
                                  <p:iterate type="el" backwards="0">
                                    <p:tmAbs val="0"/>
                                  </p:iterate>
                                  <p:childTnLst>
                                    <p:set>
                                      <p:cBhvr>
                                        <p:cTn id="28" fill="hold"/>
                                        <p:tgtEl>
                                          <p:spTgt spid="408"/>
                                        </p:tgtEl>
                                        <p:attrNameLst>
                                          <p:attrName>style.visibility</p:attrName>
                                        </p:attrNameLst>
                                      </p:cBhvr>
                                      <p:to>
                                        <p:strVal val="visible"/>
                                      </p:to>
                                    </p:set>
                                    <p:animEffect filter="fade" transition="in">
                                      <p:cBhvr>
                                        <p:cTn id="29" dur="250"/>
                                        <p:tgtEl>
                                          <p:spTgt spid="4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04" grpId="2"/>
      <p:bldP build="whole" bldLvl="1" animBg="1" rev="0" advAuto="0" spid="406" grpId="3"/>
      <p:bldP build="whole" bldLvl="1" animBg="1" rev="0" advAuto="0" spid="403" grpId="1"/>
      <p:bldP build="whole" bldLvl="1" animBg="1" rev="0" advAuto="0" spid="404" grpId="6"/>
      <p:bldP build="whole" bldLvl="1" animBg="1" rev="0" advAuto="0" spid="408" grpId="7"/>
      <p:bldP build="whole" bldLvl="1" animBg="1" rev="0" advAuto="0" spid="407" grpId="4"/>
      <p:bldP build="whole" bldLvl="1" animBg="1" rev="0" advAuto="0" spid="403" grpId="5"/>
    </p:bldLst>
  </p:timing>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412" name="Shuru - Configurable Resources"/>
          <p:cNvSpPr txBox="1"/>
          <p:nvPr>
            <p:ph type="title"/>
          </p:nvPr>
        </p:nvSpPr>
        <p:spPr>
          <a:prstGeom prst="rect">
            <a:avLst/>
          </a:prstGeom>
        </p:spPr>
        <p:txBody>
          <a:bodyPr/>
          <a:lstStyle/>
          <a:p>
            <a:pPr/>
            <a:r>
              <a:t>Shuru - Configurable Resources</a:t>
            </a:r>
          </a:p>
        </p:txBody>
      </p:sp>
      <p:sp>
        <p:nvSpPr>
          <p:cNvPr id="413" name="$ shuru run --cpus 4 --memory 4096 -- free -m | head -2…"/>
          <p:cNvSpPr txBox="1"/>
          <p:nvPr>
            <p:ph type="body" idx="1"/>
          </p:nvPr>
        </p:nvSpPr>
        <p:spPr>
          <a:xfrm>
            <a:off x="1468750" y="3593439"/>
            <a:ext cx="21446500" cy="9122595"/>
          </a:xfrm>
          <a:prstGeom prst="rect">
            <a:avLst/>
          </a:prstGeom>
        </p:spPr>
        <p:txBody>
          <a:bodyPr anchor="t">
            <a:normAutofit fontScale="100000" lnSpcReduction="0"/>
          </a:bodyPr>
          <a:lstStyle/>
          <a:p>
            <a:pPr marL="0" indent="0">
              <a:spcBef>
                <a:spcPts val="0"/>
              </a:spcBef>
              <a:buSzTx/>
              <a:buNone/>
              <a:defRPr sz="50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a:t>
            </a:r>
            <a:r>
              <a:rPr b="1" u="sng"/>
              <a:t>--cpus</a:t>
            </a:r>
            <a:r>
              <a:rPr b="1"/>
              <a:t> 4 </a:t>
            </a:r>
            <a:r>
              <a:rPr b="1" u="sng"/>
              <a:t>--memory</a:t>
            </a:r>
            <a:r>
              <a:rPr b="1"/>
              <a:t> 4096 -- </a:t>
            </a:r>
            <a:r>
              <a:rPr b="1">
                <a:solidFill>
                  <a:schemeClr val="accent2">
                    <a:hueOff val="-85259"/>
                    <a:satOff val="14347"/>
                    <a:lumOff val="22373"/>
                  </a:schemeClr>
                </a:solidFill>
              </a:rPr>
              <a:t>free -m | head -2</a:t>
            </a:r>
          </a:p>
          <a:p>
            <a:pPr marL="0" indent="0">
              <a:spcBef>
                <a:spcPts val="0"/>
              </a:spcBef>
              <a:buSzTx/>
              <a:buNone/>
              <a:defRPr sz="5000">
                <a:latin typeface="Menlo Regular"/>
                <a:ea typeface="Menlo Regular"/>
                <a:cs typeface="Menlo Regular"/>
                <a:sym typeface="Menlo Regular"/>
              </a:defRPr>
            </a:pPr>
            <a:r>
              <a:t>total used free</a:t>
            </a:r>
          </a:p>
          <a:p>
            <a:pPr marL="0" indent="0">
              <a:spcBef>
                <a:spcPts val="0"/>
              </a:spcBef>
              <a:buSzTx/>
              <a:buNone/>
              <a:defRPr sz="5000">
                <a:solidFill>
                  <a:schemeClr val="accent4">
                    <a:hueOff val="-1081314"/>
                    <a:satOff val="4338"/>
                    <a:lumOff val="-8931"/>
                  </a:schemeClr>
                </a:solidFill>
                <a:latin typeface="Menlo Regular"/>
                <a:ea typeface="Menlo Regular"/>
                <a:cs typeface="Menlo Regular"/>
                <a:sym typeface="Menlo Regular"/>
              </a:defRPr>
            </a:pPr>
            <a:r>
              <a:t>Mem: 4096 38 4002</a:t>
            </a:r>
          </a:p>
          <a:p>
            <a:pPr marL="0" indent="0">
              <a:spcBef>
                <a:spcPts val="0"/>
              </a:spcBef>
              <a:buSzTx/>
              <a:buNone/>
              <a:defRPr sz="5000">
                <a:latin typeface="Menlo Regular"/>
                <a:ea typeface="Menlo Regular"/>
                <a:cs typeface="Menlo Regular"/>
                <a:sym typeface="Menlo Regular"/>
              </a:defRPr>
            </a:pPr>
          </a:p>
          <a:p>
            <a:pPr marL="0" indent="0">
              <a:spcBef>
                <a:spcPts val="0"/>
              </a:spcBef>
              <a:buSzTx/>
              <a:buNone/>
              <a:defRPr sz="50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a:t>
            </a:r>
            <a:r>
              <a:rPr b="1" u="sng"/>
              <a:t>--disk-size</a:t>
            </a:r>
            <a:r>
              <a:rPr b="1"/>
              <a:t> 2048 -- </a:t>
            </a:r>
            <a:r>
              <a:rPr b="1">
                <a:solidFill>
                  <a:schemeClr val="accent2">
                    <a:hueOff val="-85259"/>
                    <a:satOff val="14347"/>
                    <a:lumOff val="22373"/>
                  </a:schemeClr>
                </a:solidFill>
              </a:rPr>
              <a:t>df -h /</a:t>
            </a:r>
            <a:endParaRPr b="1"/>
          </a:p>
          <a:p>
            <a:pPr marL="0" indent="0">
              <a:spcBef>
                <a:spcPts val="0"/>
              </a:spcBef>
              <a:buSzTx/>
              <a:buNone/>
              <a:defRPr sz="5000">
                <a:solidFill>
                  <a:schemeClr val="accent4">
                    <a:hueOff val="-1081314"/>
                    <a:satOff val="4338"/>
                    <a:lumOff val="-8931"/>
                  </a:schemeClr>
                </a:solidFill>
                <a:latin typeface="Menlo Regular"/>
                <a:ea typeface="Menlo Regular"/>
                <a:cs typeface="Menlo Regular"/>
                <a:sym typeface="Menlo Regular"/>
              </a:defRPr>
            </a:pPr>
            <a:r>
              <a:t>Filesystem Size Used Avail Use% Mounted on</a:t>
            </a:r>
          </a:p>
          <a:p>
            <a:pPr marL="0" indent="0">
              <a:spcBef>
                <a:spcPts val="0"/>
              </a:spcBef>
              <a:buSzTx/>
              <a:buNone/>
              <a:defRPr sz="5000">
                <a:solidFill>
                  <a:schemeClr val="accent4">
                    <a:hueOff val="-1081314"/>
                    <a:satOff val="4338"/>
                    <a:lumOff val="-8931"/>
                  </a:schemeClr>
                </a:solidFill>
                <a:latin typeface="Menlo Regular"/>
                <a:ea typeface="Menlo Regular"/>
                <a:cs typeface="Menlo Regular"/>
                <a:sym typeface="Menlo Regular"/>
              </a:defRPr>
            </a:pPr>
            <a:r>
              <a:t>/dev/vda 2.0G 18M 1.9G 1% /</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7" name="Shuru - Directory Mounts"/>
          <p:cNvSpPr txBox="1"/>
          <p:nvPr>
            <p:ph type="title"/>
          </p:nvPr>
        </p:nvSpPr>
        <p:spPr>
          <a:xfrm>
            <a:off x="1077986" y="214312"/>
            <a:ext cx="22228028" cy="2946798"/>
          </a:xfrm>
          <a:prstGeom prst="rect">
            <a:avLst/>
          </a:prstGeom>
        </p:spPr>
        <p:txBody>
          <a:bodyPr/>
          <a:lstStyle/>
          <a:p>
            <a:pPr/>
            <a:r>
              <a:t>Shuru - Directory Mounts</a:t>
            </a:r>
          </a:p>
        </p:txBody>
      </p:sp>
      <p:sp>
        <p:nvSpPr>
          <p:cNvPr id="418" name="Hardware"/>
          <p:cNvSpPr/>
          <p:nvPr/>
        </p:nvSpPr>
        <p:spPr>
          <a:xfrm>
            <a:off x="1485041" y="2725016"/>
            <a:ext cx="21413918" cy="10099199"/>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419" name="macOS"/>
          <p:cNvSpPr/>
          <p:nvPr/>
        </p:nvSpPr>
        <p:spPr>
          <a:xfrm>
            <a:off x="2631225" y="3231026"/>
            <a:ext cx="19121550" cy="8667398"/>
          </a:xfrm>
          <a:prstGeom prst="roundRect">
            <a:avLst>
              <a:gd name="adj" fmla="val 15607"/>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macOS</a:t>
            </a:r>
          </a:p>
        </p:txBody>
      </p:sp>
      <p:sp>
        <p:nvSpPr>
          <p:cNvPr id="420" name="./src"/>
          <p:cNvSpPr/>
          <p:nvPr/>
        </p:nvSpPr>
        <p:spPr>
          <a:xfrm>
            <a:off x="3060402" y="3531096"/>
            <a:ext cx="9029540" cy="7447451"/>
          </a:xfrm>
          <a:prstGeom prst="roundRect">
            <a:avLst>
              <a:gd name="adj" fmla="val 16095"/>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lstStyle>
            <a:lvl1pPr algn="l">
              <a:defRPr sz="5000"/>
            </a:lvl1pPr>
          </a:lstStyle>
          <a:p>
            <a:pPr/>
            <a:r>
              <a:t>./src</a:t>
            </a:r>
          </a:p>
        </p:txBody>
      </p:sp>
      <p:sp>
        <p:nvSpPr>
          <p:cNvPr id="421" name="Debian Linux microVM"/>
          <p:cNvSpPr/>
          <p:nvPr/>
        </p:nvSpPr>
        <p:spPr>
          <a:xfrm>
            <a:off x="12606429" y="7700946"/>
            <a:ext cx="8551454" cy="2395610"/>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Debian Linux microVM</a:t>
            </a:r>
          </a:p>
        </p:txBody>
      </p:sp>
      <p:sp>
        <p:nvSpPr>
          <p:cNvPr id="422" name="/workspace"/>
          <p:cNvSpPr/>
          <p:nvPr/>
        </p:nvSpPr>
        <p:spPr>
          <a:xfrm>
            <a:off x="13792269" y="7991533"/>
            <a:ext cx="6179774" cy="1002865"/>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defRPr sz="5000"/>
            </a:lvl1pPr>
          </a:lstStyle>
          <a:p>
            <a:pPr/>
            <a:r>
              <a:t>/workspace</a:t>
            </a:r>
          </a:p>
        </p:txBody>
      </p:sp>
      <p:sp>
        <p:nvSpPr>
          <p:cNvPr id="423" name="utils.py"/>
          <p:cNvSpPr/>
          <p:nvPr/>
        </p:nvSpPr>
        <p:spPr>
          <a:xfrm>
            <a:off x="5107716" y="6181466"/>
            <a:ext cx="2765609" cy="35814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4000"/>
            </a:lvl1pPr>
          </a:lstStyle>
          <a:p>
            <a:pPr/>
            <a:r>
              <a:t>utils.py</a:t>
            </a:r>
          </a:p>
        </p:txBody>
      </p:sp>
      <p:sp>
        <p:nvSpPr>
          <p:cNvPr id="424" name="main.py"/>
          <p:cNvSpPr/>
          <p:nvPr/>
        </p:nvSpPr>
        <p:spPr>
          <a:xfrm>
            <a:off x="3482588" y="4556338"/>
            <a:ext cx="2765609" cy="35814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4000"/>
            </a:lvl1pPr>
          </a:lstStyle>
          <a:p>
            <a:pPr/>
            <a:r>
              <a:t>main.py</a:t>
            </a:r>
          </a:p>
        </p:txBody>
      </p:sp>
      <p:grpSp>
        <p:nvGrpSpPr>
          <p:cNvPr id="427" name="Group"/>
          <p:cNvGrpSpPr/>
          <p:nvPr/>
        </p:nvGrpSpPr>
        <p:grpSpPr>
          <a:xfrm>
            <a:off x="8657036" y="4774698"/>
            <a:ext cx="3007231" cy="2832141"/>
            <a:chOff x="0" y="0"/>
            <a:chExt cx="3007229" cy="2832139"/>
          </a:xfrm>
        </p:grpSpPr>
        <p:sp>
          <p:nvSpPr>
            <p:cNvPr id="425" name="Rounded Rectangle"/>
            <p:cNvSpPr/>
            <p:nvPr/>
          </p:nvSpPr>
          <p:spPr>
            <a:xfrm>
              <a:off x="0" y="0"/>
              <a:ext cx="1521801" cy="1192375"/>
            </a:xfrm>
            <a:prstGeom prst="roundRect">
              <a:avLst>
                <a:gd name="adj" fmla="val 15147"/>
              </a:avLst>
            </a:prstGeom>
            <a:blipFill rotWithShape="1">
              <a:blip r:embed="rId3"/>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426" name="tests"/>
            <p:cNvSpPr/>
            <p:nvPr/>
          </p:nvSpPr>
          <p:spPr>
            <a:xfrm>
              <a:off x="0" y="570097"/>
              <a:ext cx="3007230" cy="2262043"/>
            </a:xfrm>
            <a:prstGeom prst="roundRect">
              <a:avLst>
                <a:gd name="adj" fmla="val 19889"/>
              </a:avLst>
            </a:prstGeom>
            <a:blipFill rotWithShape="1">
              <a:blip r:embed="rId3"/>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square" lIns="71437" tIns="71437" rIns="71437" bIns="71437" numCol="1" anchor="ctr">
              <a:noAutofit/>
            </a:bodyPr>
            <a:lstStyle>
              <a:lvl1pPr>
                <a:defRPr b="1" sz="4000"/>
              </a:lvl1pPr>
            </a:lstStyle>
            <a:p>
              <a:pPr/>
              <a:r>
                <a:t>tests</a:t>
              </a:r>
            </a:p>
          </p:txBody>
        </p:sp>
      </p:grpSp>
      <p:sp>
        <p:nvSpPr>
          <p:cNvPr id="428" name="Line"/>
          <p:cNvSpPr/>
          <p:nvPr/>
        </p:nvSpPr>
        <p:spPr>
          <a:xfrm>
            <a:off x="11557000" y="3958431"/>
            <a:ext cx="2657482" cy="4083816"/>
          </a:xfrm>
          <a:prstGeom prst="line">
            <a:avLst/>
          </a:prstGeom>
          <a:ln w="127000">
            <a:solidFill>
              <a:schemeClr val="accent5">
                <a:hueOff val="-82419"/>
                <a:satOff val="-9513"/>
                <a:lumOff val="-16343"/>
              </a:schemeClr>
            </a:solidFill>
            <a:miter lim="400000"/>
          </a:ln>
        </p:spPr>
        <p:txBody>
          <a:bodyPr lIns="0" tIns="0" rIns="0" bIns="0"/>
          <a:lstStyle/>
          <a:p>
            <a:pPr>
              <a:defRPr sz="5000"/>
            </a:pPr>
          </a:p>
        </p:txBody>
      </p:sp>
      <p:sp>
        <p:nvSpPr>
          <p:cNvPr id="429" name="Line"/>
          <p:cNvSpPr/>
          <p:nvPr/>
        </p:nvSpPr>
        <p:spPr>
          <a:xfrm flipV="1">
            <a:off x="11429999" y="8889790"/>
            <a:ext cx="2687892" cy="1990745"/>
          </a:xfrm>
          <a:prstGeom prst="line">
            <a:avLst/>
          </a:prstGeom>
          <a:ln w="127000">
            <a:solidFill>
              <a:schemeClr val="accent5">
                <a:hueOff val="-82419"/>
                <a:satOff val="-9513"/>
                <a:lumOff val="-16343"/>
              </a:schemeClr>
            </a:solidFill>
            <a:miter lim="400000"/>
          </a:ln>
        </p:spPr>
        <p:txBody>
          <a:bodyPr lIns="0" tIns="0" rIns="0" bIns="0"/>
          <a:lstStyle/>
          <a:p>
            <a:pPr>
              <a:defRPr sz="5000"/>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421"/>
                                        </p:tgtEl>
                                        <p:attrNameLst>
                                          <p:attrName>style.visibility</p:attrName>
                                        </p:attrNameLst>
                                      </p:cBhvr>
                                      <p:to>
                                        <p:strVal val="visible"/>
                                      </p:to>
                                    </p:set>
                                    <p:animEffect filter="fade" transition="in">
                                      <p:cBhvr>
                                        <p:cTn id="7" dur="250"/>
                                        <p:tgtEl>
                                          <p:spTgt spid="421"/>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422"/>
                                        </p:tgtEl>
                                        <p:attrNameLst>
                                          <p:attrName>style.visibility</p:attrName>
                                        </p:attrNameLst>
                                      </p:cBhvr>
                                      <p:to>
                                        <p:strVal val="visible"/>
                                      </p:to>
                                    </p:set>
                                    <p:animEffect filter="fade" transition="in">
                                      <p:cBhvr>
                                        <p:cTn id="11" dur="250"/>
                                        <p:tgtEl>
                                          <p:spTgt spid="422"/>
                                        </p:tgtEl>
                                      </p:cBhvr>
                                    </p:animEffect>
                                  </p:childTnLst>
                                </p:cTn>
                              </p:par>
                            </p:childTnLst>
                          </p:cTn>
                        </p:par>
                      </p:childTnLst>
                    </p:cTn>
                  </p:par>
                  <p:par>
                    <p:cTn id="12" fill="hold">
                      <p:stCondLst>
                        <p:cond delay="indefinite"/>
                      </p:stCondLst>
                      <p:childTnLst>
                        <p:par>
                          <p:cTn id="13" fill="hold">
                            <p:stCondLst>
                              <p:cond delay="0"/>
                            </p:stCondLst>
                            <p:childTnLst>
                              <p:par>
                                <p:cTn id="14" presetClass="entr" nodeType="clickEffect" presetSubtype="8" presetID="22" grpId="3" fill="hold">
                                  <p:stCondLst>
                                    <p:cond delay="0"/>
                                  </p:stCondLst>
                                  <p:iterate type="el" backwards="0">
                                    <p:tmAbs val="0"/>
                                  </p:iterate>
                                  <p:childTnLst>
                                    <p:set>
                                      <p:cBhvr>
                                        <p:cTn id="15" fill="hold"/>
                                        <p:tgtEl>
                                          <p:spTgt spid="428"/>
                                        </p:tgtEl>
                                        <p:attrNameLst>
                                          <p:attrName>style.visibility</p:attrName>
                                        </p:attrNameLst>
                                      </p:cBhvr>
                                      <p:to>
                                        <p:strVal val="visible"/>
                                      </p:to>
                                    </p:set>
                                    <p:animEffect filter="wipe(left)" transition="in">
                                      <p:cBhvr>
                                        <p:cTn id="16" dur="250"/>
                                        <p:tgtEl>
                                          <p:spTgt spid="428"/>
                                        </p:tgtEl>
                                      </p:cBhvr>
                                    </p:animEffect>
                                  </p:childTnLst>
                                </p:cTn>
                              </p:par>
                            </p:childTnLst>
                          </p:cTn>
                        </p:par>
                        <p:par>
                          <p:cTn id="17" fill="hold">
                            <p:stCondLst>
                              <p:cond delay="250"/>
                            </p:stCondLst>
                            <p:childTnLst>
                              <p:par>
                                <p:cTn id="18" presetClass="entr" nodeType="afterEffect" presetSubtype="8" presetID="22" grpId="4" fill="hold">
                                  <p:stCondLst>
                                    <p:cond delay="0"/>
                                  </p:stCondLst>
                                  <p:iterate type="el" backwards="0">
                                    <p:tmAbs val="0"/>
                                  </p:iterate>
                                  <p:childTnLst>
                                    <p:set>
                                      <p:cBhvr>
                                        <p:cTn id="19" fill="hold"/>
                                        <p:tgtEl>
                                          <p:spTgt spid="429"/>
                                        </p:tgtEl>
                                        <p:attrNameLst>
                                          <p:attrName>style.visibility</p:attrName>
                                        </p:attrNameLst>
                                      </p:cBhvr>
                                      <p:to>
                                        <p:strVal val="visible"/>
                                      </p:to>
                                    </p:set>
                                    <p:animEffect filter="wipe(left)" transition="in">
                                      <p:cBhvr>
                                        <p:cTn id="20" dur="250"/>
                                        <p:tgtEl>
                                          <p:spTgt spid="4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21" grpId="1"/>
      <p:bldP build="whole" bldLvl="1" animBg="1" rev="0" advAuto="0" spid="429" grpId="4"/>
      <p:bldP build="whole" bldLvl="1" animBg="1" rev="0" advAuto="0" spid="428" grpId="3"/>
      <p:bldP build="whole" bldLvl="1" animBg="1" rev="0" advAuto="0" spid="422" grpId="2"/>
    </p:bldLst>
  </p:timing>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3" name="Shuru - Directory Mounts"/>
          <p:cNvSpPr txBox="1"/>
          <p:nvPr>
            <p:ph type="title"/>
          </p:nvPr>
        </p:nvSpPr>
        <p:spPr>
          <a:prstGeom prst="rect">
            <a:avLst/>
          </a:prstGeom>
        </p:spPr>
        <p:txBody>
          <a:bodyPr/>
          <a:lstStyle/>
          <a:p>
            <a:pPr/>
            <a:r>
              <a:t>Shuru - Directory Mounts</a:t>
            </a:r>
          </a:p>
        </p:txBody>
      </p:sp>
      <p:sp>
        <p:nvSpPr>
          <p:cNvPr id="434" name="$ shuru run --mount ./src:/workspace -- ls /workspace…"/>
          <p:cNvSpPr txBox="1"/>
          <p:nvPr>
            <p:ph type="body" idx="1"/>
          </p:nvPr>
        </p:nvSpPr>
        <p:spPr>
          <a:xfrm>
            <a:off x="1468750" y="3554015"/>
            <a:ext cx="21446500" cy="9122595"/>
          </a:xfrm>
          <a:prstGeom prst="rect">
            <a:avLst/>
          </a:prstGeom>
        </p:spPr>
        <p:txBody>
          <a:bodyPr anchor="t">
            <a:normAutofit fontScale="100000" lnSpcReduction="0"/>
          </a:bodyPr>
          <a:lstStyle/>
          <a:p>
            <a:pPr marL="0" indent="0">
              <a:spcBef>
                <a:spcPts val="0"/>
              </a:spcBef>
              <a:buSzTx/>
              <a:buNone/>
              <a:defRPr sz="52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a:t>
            </a:r>
            <a:r>
              <a:rPr b="1" u="sng"/>
              <a:t>--mount</a:t>
            </a:r>
            <a:r>
              <a:rPr b="1"/>
              <a:t> ./src:/workspace -- </a:t>
            </a:r>
            <a:r>
              <a:rPr b="1">
                <a:solidFill>
                  <a:schemeClr val="accent2">
                    <a:hueOff val="-85259"/>
                    <a:satOff val="14347"/>
                    <a:lumOff val="22373"/>
                  </a:schemeClr>
                </a:solidFill>
              </a:rPr>
              <a:t>ls /workspace</a:t>
            </a:r>
          </a:p>
          <a:p>
            <a:pPr marL="0" indent="0">
              <a:spcBef>
                <a:spcPts val="0"/>
              </a:spcBef>
              <a:buSzTx/>
              <a:buNone/>
              <a:defRPr sz="5200">
                <a:solidFill>
                  <a:schemeClr val="accent4">
                    <a:hueOff val="-1081314"/>
                    <a:satOff val="4338"/>
                    <a:lumOff val="-8931"/>
                  </a:schemeClr>
                </a:solidFill>
                <a:latin typeface="Menlo Regular"/>
                <a:ea typeface="Menlo Regular"/>
                <a:cs typeface="Menlo Regular"/>
                <a:sym typeface="Menlo Regular"/>
              </a:defRPr>
            </a:pPr>
            <a:r>
              <a:t>main.py utils.py tests/</a:t>
            </a:r>
          </a:p>
          <a:p>
            <a:pPr marL="0" indent="0">
              <a:spcBef>
                <a:spcPts val="0"/>
              </a:spcBef>
              <a:buSzTx/>
              <a:buNone/>
              <a:defRPr sz="5200">
                <a:latin typeface="Menlo Regular"/>
                <a:ea typeface="Menlo Regular"/>
                <a:cs typeface="Menlo Regular"/>
                <a:sym typeface="Menlo Regular"/>
              </a:defRPr>
            </a:pPr>
          </a:p>
          <a:p>
            <a:pPr marL="0" indent="0">
              <a:spcBef>
                <a:spcPts val="0"/>
              </a:spcBef>
              <a:buSzTx/>
              <a:buNone/>
              <a:defRPr sz="5200">
                <a:latin typeface="Menlo Regular"/>
                <a:ea typeface="Menlo Regular"/>
                <a:cs typeface="Menlo Regular"/>
                <a:sym typeface="Menlo Regular"/>
              </a:defRPr>
            </a:pPr>
            <a:r>
              <a:t># Read-only by default — guest writes stay in a tmpfs overlay.</a:t>
            </a:r>
          </a:p>
          <a:p>
            <a:pPr marL="0" indent="0">
              <a:spcBef>
                <a:spcPts val="0"/>
              </a:spcBef>
              <a:buSzTx/>
              <a:buNone/>
              <a:defRPr sz="5200">
                <a:latin typeface="Menlo Regular"/>
                <a:ea typeface="Menlo Regular"/>
                <a:cs typeface="Menlo Regular"/>
                <a:sym typeface="Menlo Regular"/>
              </a:defRPr>
            </a:pPr>
          </a:p>
          <a:p>
            <a:pPr marL="0" indent="0">
              <a:spcBef>
                <a:spcPts val="0"/>
              </a:spcBef>
              <a:buSzTx/>
              <a:buNone/>
              <a:defRPr sz="52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a:t>
            </a:r>
            <a:r>
              <a:rPr b="1" u="sng"/>
              <a:t>--allow-host-writes</a:t>
            </a:r>
            <a:r>
              <a:rPr b="1"/>
              <a:t> --mount ./src:/workspace</a:t>
            </a:r>
            <a:r>
              <a:rPr b="1" u="sng"/>
              <a:t>:rw</a:t>
            </a:r>
            <a:r>
              <a:rPr b="1"/>
              <a:t> -- </a:t>
            </a:r>
            <a:r>
              <a:rPr b="1">
                <a:solidFill>
                  <a:schemeClr val="accent2">
                    <a:hueOff val="-85259"/>
                    <a:satOff val="14347"/>
                    <a:lumOff val="22373"/>
                  </a:schemeClr>
                </a:solidFill>
              </a:rPr>
              <a:t>touch /workspace/new.py</a:t>
            </a:r>
            <a:endParaRPr b="1"/>
          </a:p>
          <a:p>
            <a:pPr marL="0" indent="0">
              <a:spcBef>
                <a:spcPts val="0"/>
              </a:spcBef>
              <a:buSzTx/>
              <a:buNone/>
              <a:defRPr sz="5200">
                <a:latin typeface="Menlo Regular"/>
                <a:ea typeface="Menlo Regular"/>
                <a:cs typeface="Menlo Regular"/>
                <a:sym typeface="Menlo Regular"/>
              </a:defRPr>
            </a:pPr>
            <a:endParaRPr b="1"/>
          </a:p>
          <a:p>
            <a:pPr marL="0" indent="0">
              <a:spcBef>
                <a:spcPts val="0"/>
              </a:spcBef>
              <a:buSzTx/>
              <a:buNone/>
              <a:defRPr sz="5200">
                <a:latin typeface="Menlo Regular"/>
                <a:ea typeface="Menlo Regular"/>
                <a:cs typeface="Menlo Regular"/>
                <a:sym typeface="Menlo Regular"/>
              </a:defRPr>
            </a:pPr>
            <a:r>
              <a:t># With :rw + --allow-host-writes, guest writes land on the host.</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8" name="Shuru - Checkpoints"/>
          <p:cNvSpPr txBox="1"/>
          <p:nvPr>
            <p:ph type="title"/>
          </p:nvPr>
        </p:nvSpPr>
        <p:spPr>
          <a:prstGeom prst="rect">
            <a:avLst/>
          </a:prstGeom>
        </p:spPr>
        <p:txBody>
          <a:bodyPr/>
          <a:lstStyle/>
          <a:p>
            <a:pPr/>
            <a:r>
              <a:t>Shuru - Checkpoints</a:t>
            </a:r>
          </a:p>
        </p:txBody>
      </p:sp>
      <p:sp>
        <p:nvSpPr>
          <p:cNvPr id="439" name="Hardware"/>
          <p:cNvSpPr/>
          <p:nvPr/>
        </p:nvSpPr>
        <p:spPr>
          <a:xfrm>
            <a:off x="443528" y="2558078"/>
            <a:ext cx="23496944" cy="10370781"/>
          </a:xfrm>
          <a:prstGeom prst="roundRect">
            <a:avLst>
              <a:gd name="adj" fmla="val 14607"/>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440" name="macOS"/>
          <p:cNvSpPr/>
          <p:nvPr/>
        </p:nvSpPr>
        <p:spPr>
          <a:xfrm>
            <a:off x="853123" y="3009418"/>
            <a:ext cx="22677754" cy="9136717"/>
          </a:xfrm>
          <a:prstGeom prst="roundRect">
            <a:avLst>
              <a:gd name="adj" fmla="val 14805"/>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macOS</a:t>
            </a:r>
          </a:p>
        </p:txBody>
      </p:sp>
      <p:sp>
        <p:nvSpPr>
          <p:cNvPr id="441" name="Debian Linux microVM"/>
          <p:cNvSpPr/>
          <p:nvPr/>
        </p:nvSpPr>
        <p:spPr>
          <a:xfrm>
            <a:off x="3334839" y="8844254"/>
            <a:ext cx="17823044" cy="2395609"/>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Debian Linux microVM</a:t>
            </a:r>
          </a:p>
        </p:txBody>
      </p:sp>
      <p:sp>
        <p:nvSpPr>
          <p:cNvPr id="442" name="#"/>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 </a:t>
            </a:r>
          </a:p>
        </p:txBody>
      </p:sp>
      <p:sp>
        <p:nvSpPr>
          <p:cNvPr id="443" name="$ shuru checkpoint create crush --allow-net -- bash"/>
          <p:cNvSpPr txBox="1"/>
          <p:nvPr/>
        </p:nvSpPr>
        <p:spPr>
          <a:xfrm>
            <a:off x="1015178" y="3758438"/>
            <a:ext cx="21602732"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5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a:t>
            </a:r>
            <a:r>
              <a:rPr b="1" u="sng"/>
              <a:t>checkpoint create</a:t>
            </a:r>
            <a:r>
              <a:rPr b="1"/>
              <a:t> crush --allow-net -- </a:t>
            </a:r>
            <a:r>
              <a:rPr b="1">
                <a:solidFill>
                  <a:schemeClr val="accent2">
                    <a:hueOff val="-85259"/>
                    <a:satOff val="14347"/>
                    <a:lumOff val="22373"/>
                  </a:schemeClr>
                </a:solidFill>
              </a:rPr>
              <a:t>bash</a:t>
            </a:r>
          </a:p>
        </p:txBody>
      </p:sp>
      <p:sp>
        <p:nvSpPr>
          <p:cNvPr id="444" name="shuru: booting VM (2cpus, 2048MB RAM, 4096MB disk)..."/>
          <p:cNvSpPr txBox="1"/>
          <p:nvPr/>
        </p:nvSpPr>
        <p:spPr>
          <a:xfrm>
            <a:off x="1024463" y="4704606"/>
            <a:ext cx="22443797"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latin typeface="Menlo Regular"/>
                <a:ea typeface="Menlo Regular"/>
                <a:cs typeface="Menlo Regular"/>
                <a:sym typeface="Menlo Regular"/>
              </a:defRPr>
            </a:lvl1pPr>
          </a:lstStyle>
          <a:p>
            <a:pPr/>
            <a:r>
              <a:t>shuru: booting VM (2cpus, 2048MB RAM, 4096MB disk)...</a:t>
            </a:r>
          </a:p>
        </p:txBody>
      </p:sp>
      <p:sp>
        <p:nvSpPr>
          <p:cNvPr id="445" name="#"/>
          <p:cNvSpPr txBox="1"/>
          <p:nvPr/>
        </p:nvSpPr>
        <p:spPr>
          <a:xfrm>
            <a:off x="1024463" y="5560957"/>
            <a:ext cx="99664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latin typeface="Menlo Regular"/>
                <a:ea typeface="Menlo Regular"/>
                <a:cs typeface="Menlo Regular"/>
                <a:sym typeface="Menlo Regular"/>
              </a:defRPr>
            </a:lvl1pPr>
          </a:lstStyle>
          <a:p>
            <a:pPr/>
            <a:r>
              <a:t># </a:t>
            </a:r>
          </a:p>
        </p:txBody>
      </p:sp>
      <p:sp>
        <p:nvSpPr>
          <p:cNvPr id="446" name="# &lt;commands to install crush, go compiler, etc.&gt;"/>
          <p:cNvSpPr txBox="1"/>
          <p:nvPr/>
        </p:nvSpPr>
        <p:spPr>
          <a:xfrm>
            <a:off x="1024463" y="5560957"/>
            <a:ext cx="20341135"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500">
                <a:latin typeface="Menlo Regular"/>
                <a:ea typeface="Menlo Regular"/>
                <a:cs typeface="Menlo Regular"/>
                <a:sym typeface="Menlo Regular"/>
              </a:defRPr>
            </a:pPr>
            <a:r>
              <a:t># </a:t>
            </a:r>
            <a:r>
              <a:rPr b="1"/>
              <a:t>&lt;commands to install crush, go compiler, etc.&gt;</a:t>
            </a:r>
          </a:p>
        </p:txBody>
      </p:sp>
      <p:sp>
        <p:nvSpPr>
          <p:cNvPr id="447" name="$"/>
          <p:cNvSpPr txBox="1"/>
          <p:nvPr/>
        </p:nvSpPr>
        <p:spPr>
          <a:xfrm>
            <a:off x="1024463" y="7363476"/>
            <a:ext cx="99664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solidFill>
                  <a:schemeClr val="accent4">
                    <a:hueOff val="366961"/>
                    <a:satOff val="4172"/>
                    <a:lumOff val="11129"/>
                  </a:schemeClr>
                </a:solidFill>
                <a:latin typeface="Menlo Regular"/>
                <a:ea typeface="Menlo Regular"/>
                <a:cs typeface="Menlo Regular"/>
                <a:sym typeface="Menlo Regular"/>
              </a:defRPr>
            </a:lvl1pPr>
          </a:lstStyle>
          <a:p>
            <a:pPr>
              <a:defRPr>
                <a:solidFill>
                  <a:srgbClr val="FFFFFF"/>
                </a:solidFill>
              </a:defRPr>
            </a:pPr>
            <a:r>
              <a:rPr>
                <a:solidFill>
                  <a:schemeClr val="accent4">
                    <a:hueOff val="366961"/>
                    <a:satOff val="4172"/>
                    <a:lumOff val="11129"/>
                  </a:schemeClr>
                </a:solidFill>
              </a:rPr>
              <a:t>$ </a:t>
            </a:r>
          </a:p>
        </p:txBody>
      </p:sp>
      <p:sp>
        <p:nvSpPr>
          <p:cNvPr id="448" name="# &lt;commands to install crush,go compiler,etc.&gt;"/>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 &lt;commands to install crush,go compiler,etc.&gt;</a:t>
            </a:r>
          </a:p>
        </p:txBody>
      </p:sp>
      <p:sp>
        <p:nvSpPr>
          <p:cNvPr id="449" name="# exit"/>
          <p:cNvSpPr txBox="1"/>
          <p:nvPr/>
        </p:nvSpPr>
        <p:spPr>
          <a:xfrm>
            <a:off x="1024463" y="6446640"/>
            <a:ext cx="267877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500">
                <a:latin typeface="Menlo Regular"/>
                <a:ea typeface="Menlo Regular"/>
                <a:cs typeface="Menlo Regular"/>
                <a:sym typeface="Menlo Regular"/>
              </a:defRPr>
            </a:pPr>
            <a:r>
              <a:t># </a:t>
            </a:r>
            <a:r>
              <a:rPr b="1"/>
              <a:t>exit</a:t>
            </a:r>
          </a:p>
        </p:txBody>
      </p:sp>
      <p:sp>
        <p:nvSpPr>
          <p:cNvPr id="450" name="# exit"/>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 exit</a:t>
            </a:r>
          </a:p>
        </p:txBody>
      </p:sp>
      <p:sp>
        <p:nvSpPr>
          <p:cNvPr id="451" name="crush"/>
          <p:cNvSpPr/>
          <p:nvPr/>
        </p:nvSpPr>
        <p:spPr>
          <a:xfrm>
            <a:off x="17115842" y="10267598"/>
            <a:ext cx="1839367" cy="823696"/>
          </a:xfrm>
          <a:prstGeom prst="roundRect">
            <a:avLst>
              <a:gd name="adj" fmla="val 19934"/>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4000"/>
            </a:lvl1pPr>
          </a:lstStyle>
          <a:p>
            <a:pPr/>
            <a:r>
              <a:t>crush</a:t>
            </a:r>
          </a:p>
        </p:txBody>
      </p:sp>
      <p:sp>
        <p:nvSpPr>
          <p:cNvPr id="452" name="go"/>
          <p:cNvSpPr/>
          <p:nvPr/>
        </p:nvSpPr>
        <p:spPr>
          <a:xfrm>
            <a:off x="19095791" y="10267598"/>
            <a:ext cx="1201261" cy="823696"/>
          </a:xfrm>
          <a:prstGeom prst="roundRect">
            <a:avLst>
              <a:gd name="adj" fmla="val 19934"/>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4000"/>
            </a:lvl1pPr>
          </a:lstStyle>
          <a:p>
            <a:pPr/>
            <a:r>
              <a:t>go</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441"/>
                                        </p:tgtEl>
                                        <p:attrNameLst>
                                          <p:attrName>style.visibility</p:attrName>
                                        </p:attrNameLst>
                                      </p:cBhvr>
                                      <p:to>
                                        <p:strVal val="visible"/>
                                      </p:to>
                                    </p:set>
                                    <p:animEffect filter="fade" transition="in">
                                      <p:cBhvr>
                                        <p:cTn id="7" dur="250"/>
                                        <p:tgtEl>
                                          <p:spTgt spid="441"/>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442"/>
                                        </p:tgtEl>
                                        <p:attrNameLst>
                                          <p:attrName>style.visibility</p:attrName>
                                        </p:attrNameLst>
                                      </p:cBhvr>
                                      <p:to>
                                        <p:strVal val="visible"/>
                                      </p:to>
                                    </p:set>
                                    <p:animEffect filter="fade" transition="in">
                                      <p:cBhvr>
                                        <p:cTn id="11" dur="250"/>
                                        <p:tgtEl>
                                          <p:spTgt spid="442"/>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444"/>
                                        </p:tgtEl>
                                        <p:attrNameLst>
                                          <p:attrName>style.visibility</p:attrName>
                                        </p:attrNameLst>
                                      </p:cBhvr>
                                      <p:to>
                                        <p:strVal val="visible"/>
                                      </p:to>
                                    </p:set>
                                    <p:animEffect filter="fade" transition="in">
                                      <p:cBhvr>
                                        <p:cTn id="15" dur="250"/>
                                        <p:tgtEl>
                                          <p:spTgt spid="444"/>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445"/>
                                        </p:tgtEl>
                                        <p:attrNameLst>
                                          <p:attrName>style.visibility</p:attrName>
                                        </p:attrNameLst>
                                      </p:cBhvr>
                                      <p:to>
                                        <p:strVal val="visible"/>
                                      </p:to>
                                    </p:set>
                                    <p:animEffect filter="fade" transition="in">
                                      <p:cBhvr>
                                        <p:cTn id="19" dur="250"/>
                                        <p:tgtEl>
                                          <p:spTgt spid="445"/>
                                        </p:tgtEl>
                                      </p:cBhvr>
                                    </p:animEffect>
                                  </p:childTnLst>
                                </p:cTn>
                              </p:par>
                            </p:childTnLst>
                          </p:cTn>
                        </p:par>
                      </p:childTnLst>
                    </p:cTn>
                  </p:par>
                  <p:par>
                    <p:cTn id="20" fill="hold">
                      <p:stCondLst>
                        <p:cond delay="indefinite"/>
                      </p:stCondLst>
                      <p:childTnLst>
                        <p:par>
                          <p:cTn id="21" fill="hold">
                            <p:stCondLst>
                              <p:cond delay="0"/>
                            </p:stCondLst>
                            <p:childTnLst>
                              <p:par>
                                <p:cTn id="22" presetClass="entr" nodeType="clickEffect" presetID="10" grpId="5" fill="hold">
                                  <p:stCondLst>
                                    <p:cond delay="0"/>
                                  </p:stCondLst>
                                  <p:iterate type="el" backwards="0">
                                    <p:tmAbs val="0"/>
                                  </p:iterate>
                                  <p:childTnLst>
                                    <p:set>
                                      <p:cBhvr>
                                        <p:cTn id="23" fill="hold"/>
                                        <p:tgtEl>
                                          <p:spTgt spid="446"/>
                                        </p:tgtEl>
                                        <p:attrNameLst>
                                          <p:attrName>style.visibility</p:attrName>
                                        </p:attrNameLst>
                                      </p:cBhvr>
                                      <p:to>
                                        <p:strVal val="visible"/>
                                      </p:to>
                                    </p:set>
                                    <p:animEffect filter="fade" transition="in">
                                      <p:cBhvr>
                                        <p:cTn id="24" dur="250"/>
                                        <p:tgtEl>
                                          <p:spTgt spid="446"/>
                                        </p:tgtEl>
                                      </p:cBhvr>
                                    </p:animEffect>
                                  </p:childTnLst>
                                </p:cTn>
                              </p:par>
                            </p:childTnLst>
                          </p:cTn>
                        </p:par>
                        <p:par>
                          <p:cTn id="25" fill="hold">
                            <p:stCondLst>
                              <p:cond delay="250"/>
                            </p:stCondLst>
                            <p:childTnLst>
                              <p:par>
                                <p:cTn id="26" presetClass="entr" nodeType="afterEffect" presetID="10" grpId="6" fill="hold">
                                  <p:stCondLst>
                                    <p:cond delay="0"/>
                                  </p:stCondLst>
                                  <p:iterate type="el" backwards="0">
                                    <p:tmAbs val="0"/>
                                  </p:iterate>
                                  <p:childTnLst>
                                    <p:set>
                                      <p:cBhvr>
                                        <p:cTn id="27" fill="hold"/>
                                        <p:tgtEl>
                                          <p:spTgt spid="448"/>
                                        </p:tgtEl>
                                        <p:attrNameLst>
                                          <p:attrName>style.visibility</p:attrName>
                                        </p:attrNameLst>
                                      </p:cBhvr>
                                      <p:to>
                                        <p:strVal val="visible"/>
                                      </p:to>
                                    </p:set>
                                    <p:animEffect filter="fade" transition="in">
                                      <p:cBhvr>
                                        <p:cTn id="28" dur="250"/>
                                        <p:tgtEl>
                                          <p:spTgt spid="448"/>
                                        </p:tgtEl>
                                      </p:cBhvr>
                                    </p:animEffect>
                                  </p:childTnLst>
                                </p:cTn>
                              </p:par>
                            </p:childTnLst>
                          </p:cTn>
                        </p:par>
                        <p:par>
                          <p:cTn id="29" fill="hold">
                            <p:stCondLst>
                              <p:cond delay="0"/>
                            </p:stCondLst>
                            <p:childTnLst>
                              <p:par>
                                <p:cTn id="30" presetClass="emph" nodeType="afterEffect" presetSubtype="0" presetID="6" grpId="7" accel="50000" decel="50000" fill="hold">
                                  <p:stCondLst>
                                    <p:cond delay="0"/>
                                  </p:stCondLst>
                                  <p:childTnLst>
                                    <p:animScale>
                                      <p:cBhvr>
                                        <p:cTn id="31" dur="1000" fill="hold"/>
                                        <p:tgtEl>
                                          <p:spTgt spid="441"/>
                                        </p:tgtEl>
                                      </p:cBhvr>
                                      <p:by x="116806" y="116806"/>
                                    </p:animScale>
                                  </p:childTnLst>
                                </p:cTn>
                              </p:par>
                            </p:childTnLst>
                          </p:cTn>
                        </p:par>
                        <p:par>
                          <p:cTn id="32" fill="hold">
                            <p:stCondLst>
                              <p:cond delay="1000"/>
                            </p:stCondLst>
                            <p:childTnLst>
                              <p:par>
                                <p:cTn id="33" presetClass="entr" nodeType="afterEffect" presetID="10" grpId="8" fill="hold">
                                  <p:stCondLst>
                                    <p:cond delay="0"/>
                                  </p:stCondLst>
                                  <p:iterate type="el" backwards="0">
                                    <p:tmAbs val="0"/>
                                  </p:iterate>
                                  <p:childTnLst>
                                    <p:set>
                                      <p:cBhvr>
                                        <p:cTn id="34" fill="hold"/>
                                        <p:tgtEl>
                                          <p:spTgt spid="451"/>
                                        </p:tgtEl>
                                        <p:attrNameLst>
                                          <p:attrName>style.visibility</p:attrName>
                                        </p:attrNameLst>
                                      </p:cBhvr>
                                      <p:to>
                                        <p:strVal val="visible"/>
                                      </p:to>
                                    </p:set>
                                    <p:animEffect filter="fade" transition="in">
                                      <p:cBhvr>
                                        <p:cTn id="35" dur="1000"/>
                                        <p:tgtEl>
                                          <p:spTgt spid="451"/>
                                        </p:tgtEl>
                                      </p:cBhvr>
                                    </p:animEffect>
                                  </p:childTnLst>
                                </p:cTn>
                              </p:par>
                            </p:childTnLst>
                          </p:cTn>
                        </p:par>
                        <p:par>
                          <p:cTn id="36" fill="hold">
                            <p:stCondLst>
                              <p:cond delay="2000"/>
                            </p:stCondLst>
                            <p:childTnLst>
                              <p:par>
                                <p:cTn id="37" presetClass="entr" nodeType="afterEffect" presetID="10" grpId="9" fill="hold">
                                  <p:stCondLst>
                                    <p:cond delay="0"/>
                                  </p:stCondLst>
                                  <p:iterate type="el" backwards="0">
                                    <p:tmAbs val="0"/>
                                  </p:iterate>
                                  <p:childTnLst>
                                    <p:set>
                                      <p:cBhvr>
                                        <p:cTn id="38" fill="hold"/>
                                        <p:tgtEl>
                                          <p:spTgt spid="452"/>
                                        </p:tgtEl>
                                        <p:attrNameLst>
                                          <p:attrName>style.visibility</p:attrName>
                                        </p:attrNameLst>
                                      </p:cBhvr>
                                      <p:to>
                                        <p:strVal val="visible"/>
                                      </p:to>
                                    </p:set>
                                    <p:animEffect filter="fade" transition="in">
                                      <p:cBhvr>
                                        <p:cTn id="39" dur="1000"/>
                                        <p:tgtEl>
                                          <p:spTgt spid="452"/>
                                        </p:tgtEl>
                                      </p:cBhvr>
                                    </p:animEffect>
                                  </p:childTnLst>
                                </p:cTn>
                              </p:par>
                            </p:childTnLst>
                          </p:cTn>
                        </p:par>
                      </p:childTnLst>
                    </p:cTn>
                  </p:par>
                  <p:par>
                    <p:cTn id="40" fill="hold">
                      <p:stCondLst>
                        <p:cond delay="indefinite"/>
                      </p:stCondLst>
                      <p:childTnLst>
                        <p:par>
                          <p:cTn id="41" fill="hold">
                            <p:stCondLst>
                              <p:cond delay="0"/>
                            </p:stCondLst>
                            <p:childTnLst>
                              <p:par>
                                <p:cTn id="42" presetClass="entr" nodeType="clickEffect" presetID="10" grpId="10" fill="hold">
                                  <p:stCondLst>
                                    <p:cond delay="0"/>
                                  </p:stCondLst>
                                  <p:iterate type="el" backwards="0">
                                    <p:tmAbs val="0"/>
                                  </p:iterate>
                                  <p:childTnLst>
                                    <p:set>
                                      <p:cBhvr>
                                        <p:cTn id="43" fill="hold"/>
                                        <p:tgtEl>
                                          <p:spTgt spid="449"/>
                                        </p:tgtEl>
                                        <p:attrNameLst>
                                          <p:attrName>style.visibility</p:attrName>
                                        </p:attrNameLst>
                                      </p:cBhvr>
                                      <p:to>
                                        <p:strVal val="visible"/>
                                      </p:to>
                                    </p:set>
                                    <p:animEffect filter="fade" transition="in">
                                      <p:cBhvr>
                                        <p:cTn id="44" dur="250"/>
                                        <p:tgtEl>
                                          <p:spTgt spid="449"/>
                                        </p:tgtEl>
                                      </p:cBhvr>
                                    </p:animEffect>
                                  </p:childTnLst>
                                </p:cTn>
                              </p:par>
                            </p:childTnLst>
                          </p:cTn>
                        </p:par>
                        <p:par>
                          <p:cTn id="45" fill="hold">
                            <p:stCondLst>
                              <p:cond delay="250"/>
                            </p:stCondLst>
                            <p:childTnLst>
                              <p:par>
                                <p:cTn id="46" presetClass="entr" nodeType="afterEffect" presetID="10" grpId="11" fill="hold">
                                  <p:stCondLst>
                                    <p:cond delay="0"/>
                                  </p:stCondLst>
                                  <p:iterate type="el" backwards="0">
                                    <p:tmAbs val="0"/>
                                  </p:iterate>
                                  <p:childTnLst>
                                    <p:set>
                                      <p:cBhvr>
                                        <p:cTn id="47" fill="hold"/>
                                        <p:tgtEl>
                                          <p:spTgt spid="450"/>
                                        </p:tgtEl>
                                        <p:attrNameLst>
                                          <p:attrName>style.visibility</p:attrName>
                                        </p:attrNameLst>
                                      </p:cBhvr>
                                      <p:to>
                                        <p:strVal val="visible"/>
                                      </p:to>
                                    </p:set>
                                    <p:animEffect filter="fade" transition="in">
                                      <p:cBhvr>
                                        <p:cTn id="48" dur="250"/>
                                        <p:tgtEl>
                                          <p:spTgt spid="450"/>
                                        </p:tgtEl>
                                      </p:cBhvr>
                                    </p:animEffect>
                                  </p:childTnLst>
                                </p:cTn>
                              </p:par>
                            </p:childTnLst>
                          </p:cTn>
                        </p:par>
                      </p:childTnLst>
                    </p:cTn>
                  </p:par>
                  <p:par>
                    <p:cTn id="49" fill="hold">
                      <p:stCondLst>
                        <p:cond delay="indefinite"/>
                      </p:stCondLst>
                      <p:childTnLst>
                        <p:par>
                          <p:cTn id="50" fill="hold">
                            <p:stCondLst>
                              <p:cond delay="0"/>
                            </p:stCondLst>
                            <p:childTnLst>
                              <p:par>
                                <p:cTn id="51" presetClass="exit" nodeType="clickEffect" presetSubtype="2" presetID="2" grpId="12" fill="hold">
                                  <p:stCondLst>
                                    <p:cond delay="0"/>
                                  </p:stCondLst>
                                  <p:iterate type="el" backwards="0">
                                    <p:tmAbs val="0"/>
                                  </p:iterate>
                                  <p:childTnLst>
                                    <p:anim calcmode="lin" valueType="num">
                                      <p:cBhvr>
                                        <p:cTn id="52" dur="250" fill="hold"/>
                                        <p:tgtEl>
                                          <p:spTgt spid="441"/>
                                        </p:tgtEl>
                                        <p:attrNameLst>
                                          <p:attrName>ppt_x</p:attrName>
                                        </p:attrNameLst>
                                      </p:cBhvr>
                                      <p:tavLst>
                                        <p:tav tm="0">
                                          <p:val>
                                            <p:strVal val="ppt_x"/>
                                          </p:val>
                                        </p:tav>
                                        <p:tav tm="100000">
                                          <p:val>
                                            <p:strVal val="1+ppt_w/2"/>
                                          </p:val>
                                        </p:tav>
                                      </p:tavLst>
                                    </p:anim>
                                    <p:anim calcmode="lin" valueType="num">
                                      <p:cBhvr>
                                        <p:cTn id="53" dur="250" fill="hold"/>
                                        <p:tgtEl>
                                          <p:spTgt spid="441"/>
                                        </p:tgtEl>
                                        <p:attrNameLst>
                                          <p:attrName>ppt_y</p:attrName>
                                        </p:attrNameLst>
                                      </p:cBhvr>
                                      <p:tavLst>
                                        <p:tav tm="0">
                                          <p:val>
                                            <p:strVal val="ppt_y"/>
                                          </p:val>
                                        </p:tav>
                                        <p:tav tm="100000">
                                          <p:val>
                                            <p:strVal val="ppt_y"/>
                                          </p:val>
                                        </p:tav>
                                      </p:tavLst>
                                    </p:anim>
                                    <p:set>
                                      <p:cBhvr>
                                        <p:cTn id="54" fill="hold">
                                          <p:stCondLst>
                                            <p:cond delay="249"/>
                                          </p:stCondLst>
                                        </p:cTn>
                                        <p:tgtEl>
                                          <p:spTgt spid="441"/>
                                        </p:tgtEl>
                                        <p:attrNameLst>
                                          <p:attrName>style.visibility</p:attrName>
                                        </p:attrNameLst>
                                      </p:cBhvr>
                                      <p:to>
                                        <p:strVal val="hidden"/>
                                      </p:to>
                                    </p:set>
                                  </p:childTnLst>
                                </p:cTn>
                              </p:par>
                            </p:childTnLst>
                          </p:cTn>
                        </p:par>
                        <p:par>
                          <p:cTn id="55" fill="hold">
                            <p:stCondLst>
                              <p:cond delay="250"/>
                            </p:stCondLst>
                            <p:childTnLst>
                              <p:par>
                                <p:cTn id="56" presetClass="exit" nodeType="afterEffect" presetSubtype="2" presetID="2" grpId="13" fill="hold">
                                  <p:stCondLst>
                                    <p:cond delay="0"/>
                                  </p:stCondLst>
                                  <p:iterate type="el" backwards="0">
                                    <p:tmAbs val="0"/>
                                  </p:iterate>
                                  <p:childTnLst>
                                    <p:anim calcmode="lin" valueType="num">
                                      <p:cBhvr>
                                        <p:cTn id="57" dur="250" fill="hold"/>
                                        <p:tgtEl>
                                          <p:spTgt spid="450"/>
                                        </p:tgtEl>
                                        <p:attrNameLst>
                                          <p:attrName>ppt_x</p:attrName>
                                        </p:attrNameLst>
                                      </p:cBhvr>
                                      <p:tavLst>
                                        <p:tav tm="0">
                                          <p:val>
                                            <p:strVal val="ppt_x"/>
                                          </p:val>
                                        </p:tav>
                                        <p:tav tm="100000">
                                          <p:val>
                                            <p:strVal val="1+ppt_w/2"/>
                                          </p:val>
                                        </p:tav>
                                      </p:tavLst>
                                    </p:anim>
                                    <p:anim calcmode="lin" valueType="num">
                                      <p:cBhvr>
                                        <p:cTn id="58" dur="250" fill="hold"/>
                                        <p:tgtEl>
                                          <p:spTgt spid="450"/>
                                        </p:tgtEl>
                                        <p:attrNameLst>
                                          <p:attrName>ppt_y</p:attrName>
                                        </p:attrNameLst>
                                      </p:cBhvr>
                                      <p:tavLst>
                                        <p:tav tm="0">
                                          <p:val>
                                            <p:strVal val="ppt_y"/>
                                          </p:val>
                                        </p:tav>
                                        <p:tav tm="100000">
                                          <p:val>
                                            <p:strVal val="ppt_y"/>
                                          </p:val>
                                        </p:tav>
                                      </p:tavLst>
                                    </p:anim>
                                    <p:set>
                                      <p:cBhvr>
                                        <p:cTn id="59" fill="hold">
                                          <p:stCondLst>
                                            <p:cond delay="249"/>
                                          </p:stCondLst>
                                        </p:cTn>
                                        <p:tgtEl>
                                          <p:spTgt spid="450"/>
                                        </p:tgtEl>
                                        <p:attrNameLst>
                                          <p:attrName>style.visibility</p:attrName>
                                        </p:attrNameLst>
                                      </p:cBhvr>
                                      <p:to>
                                        <p:strVal val="hidden"/>
                                      </p:to>
                                    </p:set>
                                  </p:childTnLst>
                                </p:cTn>
                              </p:par>
                            </p:childTnLst>
                          </p:cTn>
                        </p:par>
                        <p:par>
                          <p:cTn id="60" fill="hold">
                            <p:stCondLst>
                              <p:cond delay="500"/>
                            </p:stCondLst>
                            <p:childTnLst>
                              <p:par>
                                <p:cTn id="61" presetClass="exit" nodeType="afterEffect" presetSubtype="0" presetID="1" grpId="14" fill="hold">
                                  <p:stCondLst>
                                    <p:cond delay="0"/>
                                  </p:stCondLst>
                                  <p:iterate type="el" backwards="0">
                                    <p:tmAbs val="0"/>
                                  </p:iterate>
                                  <p:childTnLst>
                                    <p:set>
                                      <p:cBhvr>
                                        <p:cTn id="62" fill="hold">
                                          <p:stCondLst>
                                            <p:cond delay="0"/>
                                          </p:stCondLst>
                                        </p:cTn>
                                        <p:tgtEl>
                                          <p:spTgt spid="442"/>
                                        </p:tgtEl>
                                        <p:attrNameLst>
                                          <p:attrName>style.visibility</p:attrName>
                                        </p:attrNameLst>
                                      </p:cBhvr>
                                      <p:to>
                                        <p:strVal val="hidden"/>
                                      </p:to>
                                    </p:set>
                                  </p:childTnLst>
                                </p:cTn>
                              </p:par>
                            </p:childTnLst>
                          </p:cTn>
                        </p:par>
                        <p:par>
                          <p:cTn id="63" fill="hold">
                            <p:stCondLst>
                              <p:cond delay="500"/>
                            </p:stCondLst>
                            <p:childTnLst>
                              <p:par>
                                <p:cTn id="64" presetClass="exit" nodeType="afterEffect" presetSubtype="0" presetID="1" grpId="15" fill="hold">
                                  <p:stCondLst>
                                    <p:cond delay="0"/>
                                  </p:stCondLst>
                                  <p:iterate type="el" backwards="0">
                                    <p:tmAbs val="0"/>
                                  </p:iterate>
                                  <p:childTnLst>
                                    <p:set>
                                      <p:cBhvr>
                                        <p:cTn id="65" fill="hold">
                                          <p:stCondLst>
                                            <p:cond delay="0"/>
                                          </p:stCondLst>
                                        </p:cTn>
                                        <p:tgtEl>
                                          <p:spTgt spid="448"/>
                                        </p:tgtEl>
                                        <p:attrNameLst>
                                          <p:attrName>style.visibility</p:attrName>
                                        </p:attrNameLst>
                                      </p:cBhvr>
                                      <p:to>
                                        <p:strVal val="hidden"/>
                                      </p:to>
                                    </p:set>
                                  </p:childTnLst>
                                </p:cTn>
                              </p:par>
                            </p:childTnLst>
                          </p:cTn>
                        </p:par>
                        <p:par>
                          <p:cTn id="66" fill="hold">
                            <p:stCondLst>
                              <p:cond delay="500"/>
                            </p:stCondLst>
                            <p:childTnLst>
                              <p:par>
                                <p:cTn id="67" presetClass="exit" nodeType="afterEffect" presetSubtype="2" presetID="2" grpId="16" fill="hold">
                                  <p:stCondLst>
                                    <p:cond delay="0"/>
                                  </p:stCondLst>
                                  <p:iterate type="el" backwards="0">
                                    <p:tmAbs val="0"/>
                                  </p:iterate>
                                  <p:childTnLst>
                                    <p:anim calcmode="lin" valueType="num">
                                      <p:cBhvr>
                                        <p:cTn id="68" dur="250" fill="hold"/>
                                        <p:tgtEl>
                                          <p:spTgt spid="451"/>
                                        </p:tgtEl>
                                        <p:attrNameLst>
                                          <p:attrName>ppt_x</p:attrName>
                                        </p:attrNameLst>
                                      </p:cBhvr>
                                      <p:tavLst>
                                        <p:tav tm="0">
                                          <p:val>
                                            <p:strVal val="ppt_x"/>
                                          </p:val>
                                        </p:tav>
                                        <p:tav tm="100000">
                                          <p:val>
                                            <p:strVal val="1+ppt_w/2"/>
                                          </p:val>
                                        </p:tav>
                                      </p:tavLst>
                                    </p:anim>
                                    <p:anim calcmode="lin" valueType="num">
                                      <p:cBhvr>
                                        <p:cTn id="69" dur="250" fill="hold"/>
                                        <p:tgtEl>
                                          <p:spTgt spid="451"/>
                                        </p:tgtEl>
                                        <p:attrNameLst>
                                          <p:attrName>ppt_y</p:attrName>
                                        </p:attrNameLst>
                                      </p:cBhvr>
                                      <p:tavLst>
                                        <p:tav tm="0">
                                          <p:val>
                                            <p:strVal val="ppt_y"/>
                                          </p:val>
                                        </p:tav>
                                        <p:tav tm="100000">
                                          <p:val>
                                            <p:strVal val="ppt_y"/>
                                          </p:val>
                                        </p:tav>
                                      </p:tavLst>
                                    </p:anim>
                                    <p:set>
                                      <p:cBhvr>
                                        <p:cTn id="70" fill="hold">
                                          <p:stCondLst>
                                            <p:cond delay="249"/>
                                          </p:stCondLst>
                                        </p:cTn>
                                        <p:tgtEl>
                                          <p:spTgt spid="451"/>
                                        </p:tgtEl>
                                        <p:attrNameLst>
                                          <p:attrName>style.visibility</p:attrName>
                                        </p:attrNameLst>
                                      </p:cBhvr>
                                      <p:to>
                                        <p:strVal val="hidden"/>
                                      </p:to>
                                    </p:set>
                                  </p:childTnLst>
                                </p:cTn>
                              </p:par>
                            </p:childTnLst>
                          </p:cTn>
                        </p:par>
                        <p:par>
                          <p:cTn id="71" fill="hold">
                            <p:stCondLst>
                              <p:cond delay="750"/>
                            </p:stCondLst>
                            <p:childTnLst>
                              <p:par>
                                <p:cTn id="72" presetClass="exit" nodeType="afterEffect" presetSubtype="2" presetID="2" grpId="17" fill="hold">
                                  <p:stCondLst>
                                    <p:cond delay="0"/>
                                  </p:stCondLst>
                                  <p:iterate type="el" backwards="0">
                                    <p:tmAbs val="0"/>
                                  </p:iterate>
                                  <p:childTnLst>
                                    <p:anim calcmode="lin" valueType="num">
                                      <p:cBhvr>
                                        <p:cTn id="73" dur="250" fill="hold"/>
                                        <p:tgtEl>
                                          <p:spTgt spid="452"/>
                                        </p:tgtEl>
                                        <p:attrNameLst>
                                          <p:attrName>ppt_x</p:attrName>
                                        </p:attrNameLst>
                                      </p:cBhvr>
                                      <p:tavLst>
                                        <p:tav tm="0">
                                          <p:val>
                                            <p:strVal val="ppt_x"/>
                                          </p:val>
                                        </p:tav>
                                        <p:tav tm="100000">
                                          <p:val>
                                            <p:strVal val="1+ppt_w/2"/>
                                          </p:val>
                                        </p:tav>
                                      </p:tavLst>
                                    </p:anim>
                                    <p:anim calcmode="lin" valueType="num">
                                      <p:cBhvr>
                                        <p:cTn id="74" dur="250" fill="hold"/>
                                        <p:tgtEl>
                                          <p:spTgt spid="452"/>
                                        </p:tgtEl>
                                        <p:attrNameLst>
                                          <p:attrName>ppt_y</p:attrName>
                                        </p:attrNameLst>
                                      </p:cBhvr>
                                      <p:tavLst>
                                        <p:tav tm="0">
                                          <p:val>
                                            <p:strVal val="ppt_y"/>
                                          </p:val>
                                        </p:tav>
                                        <p:tav tm="100000">
                                          <p:val>
                                            <p:strVal val="ppt_y"/>
                                          </p:val>
                                        </p:tav>
                                      </p:tavLst>
                                    </p:anim>
                                    <p:set>
                                      <p:cBhvr>
                                        <p:cTn id="75" fill="hold">
                                          <p:stCondLst>
                                            <p:cond delay="249"/>
                                          </p:stCondLst>
                                        </p:cTn>
                                        <p:tgtEl>
                                          <p:spTgt spid="452"/>
                                        </p:tgtEl>
                                        <p:attrNameLst>
                                          <p:attrName>style.visibility</p:attrName>
                                        </p:attrNameLst>
                                      </p:cBhvr>
                                      <p:to>
                                        <p:strVal val="hidden"/>
                                      </p:to>
                                    </p:set>
                                  </p:childTnLst>
                                </p:cTn>
                              </p:par>
                            </p:childTnLst>
                          </p:cTn>
                        </p:par>
                        <p:par>
                          <p:cTn id="76" fill="hold">
                            <p:stCondLst>
                              <p:cond delay="1000"/>
                            </p:stCondLst>
                            <p:childTnLst>
                              <p:par>
                                <p:cTn id="77" presetClass="entr" nodeType="afterEffect" presetID="10" grpId="18" fill="hold">
                                  <p:stCondLst>
                                    <p:cond delay="0"/>
                                  </p:stCondLst>
                                  <p:iterate type="el" backwards="0">
                                    <p:tmAbs val="0"/>
                                  </p:iterate>
                                  <p:childTnLst>
                                    <p:set>
                                      <p:cBhvr>
                                        <p:cTn id="78" fill="hold"/>
                                        <p:tgtEl>
                                          <p:spTgt spid="447"/>
                                        </p:tgtEl>
                                        <p:attrNameLst>
                                          <p:attrName>style.visibility</p:attrName>
                                        </p:attrNameLst>
                                      </p:cBhvr>
                                      <p:to>
                                        <p:strVal val="visible"/>
                                      </p:to>
                                    </p:set>
                                    <p:animEffect filter="fade" transition="in">
                                      <p:cBhvr>
                                        <p:cTn id="79" dur="250"/>
                                        <p:tgtEl>
                                          <p:spTgt spid="4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41" grpId="7"/>
      <p:bldP build="whole" bldLvl="1" animBg="1" rev="0" advAuto="0" spid="450" grpId="11"/>
      <p:bldP build="whole" bldLvl="1" animBg="1" rev="0" advAuto="0" spid="446" grpId="5"/>
      <p:bldP build="whole" bldLvl="1" animBg="1" rev="0" advAuto="0" spid="452" grpId="9"/>
      <p:bldP build="whole" bldLvl="1" animBg="1" rev="0" advAuto="0" spid="444" grpId="3"/>
      <p:bldP build="whole" bldLvl="1" animBg="1" rev="0" advAuto="0" spid="441" grpId="12"/>
      <p:bldP build="whole" bldLvl="1" animBg="1" rev="0" advAuto="0" spid="450" grpId="13"/>
      <p:bldP build="whole" bldLvl="1" animBg="1" rev="0" advAuto="0" spid="442" grpId="2"/>
      <p:bldP build="whole" bldLvl="1" animBg="1" rev="0" advAuto="0" spid="448" grpId="6"/>
      <p:bldP build="whole" bldLvl="1" animBg="1" rev="0" advAuto="0" spid="451" grpId="16"/>
      <p:bldP build="whole" bldLvl="1" animBg="1" rev="0" advAuto="0" spid="452" grpId="17"/>
      <p:bldP build="whole" bldLvl="1" animBg="1" rev="0" advAuto="0" spid="445" grpId="4"/>
      <p:bldP build="whole" bldLvl="1" animBg="1" rev="0" advAuto="0" spid="447" grpId="18"/>
      <p:bldP build="whole" bldLvl="1" animBg="1" rev="0" advAuto="0" spid="451" grpId="8"/>
      <p:bldP build="whole" bldLvl="1" animBg="1" rev="0" advAuto="0" spid="441" grpId="1"/>
      <p:bldP build="whole" bldLvl="1" animBg="1" rev="0" advAuto="0" spid="442" grpId="14"/>
      <p:bldP build="whole" bldLvl="1" animBg="1" rev="0" advAuto="0" spid="449" grpId="10"/>
      <p:bldP build="whole" bldLvl="1" animBg="1" rev="0" advAuto="0" spid="448" grpId="15"/>
    </p:bldLst>
  </p:timing>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6" name="Shuru - Checkpoints"/>
          <p:cNvSpPr txBox="1"/>
          <p:nvPr>
            <p:ph type="title"/>
          </p:nvPr>
        </p:nvSpPr>
        <p:spPr>
          <a:prstGeom prst="rect">
            <a:avLst/>
          </a:prstGeom>
        </p:spPr>
        <p:txBody>
          <a:bodyPr/>
          <a:lstStyle/>
          <a:p>
            <a:pPr/>
            <a:r>
              <a:t>Shuru - Checkpoints</a:t>
            </a:r>
          </a:p>
        </p:txBody>
      </p:sp>
      <p:sp>
        <p:nvSpPr>
          <p:cNvPr id="457" name="Hardware"/>
          <p:cNvSpPr/>
          <p:nvPr/>
        </p:nvSpPr>
        <p:spPr>
          <a:xfrm>
            <a:off x="443528" y="2558078"/>
            <a:ext cx="23496944" cy="10370781"/>
          </a:xfrm>
          <a:prstGeom prst="roundRect">
            <a:avLst>
              <a:gd name="adj" fmla="val 14607"/>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458" name="macOS"/>
          <p:cNvSpPr/>
          <p:nvPr/>
        </p:nvSpPr>
        <p:spPr>
          <a:xfrm>
            <a:off x="853123" y="3009418"/>
            <a:ext cx="22677754" cy="9136717"/>
          </a:xfrm>
          <a:prstGeom prst="roundRect">
            <a:avLst>
              <a:gd name="adj" fmla="val 14805"/>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macOS</a:t>
            </a:r>
          </a:p>
        </p:txBody>
      </p:sp>
      <p:sp>
        <p:nvSpPr>
          <p:cNvPr id="459" name="Debian Linux microVM"/>
          <p:cNvSpPr/>
          <p:nvPr/>
        </p:nvSpPr>
        <p:spPr>
          <a:xfrm>
            <a:off x="3334839" y="8844254"/>
            <a:ext cx="17823044" cy="2395609"/>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Debian Linux microVM</a:t>
            </a:r>
          </a:p>
        </p:txBody>
      </p:sp>
      <p:sp>
        <p:nvSpPr>
          <p:cNvPr id="460" name="(bash prompt as root) #"/>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(bash prompt as root) # </a:t>
            </a:r>
          </a:p>
        </p:txBody>
      </p:sp>
      <p:sp>
        <p:nvSpPr>
          <p:cNvPr id="461" name="$ shuru run --from crush"/>
          <p:cNvSpPr txBox="1"/>
          <p:nvPr/>
        </p:nvSpPr>
        <p:spPr>
          <a:xfrm>
            <a:off x="1015178" y="3758438"/>
            <a:ext cx="10248355"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5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--from crush</a:t>
            </a:r>
          </a:p>
        </p:txBody>
      </p:sp>
      <p:sp>
        <p:nvSpPr>
          <p:cNvPr id="462" name="shuru: booting VM (2cpus, 2048MB RAM, 4096MB disk)..."/>
          <p:cNvSpPr txBox="1"/>
          <p:nvPr/>
        </p:nvSpPr>
        <p:spPr>
          <a:xfrm>
            <a:off x="1024463" y="4704606"/>
            <a:ext cx="22443797"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latin typeface="Menlo Regular"/>
                <a:ea typeface="Menlo Regular"/>
                <a:cs typeface="Menlo Regular"/>
                <a:sym typeface="Menlo Regular"/>
              </a:defRPr>
            </a:lvl1pPr>
          </a:lstStyle>
          <a:p>
            <a:pPr/>
            <a:r>
              <a:t>shuru: booting VM (2cpus, 2048MB RAM, 4096MB disk)...</a:t>
            </a:r>
          </a:p>
        </p:txBody>
      </p:sp>
      <p:sp>
        <p:nvSpPr>
          <p:cNvPr id="463" name="#"/>
          <p:cNvSpPr txBox="1"/>
          <p:nvPr/>
        </p:nvSpPr>
        <p:spPr>
          <a:xfrm>
            <a:off x="1024463" y="5560957"/>
            <a:ext cx="99664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latin typeface="Menlo Regular"/>
                <a:ea typeface="Menlo Regular"/>
                <a:cs typeface="Menlo Regular"/>
                <a:sym typeface="Menlo Regular"/>
              </a:defRPr>
            </a:lvl1pPr>
          </a:lstStyle>
          <a:p>
            <a:pPr/>
            <a:r>
              <a:t># </a:t>
            </a:r>
          </a:p>
        </p:txBody>
      </p:sp>
      <p:sp>
        <p:nvSpPr>
          <p:cNvPr id="464" name="# exit"/>
          <p:cNvSpPr txBox="1"/>
          <p:nvPr/>
        </p:nvSpPr>
        <p:spPr>
          <a:xfrm>
            <a:off x="1024463" y="5560957"/>
            <a:ext cx="267877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5500">
                <a:latin typeface="Menlo Regular"/>
                <a:ea typeface="Menlo Regular"/>
                <a:cs typeface="Menlo Regular"/>
                <a:sym typeface="Menlo Regular"/>
              </a:defRPr>
            </a:pPr>
            <a:r>
              <a:t># </a:t>
            </a:r>
            <a:r>
              <a:rPr b="1"/>
              <a:t>exit</a:t>
            </a:r>
          </a:p>
        </p:txBody>
      </p:sp>
      <p:sp>
        <p:nvSpPr>
          <p:cNvPr id="465" name="$"/>
          <p:cNvSpPr txBox="1"/>
          <p:nvPr/>
        </p:nvSpPr>
        <p:spPr>
          <a:xfrm>
            <a:off x="1015178" y="6446640"/>
            <a:ext cx="996641" cy="9556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lgn="l">
              <a:defRPr sz="5500">
                <a:solidFill>
                  <a:schemeClr val="accent4">
                    <a:hueOff val="366961"/>
                    <a:satOff val="4172"/>
                    <a:lumOff val="11129"/>
                  </a:schemeClr>
                </a:solidFill>
                <a:latin typeface="Menlo Regular"/>
                <a:ea typeface="Menlo Regular"/>
                <a:cs typeface="Menlo Regular"/>
                <a:sym typeface="Menlo Regular"/>
              </a:defRPr>
            </a:lvl1pPr>
          </a:lstStyle>
          <a:p>
            <a:pPr>
              <a:defRPr>
                <a:solidFill>
                  <a:srgbClr val="FFFFFF"/>
                </a:solidFill>
              </a:defRPr>
            </a:pPr>
            <a:r>
              <a:rPr>
                <a:solidFill>
                  <a:schemeClr val="accent4">
                    <a:hueOff val="366961"/>
                    <a:satOff val="4172"/>
                    <a:lumOff val="11129"/>
                  </a:schemeClr>
                </a:solidFill>
              </a:rPr>
              <a:t>$ </a:t>
            </a:r>
          </a:p>
        </p:txBody>
      </p:sp>
      <p:sp>
        <p:nvSpPr>
          <p:cNvPr id="466" name="(bash prompt as root) # exit"/>
          <p:cNvSpPr/>
          <p:nvPr/>
        </p:nvSpPr>
        <p:spPr>
          <a:xfrm>
            <a:off x="4266654" y="9134841"/>
            <a:ext cx="15705389"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lgn="l">
              <a:defRPr sz="5000"/>
            </a:lvl1pPr>
          </a:lstStyle>
          <a:p>
            <a:pPr/>
            <a:r>
              <a:t>(bash prompt as root) # exit</a:t>
            </a:r>
          </a:p>
        </p:txBody>
      </p:sp>
      <p:sp>
        <p:nvSpPr>
          <p:cNvPr id="467" name="crush"/>
          <p:cNvSpPr/>
          <p:nvPr/>
        </p:nvSpPr>
        <p:spPr>
          <a:xfrm>
            <a:off x="17115842" y="10267598"/>
            <a:ext cx="1839367" cy="823696"/>
          </a:xfrm>
          <a:prstGeom prst="roundRect">
            <a:avLst>
              <a:gd name="adj" fmla="val 19934"/>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4000"/>
            </a:lvl1pPr>
          </a:lstStyle>
          <a:p>
            <a:pPr/>
            <a:r>
              <a:t>crush</a:t>
            </a:r>
          </a:p>
        </p:txBody>
      </p:sp>
      <p:sp>
        <p:nvSpPr>
          <p:cNvPr id="468" name="go"/>
          <p:cNvSpPr/>
          <p:nvPr/>
        </p:nvSpPr>
        <p:spPr>
          <a:xfrm>
            <a:off x="19095791" y="10267598"/>
            <a:ext cx="1201261" cy="823696"/>
          </a:xfrm>
          <a:prstGeom prst="roundRect">
            <a:avLst>
              <a:gd name="adj" fmla="val 19934"/>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4000"/>
            </a:lvl1pPr>
          </a:lstStyle>
          <a:p>
            <a:pPr/>
            <a:r>
              <a:t>go</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459"/>
                                        </p:tgtEl>
                                        <p:attrNameLst>
                                          <p:attrName>style.visibility</p:attrName>
                                        </p:attrNameLst>
                                      </p:cBhvr>
                                      <p:to>
                                        <p:strVal val="visible"/>
                                      </p:to>
                                    </p:set>
                                    <p:animEffect filter="fade" transition="in">
                                      <p:cBhvr>
                                        <p:cTn id="7" dur="250"/>
                                        <p:tgtEl>
                                          <p:spTgt spid="459"/>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460"/>
                                        </p:tgtEl>
                                        <p:attrNameLst>
                                          <p:attrName>style.visibility</p:attrName>
                                        </p:attrNameLst>
                                      </p:cBhvr>
                                      <p:to>
                                        <p:strVal val="visible"/>
                                      </p:to>
                                    </p:set>
                                    <p:animEffect filter="fade" transition="in">
                                      <p:cBhvr>
                                        <p:cTn id="11" dur="250"/>
                                        <p:tgtEl>
                                          <p:spTgt spid="460"/>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467"/>
                                        </p:tgtEl>
                                        <p:attrNameLst>
                                          <p:attrName>style.visibility</p:attrName>
                                        </p:attrNameLst>
                                      </p:cBhvr>
                                      <p:to>
                                        <p:strVal val="visible"/>
                                      </p:to>
                                    </p:set>
                                    <p:animEffect filter="fade" transition="in">
                                      <p:cBhvr>
                                        <p:cTn id="15" dur="250"/>
                                        <p:tgtEl>
                                          <p:spTgt spid="467"/>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468"/>
                                        </p:tgtEl>
                                        <p:attrNameLst>
                                          <p:attrName>style.visibility</p:attrName>
                                        </p:attrNameLst>
                                      </p:cBhvr>
                                      <p:to>
                                        <p:strVal val="visible"/>
                                      </p:to>
                                    </p:set>
                                    <p:animEffect filter="fade" transition="in">
                                      <p:cBhvr>
                                        <p:cTn id="19" dur="250"/>
                                        <p:tgtEl>
                                          <p:spTgt spid="468"/>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462"/>
                                        </p:tgtEl>
                                        <p:attrNameLst>
                                          <p:attrName>style.visibility</p:attrName>
                                        </p:attrNameLst>
                                      </p:cBhvr>
                                      <p:to>
                                        <p:strVal val="visible"/>
                                      </p:to>
                                    </p:set>
                                    <p:animEffect filter="fade" transition="in">
                                      <p:cBhvr>
                                        <p:cTn id="23" dur="250"/>
                                        <p:tgtEl>
                                          <p:spTgt spid="462"/>
                                        </p:tgtEl>
                                      </p:cBhvr>
                                    </p:animEffect>
                                  </p:childTnLst>
                                </p:cTn>
                              </p:par>
                            </p:childTnLst>
                          </p:cTn>
                        </p:par>
                        <p:par>
                          <p:cTn id="24" fill="hold">
                            <p:stCondLst>
                              <p:cond delay="1250"/>
                            </p:stCondLst>
                            <p:childTnLst>
                              <p:par>
                                <p:cTn id="25" presetClass="entr" nodeType="afterEffect" presetID="10" grpId="6" fill="hold">
                                  <p:stCondLst>
                                    <p:cond delay="0"/>
                                  </p:stCondLst>
                                  <p:iterate type="el" backwards="0">
                                    <p:tmAbs val="0"/>
                                  </p:iterate>
                                  <p:childTnLst>
                                    <p:set>
                                      <p:cBhvr>
                                        <p:cTn id="26" fill="hold"/>
                                        <p:tgtEl>
                                          <p:spTgt spid="463"/>
                                        </p:tgtEl>
                                        <p:attrNameLst>
                                          <p:attrName>style.visibility</p:attrName>
                                        </p:attrNameLst>
                                      </p:cBhvr>
                                      <p:to>
                                        <p:strVal val="visible"/>
                                      </p:to>
                                    </p:set>
                                    <p:animEffect filter="fade" transition="in">
                                      <p:cBhvr>
                                        <p:cTn id="27" dur="250"/>
                                        <p:tgtEl>
                                          <p:spTgt spid="463"/>
                                        </p:tgtEl>
                                      </p:cBhvr>
                                    </p:animEffect>
                                  </p:childTnLst>
                                </p:cTn>
                              </p:par>
                            </p:childTnLst>
                          </p:cTn>
                        </p:par>
                      </p:childTnLst>
                    </p:cTn>
                  </p:par>
                  <p:par>
                    <p:cTn id="28" fill="hold">
                      <p:stCondLst>
                        <p:cond delay="indefinite"/>
                      </p:stCondLst>
                      <p:childTnLst>
                        <p:par>
                          <p:cTn id="29" fill="hold">
                            <p:stCondLst>
                              <p:cond delay="0"/>
                            </p:stCondLst>
                            <p:childTnLst>
                              <p:par>
                                <p:cTn id="30" presetClass="entr" nodeType="clickEffect" presetID="10" grpId="7" fill="hold">
                                  <p:stCondLst>
                                    <p:cond delay="0"/>
                                  </p:stCondLst>
                                  <p:iterate type="el" backwards="0">
                                    <p:tmAbs val="0"/>
                                  </p:iterate>
                                  <p:childTnLst>
                                    <p:set>
                                      <p:cBhvr>
                                        <p:cTn id="31" fill="hold"/>
                                        <p:tgtEl>
                                          <p:spTgt spid="464"/>
                                        </p:tgtEl>
                                        <p:attrNameLst>
                                          <p:attrName>style.visibility</p:attrName>
                                        </p:attrNameLst>
                                      </p:cBhvr>
                                      <p:to>
                                        <p:strVal val="visible"/>
                                      </p:to>
                                    </p:set>
                                    <p:animEffect filter="fade" transition="in">
                                      <p:cBhvr>
                                        <p:cTn id="32" dur="250"/>
                                        <p:tgtEl>
                                          <p:spTgt spid="464"/>
                                        </p:tgtEl>
                                      </p:cBhvr>
                                    </p:animEffect>
                                  </p:childTnLst>
                                </p:cTn>
                              </p:par>
                            </p:childTnLst>
                          </p:cTn>
                        </p:par>
                        <p:par>
                          <p:cTn id="33" fill="hold">
                            <p:stCondLst>
                              <p:cond delay="250"/>
                            </p:stCondLst>
                            <p:childTnLst>
                              <p:par>
                                <p:cTn id="34" presetClass="entr" nodeType="afterEffect" presetID="10" grpId="8" fill="hold">
                                  <p:stCondLst>
                                    <p:cond delay="0"/>
                                  </p:stCondLst>
                                  <p:iterate type="el" backwards="0">
                                    <p:tmAbs val="0"/>
                                  </p:iterate>
                                  <p:childTnLst>
                                    <p:set>
                                      <p:cBhvr>
                                        <p:cTn id="35" fill="hold"/>
                                        <p:tgtEl>
                                          <p:spTgt spid="466"/>
                                        </p:tgtEl>
                                        <p:attrNameLst>
                                          <p:attrName>style.visibility</p:attrName>
                                        </p:attrNameLst>
                                      </p:cBhvr>
                                      <p:to>
                                        <p:strVal val="visible"/>
                                      </p:to>
                                    </p:set>
                                    <p:animEffect filter="fade" transition="in">
                                      <p:cBhvr>
                                        <p:cTn id="36" dur="250"/>
                                        <p:tgtEl>
                                          <p:spTgt spid="466"/>
                                        </p:tgtEl>
                                      </p:cBhvr>
                                    </p:animEffect>
                                  </p:childTnLst>
                                </p:cTn>
                              </p:par>
                            </p:childTnLst>
                          </p:cTn>
                        </p:par>
                      </p:childTnLst>
                    </p:cTn>
                  </p:par>
                  <p:par>
                    <p:cTn id="37" fill="hold">
                      <p:stCondLst>
                        <p:cond delay="indefinite"/>
                      </p:stCondLst>
                      <p:childTnLst>
                        <p:par>
                          <p:cTn id="38" fill="hold">
                            <p:stCondLst>
                              <p:cond delay="0"/>
                            </p:stCondLst>
                            <p:childTnLst>
                              <p:par>
                                <p:cTn id="39" presetClass="exit" nodeType="clickEffect" presetSubtype="0" presetID="1" grpId="9" fill="hold">
                                  <p:stCondLst>
                                    <p:cond delay="0"/>
                                  </p:stCondLst>
                                  <p:iterate type="el" backwards="0">
                                    <p:tmAbs val="0"/>
                                  </p:iterate>
                                  <p:childTnLst>
                                    <p:set>
                                      <p:cBhvr>
                                        <p:cTn id="40" fill="hold">
                                          <p:stCondLst>
                                            <p:cond delay="0"/>
                                          </p:stCondLst>
                                        </p:cTn>
                                        <p:tgtEl>
                                          <p:spTgt spid="459"/>
                                        </p:tgtEl>
                                        <p:attrNameLst>
                                          <p:attrName>style.visibility</p:attrName>
                                        </p:attrNameLst>
                                      </p:cBhvr>
                                      <p:to>
                                        <p:strVal val="hidden"/>
                                      </p:to>
                                    </p:set>
                                  </p:childTnLst>
                                </p:cTn>
                              </p:par>
                            </p:childTnLst>
                          </p:cTn>
                        </p:par>
                        <p:par>
                          <p:cTn id="41" fill="hold">
                            <p:stCondLst>
                              <p:cond delay="0"/>
                            </p:stCondLst>
                            <p:childTnLst>
                              <p:par>
                                <p:cTn id="42" presetClass="exit" nodeType="afterEffect" presetSubtype="0" presetID="1" grpId="10" fill="hold">
                                  <p:stCondLst>
                                    <p:cond delay="0"/>
                                  </p:stCondLst>
                                  <p:iterate type="el" backwards="0">
                                    <p:tmAbs val="0"/>
                                  </p:iterate>
                                  <p:childTnLst>
                                    <p:set>
                                      <p:cBhvr>
                                        <p:cTn id="43" fill="hold">
                                          <p:stCondLst>
                                            <p:cond delay="0"/>
                                          </p:stCondLst>
                                        </p:cTn>
                                        <p:tgtEl>
                                          <p:spTgt spid="460"/>
                                        </p:tgtEl>
                                        <p:attrNameLst>
                                          <p:attrName>style.visibility</p:attrName>
                                        </p:attrNameLst>
                                      </p:cBhvr>
                                      <p:to>
                                        <p:strVal val="hidden"/>
                                      </p:to>
                                    </p:set>
                                  </p:childTnLst>
                                </p:cTn>
                              </p:par>
                            </p:childTnLst>
                          </p:cTn>
                        </p:par>
                        <p:par>
                          <p:cTn id="44" fill="hold">
                            <p:stCondLst>
                              <p:cond delay="0"/>
                            </p:stCondLst>
                            <p:childTnLst>
                              <p:par>
                                <p:cTn id="45" presetClass="exit" nodeType="afterEffect" presetSubtype="0" presetID="1" grpId="11" fill="hold">
                                  <p:stCondLst>
                                    <p:cond delay="0"/>
                                  </p:stCondLst>
                                  <p:iterate type="el" backwards="0">
                                    <p:tmAbs val="0"/>
                                  </p:iterate>
                                  <p:childTnLst>
                                    <p:set>
                                      <p:cBhvr>
                                        <p:cTn id="46" fill="hold">
                                          <p:stCondLst>
                                            <p:cond delay="0"/>
                                          </p:stCondLst>
                                        </p:cTn>
                                        <p:tgtEl>
                                          <p:spTgt spid="466"/>
                                        </p:tgtEl>
                                        <p:attrNameLst>
                                          <p:attrName>style.visibility</p:attrName>
                                        </p:attrNameLst>
                                      </p:cBhvr>
                                      <p:to>
                                        <p:strVal val="hidden"/>
                                      </p:to>
                                    </p:set>
                                  </p:childTnLst>
                                </p:cTn>
                              </p:par>
                            </p:childTnLst>
                          </p:cTn>
                        </p:par>
                        <p:par>
                          <p:cTn id="47" fill="hold">
                            <p:stCondLst>
                              <p:cond delay="0"/>
                            </p:stCondLst>
                            <p:childTnLst>
                              <p:par>
                                <p:cTn id="48" presetClass="exit" nodeType="afterEffect" presetSubtype="0" presetID="1" grpId="12" fill="hold">
                                  <p:stCondLst>
                                    <p:cond delay="0"/>
                                  </p:stCondLst>
                                  <p:iterate type="el" backwards="0">
                                    <p:tmAbs val="0"/>
                                  </p:iterate>
                                  <p:childTnLst>
                                    <p:set>
                                      <p:cBhvr>
                                        <p:cTn id="49" fill="hold">
                                          <p:stCondLst>
                                            <p:cond delay="0"/>
                                          </p:stCondLst>
                                        </p:cTn>
                                        <p:tgtEl>
                                          <p:spTgt spid="467"/>
                                        </p:tgtEl>
                                        <p:attrNameLst>
                                          <p:attrName>style.visibility</p:attrName>
                                        </p:attrNameLst>
                                      </p:cBhvr>
                                      <p:to>
                                        <p:strVal val="hidden"/>
                                      </p:to>
                                    </p:set>
                                  </p:childTnLst>
                                </p:cTn>
                              </p:par>
                            </p:childTnLst>
                          </p:cTn>
                        </p:par>
                        <p:par>
                          <p:cTn id="50" fill="hold">
                            <p:stCondLst>
                              <p:cond delay="0"/>
                            </p:stCondLst>
                            <p:childTnLst>
                              <p:par>
                                <p:cTn id="51" presetClass="exit" nodeType="afterEffect" presetSubtype="0" presetID="1" grpId="13" fill="hold">
                                  <p:stCondLst>
                                    <p:cond delay="0"/>
                                  </p:stCondLst>
                                  <p:iterate type="el" backwards="0">
                                    <p:tmAbs val="0"/>
                                  </p:iterate>
                                  <p:childTnLst>
                                    <p:set>
                                      <p:cBhvr>
                                        <p:cTn id="52" fill="hold">
                                          <p:stCondLst>
                                            <p:cond delay="0"/>
                                          </p:stCondLst>
                                        </p:cTn>
                                        <p:tgtEl>
                                          <p:spTgt spid="468"/>
                                        </p:tgtEl>
                                        <p:attrNameLst>
                                          <p:attrName>style.visibility</p:attrName>
                                        </p:attrNameLst>
                                      </p:cBhvr>
                                      <p:to>
                                        <p:strVal val="hidden"/>
                                      </p:to>
                                    </p:set>
                                  </p:childTnLst>
                                </p:cTn>
                              </p:par>
                            </p:childTnLst>
                          </p:cTn>
                        </p:par>
                        <p:par>
                          <p:cTn id="53" fill="hold">
                            <p:stCondLst>
                              <p:cond delay="0"/>
                            </p:stCondLst>
                            <p:childTnLst>
                              <p:par>
                                <p:cTn id="54" presetClass="entr" nodeType="afterEffect" presetID="10" grpId="14" fill="hold">
                                  <p:stCondLst>
                                    <p:cond delay="0"/>
                                  </p:stCondLst>
                                  <p:iterate type="el" backwards="0">
                                    <p:tmAbs val="0"/>
                                  </p:iterate>
                                  <p:childTnLst>
                                    <p:set>
                                      <p:cBhvr>
                                        <p:cTn id="55" fill="hold"/>
                                        <p:tgtEl>
                                          <p:spTgt spid="465"/>
                                        </p:tgtEl>
                                        <p:attrNameLst>
                                          <p:attrName>style.visibility</p:attrName>
                                        </p:attrNameLst>
                                      </p:cBhvr>
                                      <p:to>
                                        <p:strVal val="visible"/>
                                      </p:to>
                                    </p:set>
                                    <p:animEffect filter="fade" transition="in">
                                      <p:cBhvr>
                                        <p:cTn id="56" dur="250"/>
                                        <p:tgtEl>
                                          <p:spTgt spid="4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65" grpId="14"/>
      <p:bldP build="whole" bldLvl="1" animBg="1" rev="0" advAuto="0" spid="467" grpId="12"/>
      <p:bldP build="whole" bldLvl="1" animBg="1" rev="0" advAuto="0" spid="468" grpId="4"/>
      <p:bldP build="whole" bldLvl="1" animBg="1" rev="0" advAuto="0" spid="459" grpId="1"/>
      <p:bldP build="whole" bldLvl="1" animBg="1" rev="0" advAuto="0" spid="460" grpId="2"/>
      <p:bldP build="whole" bldLvl="1" animBg="1" rev="0" advAuto="0" spid="464" grpId="7"/>
      <p:bldP build="whole" bldLvl="1" animBg="1" rev="0" advAuto="0" spid="462" grpId="5"/>
      <p:bldP build="whole" bldLvl="1" animBg="1" rev="0" advAuto="0" spid="459" grpId="9"/>
      <p:bldP build="whole" bldLvl="1" animBg="1" rev="0" advAuto="0" spid="468" grpId="13"/>
      <p:bldP build="whole" bldLvl="1" animBg="1" rev="0" advAuto="0" spid="460" grpId="10"/>
      <p:bldP build="whole" bldLvl="1" animBg="1" rev="0" advAuto="0" spid="467" grpId="3"/>
      <p:bldP build="whole" bldLvl="1" animBg="1" rev="0" advAuto="0" spid="466" grpId="8"/>
      <p:bldP build="whole" bldLvl="1" animBg="1" rev="0" advAuto="0" spid="466" grpId="11"/>
      <p:bldP build="whole" bldLvl="1" animBg="1" rev="0" advAuto="0" spid="463" grpId="6"/>
    </p:bldLst>
  </p:timing>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472" name="Shuru - Checkpoints"/>
          <p:cNvSpPr txBox="1"/>
          <p:nvPr>
            <p:ph type="title"/>
          </p:nvPr>
        </p:nvSpPr>
        <p:spPr>
          <a:prstGeom prst="rect">
            <a:avLst/>
          </a:prstGeom>
        </p:spPr>
        <p:txBody>
          <a:bodyPr/>
          <a:lstStyle/>
          <a:p>
            <a:pPr/>
            <a:r>
              <a:t>Shuru - Checkpoints</a:t>
            </a:r>
          </a:p>
        </p:txBody>
      </p:sp>
      <p:sp>
        <p:nvSpPr>
          <p:cNvPr id="473" name="$ shuru checkpoint create myenv --allow-net -- sh -c 'apt-get install -y nodejs npm'…"/>
          <p:cNvSpPr txBox="1"/>
          <p:nvPr>
            <p:ph type="body" idx="1"/>
          </p:nvPr>
        </p:nvSpPr>
        <p:spPr>
          <a:xfrm>
            <a:off x="1468750" y="3554015"/>
            <a:ext cx="21446500" cy="9122595"/>
          </a:xfrm>
          <a:prstGeom prst="rect">
            <a:avLst/>
          </a:prstGeom>
        </p:spPr>
        <p:txBody>
          <a:bodyPr anchor="t">
            <a:normAutofit fontScale="100000" lnSpcReduction="0"/>
          </a:bodyPr>
          <a:lstStyle/>
          <a:p>
            <a:pPr marL="0" indent="0">
              <a:spcBef>
                <a:spcPts val="0"/>
              </a:spcBef>
              <a:buSzTx/>
              <a:buNone/>
              <a:defRPr sz="52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a:t>
            </a:r>
            <a:r>
              <a:rPr b="1" u="sng"/>
              <a:t>checkpoint</a:t>
            </a:r>
            <a:r>
              <a:rPr b="1"/>
              <a:t> </a:t>
            </a:r>
            <a:r>
              <a:rPr b="1" u="sng"/>
              <a:t>create</a:t>
            </a:r>
            <a:r>
              <a:rPr b="1"/>
              <a:t> myenv --allow-net -- </a:t>
            </a:r>
            <a:r>
              <a:rPr b="1">
                <a:solidFill>
                  <a:schemeClr val="accent2">
                    <a:hueOff val="-85259"/>
                    <a:satOff val="14347"/>
                    <a:lumOff val="22373"/>
                  </a:schemeClr>
                </a:solidFill>
              </a:rPr>
              <a:t>sh -c 'apt-get install -y nodejs npm'</a:t>
            </a:r>
            <a:endParaRPr b="1"/>
          </a:p>
          <a:p>
            <a:pPr marL="0" indent="0">
              <a:spcBef>
                <a:spcPts val="0"/>
              </a:spcBef>
              <a:buSzTx/>
              <a:buNone/>
              <a:defRPr sz="5200">
                <a:solidFill>
                  <a:schemeClr val="accent4">
                    <a:hueOff val="-1081314"/>
                    <a:satOff val="4338"/>
                    <a:lumOff val="-8931"/>
                  </a:schemeClr>
                </a:solidFill>
                <a:latin typeface="Menlo Regular"/>
                <a:ea typeface="Menlo Regular"/>
                <a:cs typeface="Menlo Regular"/>
                <a:sym typeface="Menlo Regular"/>
              </a:defRPr>
            </a:pPr>
            <a:r>
              <a:t>shuru: checkpoint 'myenv' saved</a:t>
            </a:r>
          </a:p>
          <a:p>
            <a:pPr marL="0" indent="0">
              <a:spcBef>
                <a:spcPts val="0"/>
              </a:spcBef>
              <a:buSzTx/>
              <a:buNone/>
              <a:defRPr sz="5200">
                <a:latin typeface="Menlo Regular"/>
                <a:ea typeface="Menlo Regular"/>
                <a:cs typeface="Menlo Regular"/>
                <a:sym typeface="Menlo Regular"/>
              </a:defRPr>
            </a:pPr>
          </a:p>
          <a:p>
            <a:pPr marL="0" indent="0">
              <a:spcBef>
                <a:spcPts val="0"/>
              </a:spcBef>
              <a:buSzTx/>
              <a:buNone/>
              <a:defRPr sz="5200">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a:t>
            </a:r>
            <a:r>
              <a:rPr b="1" u="sng"/>
              <a:t>--from</a:t>
            </a:r>
            <a:r>
              <a:rPr b="1"/>
              <a:t> myenv -- </a:t>
            </a:r>
            <a:r>
              <a:rPr b="1">
                <a:solidFill>
                  <a:schemeClr val="accent2">
                    <a:hueOff val="-85259"/>
                    <a:satOff val="14347"/>
                    <a:lumOff val="22373"/>
                  </a:schemeClr>
                </a:solidFill>
              </a:rPr>
              <a:t>node -e</a:t>
            </a:r>
            <a:r>
              <a:rPr b="1"/>
              <a:t> 'console.log("ready")'</a:t>
            </a:r>
            <a:endParaRPr b="1"/>
          </a:p>
          <a:p>
            <a:pPr marL="0" indent="0">
              <a:spcBef>
                <a:spcPts val="0"/>
              </a:spcBef>
              <a:buSzTx/>
              <a:buNone/>
              <a:defRPr sz="5200">
                <a:solidFill>
                  <a:schemeClr val="accent4">
                    <a:hueOff val="-1081314"/>
                    <a:satOff val="4338"/>
                    <a:lumOff val="-8931"/>
                  </a:schemeClr>
                </a:solidFill>
                <a:latin typeface="Menlo Regular"/>
                <a:ea typeface="Menlo Regular"/>
                <a:cs typeface="Menlo Regular"/>
                <a:sym typeface="Menlo Regular"/>
              </a:defRPr>
            </a:pPr>
            <a:r>
              <a:t>ready</a:t>
            </a:r>
          </a:p>
          <a:p>
            <a:pPr marL="0" indent="0">
              <a:spcBef>
                <a:spcPts val="0"/>
              </a:spcBef>
              <a:buSzTx/>
              <a:buNone/>
              <a:defRPr sz="5200">
                <a:latin typeface="Menlo Regular"/>
                <a:ea typeface="Menlo Regular"/>
                <a:cs typeface="Menlo Regular"/>
                <a:sym typeface="Menlo Regular"/>
              </a:defRPr>
            </a:pPr>
          </a:p>
          <a:p>
            <a:pPr marL="0" indent="0">
              <a:spcBef>
                <a:spcPts val="0"/>
              </a:spcBef>
              <a:buSzTx/>
              <a:buNone/>
              <a:defRPr sz="5200">
                <a:latin typeface="Menlo Regular"/>
                <a:ea typeface="Menlo Regular"/>
                <a:cs typeface="Menlo Regular"/>
                <a:sym typeface="Menlo Regular"/>
              </a:defRPr>
            </a:pPr>
            <a:r>
              <a:t># Restore any checkpoint instantly. Branch and reuse.</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477" name="Shuru - Port Forwarding"/>
          <p:cNvSpPr txBox="1"/>
          <p:nvPr>
            <p:ph type="title"/>
          </p:nvPr>
        </p:nvSpPr>
        <p:spPr>
          <a:prstGeom prst="rect">
            <a:avLst/>
          </a:prstGeom>
        </p:spPr>
        <p:txBody>
          <a:bodyPr/>
          <a:lstStyle/>
          <a:p>
            <a:pPr/>
            <a:r>
              <a:t>Shuru - Port Forwarding</a:t>
            </a:r>
          </a:p>
        </p:txBody>
      </p:sp>
      <p:sp>
        <p:nvSpPr>
          <p:cNvPr id="478" name="$ shuru checkpoint create py --allow-net -- apt-get install -y python3…"/>
          <p:cNvSpPr txBox="1"/>
          <p:nvPr>
            <p:ph type="body" idx="1"/>
          </p:nvPr>
        </p:nvSpPr>
        <p:spPr>
          <a:xfrm>
            <a:off x="1468750" y="3554015"/>
            <a:ext cx="21446500" cy="9122595"/>
          </a:xfrm>
          <a:prstGeom prst="rect">
            <a:avLst/>
          </a:prstGeom>
        </p:spPr>
        <p:txBody>
          <a:bodyPr anchor="t">
            <a:normAutofit fontScale="100000" lnSpcReduction="0"/>
          </a:bodyPr>
          <a:lstStyle/>
          <a:p>
            <a:pPr marL="0" indent="0" defTabSz="788669">
              <a:spcBef>
                <a:spcPts val="0"/>
              </a:spcBef>
              <a:buSzTx/>
              <a:buNone/>
              <a:defRPr sz="4992">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checkpoint create py --allow-net -- </a:t>
            </a:r>
            <a:r>
              <a:rPr b="1">
                <a:solidFill>
                  <a:schemeClr val="accent2">
                    <a:hueOff val="-85259"/>
                    <a:satOff val="14347"/>
                    <a:lumOff val="22373"/>
                  </a:schemeClr>
                </a:solidFill>
              </a:rPr>
              <a:t>apt-get install -y python3</a:t>
            </a:r>
            <a:endParaRPr b="1">
              <a:solidFill>
                <a:schemeClr val="accent2">
                  <a:hueOff val="-85259"/>
                  <a:satOff val="14347"/>
                  <a:lumOff val="22373"/>
                </a:schemeClr>
              </a:solidFill>
            </a:endParaRPr>
          </a:p>
          <a:p>
            <a:pPr marL="0" indent="0" defTabSz="788669">
              <a:spcBef>
                <a:spcPts val="0"/>
              </a:spcBef>
              <a:buSzTx/>
              <a:buNone/>
              <a:defRPr sz="4992">
                <a:solidFill>
                  <a:schemeClr val="accent4">
                    <a:hueOff val="-1081314"/>
                    <a:satOff val="4338"/>
                    <a:lumOff val="-8931"/>
                  </a:schemeClr>
                </a:solidFill>
                <a:latin typeface="Menlo Regular"/>
                <a:ea typeface="Menlo Regular"/>
                <a:cs typeface="Menlo Regular"/>
                <a:sym typeface="Menlo Regular"/>
              </a:defRPr>
            </a:pPr>
            <a:r>
              <a:t>shuru: checkpoint 'py' saved</a:t>
            </a:r>
          </a:p>
          <a:p>
            <a:pPr marL="0" indent="0" defTabSz="788669">
              <a:spcBef>
                <a:spcPts val="0"/>
              </a:spcBef>
              <a:buSzTx/>
              <a:buNone/>
              <a:defRPr sz="4992">
                <a:latin typeface="Menlo Regular"/>
                <a:ea typeface="Menlo Regular"/>
                <a:cs typeface="Menlo Regular"/>
                <a:sym typeface="Menlo Regular"/>
              </a:defRPr>
            </a:pPr>
          </a:p>
          <a:p>
            <a:pPr marL="0" indent="0" defTabSz="788669">
              <a:spcBef>
                <a:spcPts val="0"/>
              </a:spcBef>
              <a:buSzTx/>
              <a:buNone/>
              <a:defRPr sz="4992">
                <a:latin typeface="Menlo Regular"/>
                <a:ea typeface="Menlo Regular"/>
                <a:cs typeface="Menlo Regular"/>
                <a:sym typeface="Menlo Regular"/>
              </a:defRPr>
            </a:pPr>
            <a:r>
              <a:rPr>
                <a:solidFill>
                  <a:schemeClr val="accent4">
                    <a:hueOff val="366961"/>
                    <a:satOff val="4172"/>
                    <a:lumOff val="11129"/>
                  </a:schemeClr>
                </a:solidFill>
              </a:rPr>
              <a:t>$</a:t>
            </a:r>
            <a:r>
              <a:t> </a:t>
            </a:r>
            <a:r>
              <a:rPr b="1"/>
              <a:t>shuru run --from py </a:t>
            </a:r>
            <a:r>
              <a:rPr b="1" u="sng"/>
              <a:t>-p</a:t>
            </a:r>
            <a:r>
              <a:rPr b="1"/>
              <a:t> 8080:8000 -- </a:t>
            </a:r>
            <a:r>
              <a:rPr b="1">
                <a:solidFill>
                  <a:schemeClr val="accent2">
                    <a:hueOff val="-85259"/>
                    <a:satOff val="14347"/>
                    <a:lumOff val="22373"/>
                  </a:schemeClr>
                </a:solidFill>
              </a:rPr>
              <a:t>python3 -m http.server 8000</a:t>
            </a:r>
            <a:endParaRPr b="1">
              <a:solidFill>
                <a:schemeClr val="accent2">
                  <a:hueOff val="-85259"/>
                  <a:satOff val="14347"/>
                  <a:lumOff val="22373"/>
                </a:schemeClr>
              </a:solidFill>
            </a:endParaRPr>
          </a:p>
          <a:p>
            <a:pPr marL="0" indent="0" defTabSz="788669">
              <a:spcBef>
                <a:spcPts val="0"/>
              </a:spcBef>
              <a:buSzTx/>
              <a:buNone/>
              <a:defRPr sz="4992">
                <a:solidFill>
                  <a:schemeClr val="accent4">
                    <a:hueOff val="-1081314"/>
                    <a:satOff val="4338"/>
                    <a:lumOff val="-8931"/>
                  </a:schemeClr>
                </a:solidFill>
                <a:latin typeface="Menlo Regular"/>
                <a:ea typeface="Menlo Regular"/>
                <a:cs typeface="Menlo Regular"/>
                <a:sym typeface="Menlo Regular"/>
              </a:defRPr>
            </a:pPr>
            <a:r>
              <a:t>shuru: forwarding 127.0.0.1:8080 -&gt; guest:8000</a:t>
            </a:r>
          </a:p>
          <a:p>
            <a:pPr marL="0" indent="0" defTabSz="788669">
              <a:spcBef>
                <a:spcPts val="0"/>
              </a:spcBef>
              <a:buSzTx/>
              <a:buNone/>
              <a:defRPr sz="4992">
                <a:latin typeface="Menlo Regular"/>
                <a:ea typeface="Menlo Regular"/>
                <a:cs typeface="Menlo Regular"/>
                <a:sym typeface="Menlo Regular"/>
              </a:defRPr>
            </a:pPr>
          </a:p>
          <a:p>
            <a:pPr marL="0" indent="0" defTabSz="788669">
              <a:spcBef>
                <a:spcPts val="0"/>
              </a:spcBef>
              <a:buSzTx/>
              <a:buNone/>
              <a:defRPr sz="4992">
                <a:latin typeface="Menlo Regular"/>
                <a:ea typeface="Menlo Regular"/>
                <a:cs typeface="Menlo Regular"/>
                <a:sym typeface="Menlo Regular"/>
              </a:defRPr>
            </a:pPr>
            <a:r>
              <a:rPr>
                <a:solidFill>
                  <a:schemeClr val="accent4">
                    <a:hueOff val="366961"/>
                    <a:satOff val="4172"/>
                    <a:lumOff val="11129"/>
                  </a:schemeClr>
                </a:solidFill>
              </a:rPr>
              <a:t>$</a:t>
            </a:r>
            <a:r>
              <a:t> </a:t>
            </a:r>
            <a:r>
              <a:rPr b="1"/>
              <a:t>curl http://127.0.0.1:8080/</a:t>
            </a:r>
            <a:endParaRPr b="1"/>
          </a:p>
          <a:p>
            <a:pPr marL="0" indent="0" defTabSz="788669">
              <a:spcBef>
                <a:spcPts val="0"/>
              </a:spcBef>
              <a:buSzTx/>
              <a:buNone/>
              <a:defRPr sz="4992">
                <a:solidFill>
                  <a:schemeClr val="accent4">
                    <a:hueOff val="-1081314"/>
                    <a:satOff val="4338"/>
                    <a:lumOff val="-8931"/>
                  </a:schemeClr>
                </a:solidFill>
                <a:latin typeface="Menlo Regular"/>
                <a:ea typeface="Menlo Regular"/>
                <a:cs typeface="Menlo Regular"/>
                <a:sym typeface="Menlo Regular"/>
              </a:defRPr>
            </a:pPr>
            <a:r>
              <a:t>&lt;!DOCTYPE HTML&gt;...</a:t>
            </a:r>
          </a:p>
          <a:p>
            <a:pPr marL="0" indent="0" defTabSz="788669">
              <a:spcBef>
                <a:spcPts val="0"/>
              </a:spcBef>
              <a:buSzTx/>
              <a:buNone/>
              <a:defRPr sz="4992">
                <a:latin typeface="Menlo Regular"/>
                <a:ea typeface="Menlo Regular"/>
                <a:cs typeface="Menlo Regular"/>
                <a:sym typeface="Menlo Regular"/>
              </a:defRPr>
            </a:pPr>
          </a:p>
          <a:p>
            <a:pPr marL="0" indent="0" defTabSz="788669">
              <a:spcBef>
                <a:spcPts val="0"/>
              </a:spcBef>
              <a:buSzTx/>
              <a:buNone/>
              <a:defRPr sz="4992">
                <a:latin typeface="Menlo Regular"/>
                <a:ea typeface="Menlo Regular"/>
                <a:cs typeface="Menlo Regular"/>
                <a:sym typeface="Menlo Regular"/>
              </a:defRPr>
            </a:pPr>
            <a:r>
              <a:t># No --allow-net needed. Tunneled over vsock.</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2" name="Shuru - Secret Injection"/>
          <p:cNvSpPr txBox="1"/>
          <p:nvPr>
            <p:ph type="title"/>
          </p:nvPr>
        </p:nvSpPr>
        <p:spPr>
          <a:xfrm>
            <a:off x="1077986" y="214312"/>
            <a:ext cx="22228028" cy="2946798"/>
          </a:xfrm>
          <a:prstGeom prst="rect">
            <a:avLst/>
          </a:prstGeom>
        </p:spPr>
        <p:txBody>
          <a:bodyPr/>
          <a:lstStyle/>
          <a:p>
            <a:pPr/>
            <a:r>
              <a:t>Shuru - Secret Injection</a:t>
            </a:r>
          </a:p>
        </p:txBody>
      </p:sp>
      <p:sp>
        <p:nvSpPr>
          <p:cNvPr id="483" name="Hardware"/>
          <p:cNvSpPr/>
          <p:nvPr/>
        </p:nvSpPr>
        <p:spPr>
          <a:xfrm>
            <a:off x="1485041" y="2725016"/>
            <a:ext cx="21413918" cy="10099199"/>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Hardware</a:t>
            </a:r>
          </a:p>
        </p:txBody>
      </p:sp>
      <p:sp>
        <p:nvSpPr>
          <p:cNvPr id="484" name="macOS"/>
          <p:cNvSpPr/>
          <p:nvPr/>
        </p:nvSpPr>
        <p:spPr>
          <a:xfrm>
            <a:off x="2631225" y="3231026"/>
            <a:ext cx="19121550" cy="8667398"/>
          </a:xfrm>
          <a:prstGeom prst="roundRect">
            <a:avLst>
              <a:gd name="adj" fmla="val 15607"/>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macOS</a:t>
            </a:r>
          </a:p>
        </p:txBody>
      </p:sp>
      <p:sp>
        <p:nvSpPr>
          <p:cNvPr id="485" name="Environment…"/>
          <p:cNvSpPr/>
          <p:nvPr/>
        </p:nvSpPr>
        <p:spPr>
          <a:xfrm>
            <a:off x="3060402" y="3531096"/>
            <a:ext cx="9029540" cy="7447451"/>
          </a:xfrm>
          <a:prstGeom prst="roundRect">
            <a:avLst>
              <a:gd name="adj" fmla="val 16095"/>
            </a:avLst>
          </a:prstGeom>
          <a:solidFill>
            <a:srgbClr val="000000"/>
          </a:solidFill>
          <a:ln w="12700">
            <a:miter lim="400000"/>
          </a:ln>
          <a:extLst>
            <a:ext uri="{C572A759-6A51-4108-AA02-DFA0A04FC94B}">
              <ma14:wrappingTextBoxFlag xmlns:ma14="http://schemas.microsoft.com/office/mac/drawingml/2011/main" val="1"/>
            </a:ext>
          </a:extLst>
        </p:spPr>
        <p:txBody>
          <a:bodyPr lIns="71437" tIns="71437" rIns="71437" bIns="71437"/>
          <a:lstStyle/>
          <a:p>
            <a:pPr algn="l">
              <a:defRPr sz="5000"/>
            </a:pPr>
            <a:r>
              <a:t>Environment</a:t>
            </a:r>
          </a:p>
          <a:p>
            <a:pPr algn="l">
              <a:defRPr sz="5000"/>
            </a:pPr>
          </a:p>
          <a:p>
            <a:pPr algn="l">
              <a:defRPr sz="5000"/>
            </a:pPr>
            <a:r>
              <a:t>OPENAI_API_KEY=&lt;secret&gt;</a:t>
            </a:r>
          </a:p>
        </p:txBody>
      </p:sp>
      <p:sp>
        <p:nvSpPr>
          <p:cNvPr id="486" name="Debian Linux microVM"/>
          <p:cNvSpPr/>
          <p:nvPr/>
        </p:nvSpPr>
        <p:spPr>
          <a:xfrm>
            <a:off x="12606429" y="7700946"/>
            <a:ext cx="8551454" cy="2395610"/>
          </a:xfrm>
          <a:prstGeom prst="roundRect">
            <a:avLst>
              <a:gd name="adj" fmla="val 41226"/>
            </a:avLst>
          </a:prstGeom>
          <a:solidFill>
            <a:schemeClr val="accent3"/>
          </a:solidFill>
          <a:ln w="127000">
            <a:solidFill>
              <a:srgbClr val="000000"/>
            </a:solidFill>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Debian Linux microVM</a:t>
            </a:r>
          </a:p>
        </p:txBody>
      </p:sp>
      <p:sp>
        <p:nvSpPr>
          <p:cNvPr id="487" name="API_KEY=rnd_tok"/>
          <p:cNvSpPr/>
          <p:nvPr/>
        </p:nvSpPr>
        <p:spPr>
          <a:xfrm>
            <a:off x="3108253" y="4936141"/>
            <a:ext cx="8419574" cy="1002864"/>
          </a:xfrm>
          <a:prstGeom prst="roundRect">
            <a:avLst>
              <a:gd name="adj" fmla="val 48650"/>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b">
            <a:normAutofit fontScale="100000" lnSpcReduction="0"/>
          </a:bodyPr>
          <a:lstStyle>
            <a:lvl1pPr>
              <a:defRPr sz="5000"/>
            </a:lvl1pPr>
          </a:lstStyle>
          <a:p>
            <a:pPr/>
            <a:r>
              <a:t>API_KEY=rnd_tok</a:t>
            </a:r>
          </a:p>
        </p:txBody>
      </p:sp>
      <p:graphicFrame>
        <p:nvGraphicFramePr>
          <p:cNvPr id="488" name="Table 2"/>
          <p:cNvGraphicFramePr/>
          <p:nvPr/>
        </p:nvGraphicFramePr>
        <p:xfrm>
          <a:off x="12191331" y="4083122"/>
          <a:ext cx="9514382" cy="3402675"/>
        </p:xfrm>
        <a:graphic xmlns:a="http://schemas.openxmlformats.org/drawingml/2006/main">
          <a:graphicData uri="http://schemas.openxmlformats.org/drawingml/2006/table">
            <a:tbl>
              <a:tblPr firstCol="1" firstRow="0" lastCol="0" lastRow="0" bandCol="0" bandRow="0" rtl="0">
                <a:tableStyleId>{8F44A2F1-9E1F-4B54-A3A2-5F16C0AD49E2}</a:tableStyleId>
              </a:tblPr>
              <a:tblGrid>
                <a:gridCol w="2879116"/>
                <a:gridCol w="6597165"/>
              </a:tblGrid>
              <a:tr h="1121524">
                <a:tc>
                  <a:txBody>
                    <a:bodyPr/>
                    <a:lstStyle/>
                    <a:p>
                      <a:pPr algn="l" defTabSz="914400">
                        <a:tabLst>
                          <a:tab pos="1282700" algn="l"/>
                        </a:tabLst>
                        <a:defRPr>
                          <a:solidFill>
                            <a:srgbClr val="000000"/>
                          </a:solidFill>
                        </a:defRPr>
                      </a:pPr>
                      <a:r>
                        <a:rPr b="1" sz="3800">
                          <a:sym typeface="American Typewriter"/>
                        </a:rPr>
                        <a:t>Host OS</a:t>
                      </a:r>
                    </a:p>
                  </a:txBody>
                  <a:tcPr marL="50800" marR="50800" marT="50800" marB="50800" anchor="ctr" anchorCtr="0" horzOverflow="overflow">
                    <a:lnL w="38100">
                      <a:solidFill>
                        <a:srgbClr val="A9A9A9"/>
                      </a:solidFill>
                      <a:miter lim="400000"/>
                    </a:lnL>
                    <a:lnT w="38100">
                      <a:solidFill>
                        <a:srgbClr val="A9A9A9"/>
                      </a:solidFill>
                      <a:miter lim="400000"/>
                    </a:lnT>
                  </a:tcPr>
                </a:tc>
                <a:tc>
                  <a:txBody>
                    <a:bodyPr/>
                    <a:lstStyle/>
                    <a:p>
                      <a:pPr algn="l" defTabSz="914400">
                        <a:tabLst>
                          <a:tab pos="1282700" algn="l"/>
                        </a:tabLst>
                        <a:defRPr sz="3800">
                          <a:solidFill>
                            <a:srgbClr val="000000"/>
                          </a:solidFill>
                          <a:sym typeface="American Typewriter"/>
                        </a:defRPr>
                      </a:pPr>
                      <a:r>
                        <a:t>OPENAI_API_KEY=</a:t>
                      </a:r>
                      <a:r>
                        <a:rPr b="1"/>
                        <a:t>&lt;secret&gt;</a:t>
                      </a:r>
                    </a:p>
                  </a:txBody>
                  <a:tcPr marL="50800" marR="50800" marT="50800" marB="50800" anchor="ctr" anchorCtr="0" horzOverflow="overflow">
                    <a:lnR w="38100">
                      <a:solidFill>
                        <a:srgbClr val="A9A9A9"/>
                      </a:solidFill>
                      <a:miter lim="400000"/>
                    </a:lnR>
                    <a:lnT w="38100">
                      <a:solidFill>
                        <a:srgbClr val="A9A9A9"/>
                      </a:solidFill>
                      <a:miter lim="400000"/>
                    </a:lnT>
                  </a:tcPr>
                </a:tc>
              </a:tr>
              <a:tr h="1121524">
                <a:tc>
                  <a:txBody>
                    <a:bodyPr/>
                    <a:lstStyle/>
                    <a:p>
                      <a:pPr algn="l" defTabSz="914400">
                        <a:tabLst>
                          <a:tab pos="1282700" algn="l"/>
                        </a:tabLst>
                        <a:defRPr>
                          <a:solidFill>
                            <a:srgbClr val="000000"/>
                          </a:solidFill>
                        </a:defRPr>
                      </a:pPr>
                      <a:r>
                        <a:rPr b="1" sz="3800">
                          <a:sym typeface="American Typewriter"/>
                        </a:rPr>
                        <a:t>microVM</a:t>
                      </a:r>
                    </a:p>
                  </a:txBody>
                  <a:tcPr marL="50800" marR="50800" marT="50800" marB="50800" anchor="ctr" anchorCtr="0" horzOverflow="overflow">
                    <a:lnL w="38100">
                      <a:solidFill>
                        <a:srgbClr val="A9A9A9"/>
                      </a:solidFill>
                      <a:miter lim="400000"/>
                    </a:lnL>
                  </a:tcPr>
                </a:tc>
                <a:tc>
                  <a:txBody>
                    <a:bodyPr/>
                    <a:lstStyle/>
                    <a:p>
                      <a:pPr algn="l" defTabSz="914400">
                        <a:tabLst>
                          <a:tab pos="1282700" algn="l"/>
                        </a:tabLst>
                        <a:defRPr sz="3800">
                          <a:solidFill>
                            <a:srgbClr val="000000"/>
                          </a:solidFill>
                          <a:sym typeface="American Typewriter"/>
                        </a:defRPr>
                      </a:pPr>
                      <a:r>
                        <a:t>API_KEY=</a:t>
                      </a:r>
                      <a:r>
                        <a:rPr b="1"/>
                        <a:t>rnd_tok</a:t>
                      </a:r>
                    </a:p>
                  </a:txBody>
                  <a:tcPr marL="50800" marR="50800" marT="50800" marB="50800" anchor="ctr" anchorCtr="0" horzOverflow="overflow">
                    <a:lnR w="38100">
                      <a:solidFill>
                        <a:srgbClr val="A9A9A9"/>
                      </a:solidFill>
                      <a:miter lim="400000"/>
                    </a:lnR>
                  </a:tcPr>
                </a:tc>
              </a:tr>
              <a:tr h="1121524">
                <a:tc>
                  <a:txBody>
                    <a:bodyPr/>
                    <a:lstStyle/>
                    <a:p>
                      <a:pPr algn="l" defTabSz="914400">
                        <a:tabLst>
                          <a:tab pos="1282700" algn="l"/>
                        </a:tabLst>
                        <a:defRPr>
                          <a:solidFill>
                            <a:srgbClr val="000000"/>
                          </a:solidFill>
                        </a:defRPr>
                      </a:pPr>
                      <a:r>
                        <a:rPr b="1" sz="3800">
                          <a:sym typeface="American Typewriter"/>
                        </a:rPr>
                        <a:t>Hosts</a:t>
                      </a:r>
                    </a:p>
                  </a:txBody>
                  <a:tcPr marL="50800" marR="50800" marT="50800" marB="50800" anchor="ctr" anchorCtr="0" horzOverflow="overflow">
                    <a:lnL w="38100">
                      <a:solidFill>
                        <a:srgbClr val="A9A9A9"/>
                      </a:solidFill>
                      <a:miter lim="400000"/>
                    </a:lnL>
                    <a:lnB w="38100">
                      <a:solidFill>
                        <a:srgbClr val="A9A9A9"/>
                      </a:solidFill>
                      <a:miter lim="400000"/>
                    </a:lnB>
                  </a:tcPr>
                </a:tc>
                <a:tc>
                  <a:txBody>
                    <a:bodyPr/>
                    <a:lstStyle/>
                    <a:p>
                      <a:pPr algn="l" defTabSz="914400">
                        <a:tabLst>
                          <a:tab pos="1282700" algn="l"/>
                        </a:tabLst>
                        <a:defRPr>
                          <a:solidFill>
                            <a:srgbClr val="000000"/>
                          </a:solidFill>
                        </a:defRPr>
                      </a:pPr>
                      <a:r>
                        <a:rPr sz="3800">
                          <a:sym typeface="American Typewriter"/>
                        </a:rPr>
                        <a:t>api.openai.com</a:t>
                      </a:r>
                    </a:p>
                  </a:txBody>
                  <a:tcPr marL="50800" marR="50800" marT="50800" marB="50800" anchor="ctr" anchorCtr="0" horzOverflow="overflow">
                    <a:lnR w="38100">
                      <a:solidFill>
                        <a:srgbClr val="A9A9A9"/>
                      </a:solidFill>
                      <a:miter lim="400000"/>
                    </a:lnR>
                    <a:lnB w="38100">
                      <a:solidFill>
                        <a:srgbClr val="A9A9A9"/>
                      </a:solidFill>
                      <a:miter lim="400000"/>
                    </a:lnB>
                  </a:tcPr>
                </a:tc>
              </a:tr>
            </a:tbl>
          </a:graphicData>
        </a:graphic>
      </p:graphicFrame>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486"/>
                                        </p:tgtEl>
                                        <p:attrNameLst>
                                          <p:attrName>style.visibility</p:attrName>
                                        </p:attrNameLst>
                                      </p:cBhvr>
                                      <p:to>
                                        <p:strVal val="visible"/>
                                      </p:to>
                                    </p:set>
                                    <p:animEffect filter="fade" transition="in">
                                      <p:cBhvr>
                                        <p:cTn id="7" dur="250"/>
                                        <p:tgtEl>
                                          <p:spTgt spid="486"/>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487"/>
                                        </p:tgtEl>
                                        <p:attrNameLst>
                                          <p:attrName>style.visibility</p:attrName>
                                        </p:attrNameLst>
                                      </p:cBhvr>
                                      <p:to>
                                        <p:strVal val="visible"/>
                                      </p:to>
                                    </p:set>
                                    <p:animEffect filter="fade" transition="in">
                                      <p:cBhvr>
                                        <p:cTn id="11" dur="250"/>
                                        <p:tgtEl>
                                          <p:spTgt spid="487"/>
                                        </p:tgtEl>
                                      </p:cBhvr>
                                    </p:animEffect>
                                  </p:childTnLst>
                                </p:cTn>
                              </p:par>
                            </p:childTnLst>
                          </p:cTn>
                        </p:par>
                        <p:par>
                          <p:cTn id="12" fill="hold">
                            <p:stCondLst>
                              <p:cond delay="0"/>
                            </p:stCondLst>
                            <p:childTnLst>
                              <p:par>
                                <p:cTn id="13" presetClass="path" nodeType="afterEffect" presetSubtype="0" presetID="-1" grpId="3" accel="50000" decel="50000" fill="hold">
                                  <p:stCondLst>
                                    <p:cond delay="0"/>
                                  </p:stCondLst>
                                  <p:childTnLst>
                                    <p:animMotion path="M 0.000000 0.000000 L 0.392229 0.228510" origin="layout" pathEditMode="relative">
                                      <p:cBhvr>
                                        <p:cTn id="14" dur="500" fill="hold"/>
                                        <p:tgtEl>
                                          <p:spTgt spid="487"/>
                                        </p:tgtEl>
                                        <p:attrNameLst>
                                          <p:attrName>ppt_x</p:attrName>
                                          <p:attrName>ppt_y</p:attrName>
                                        </p:attrNameLst>
                                      </p:cBhvr>
                                    </p:animMotion>
                                  </p:childTnLst>
                                </p:cTn>
                              </p:par>
                            </p:childTnLst>
                          </p:cTn>
                        </p:par>
                        <p:par>
                          <p:cTn id="15" fill="hold">
                            <p:stCondLst>
                              <p:cond delay="0"/>
                            </p:stCondLst>
                            <p:childTnLst>
                              <p:par>
                                <p:cTn id="16" presetClass="emph" nodeType="withEffect" presetSubtype="0" presetID="6" grpId="4" accel="50000" decel="50000" fill="hold">
                                  <p:stCondLst>
                                    <p:cond delay="0"/>
                                  </p:stCondLst>
                                  <p:childTnLst>
                                    <p:animScale>
                                      <p:cBhvr>
                                        <p:cTn id="17" dur="500" fill="hold"/>
                                        <p:tgtEl>
                                          <p:spTgt spid="487"/>
                                        </p:tgtEl>
                                      </p:cBhvr>
                                      <p:by x="73657" y="73657"/>
                                    </p:animScale>
                                  </p:childTnLst>
                                </p:cTn>
                              </p:par>
                            </p:childTnLst>
                          </p:cTn>
                        </p:par>
                        <p:par>
                          <p:cTn id="18" fill="hold">
                            <p:stCondLst>
                              <p:cond delay="500"/>
                            </p:stCondLst>
                            <p:childTnLst>
                              <p:par>
                                <p:cTn id="19" presetClass="entr" nodeType="afterEffect" presetID="10" grpId="5" fill="hold">
                                  <p:stCondLst>
                                    <p:cond delay="0"/>
                                  </p:stCondLst>
                                  <p:iterate type="el" backwards="0">
                                    <p:tmAbs val="0"/>
                                  </p:iterate>
                                  <p:childTnLst>
                                    <p:set>
                                      <p:cBhvr>
                                        <p:cTn id="20" fill="hold"/>
                                        <p:tgtEl>
                                          <p:spTgt spid="488"/>
                                        </p:tgtEl>
                                        <p:attrNameLst>
                                          <p:attrName>style.visibility</p:attrName>
                                        </p:attrNameLst>
                                      </p:cBhvr>
                                      <p:to>
                                        <p:strVal val="visible"/>
                                      </p:to>
                                    </p:set>
                                    <p:animEffect filter="fade" transition="in">
                                      <p:cBhvr>
                                        <p:cTn id="21" dur="250"/>
                                        <p:tgtEl>
                                          <p:spTgt spid="48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86" grpId="1"/>
      <p:bldP build="whole" bldLvl="1" animBg="1" rev="0" advAuto="0" spid="487" grpId="4"/>
      <p:bldP build="whole" bldLvl="1" animBg="1" rev="0" advAuto="0" spid="488" grpId="5"/>
      <p:bldP build="whole" bldLvl="1" animBg="1" rev="0" advAuto="0" spid="487" grpId="2"/>
    </p:bldLst>
  </p:timing>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2" name="shuru.json"/>
          <p:cNvSpPr txBox="1"/>
          <p:nvPr>
            <p:ph type="title"/>
          </p:nvPr>
        </p:nvSpPr>
        <p:spPr>
          <a:prstGeom prst="rect">
            <a:avLst/>
          </a:prstGeom>
        </p:spPr>
        <p:txBody>
          <a:bodyPr>
            <a:normAutofit fontScale="100000" lnSpcReduction="0"/>
          </a:bodyPr>
          <a:lstStyle>
            <a:lvl1pPr>
              <a:defRPr sz="15000"/>
            </a:lvl1pPr>
          </a:lstStyle>
          <a:p>
            <a:pPr/>
            <a:r>
              <a:t>shuru.json</a:t>
            </a:r>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6" name="Shuru - Secret Injection"/>
          <p:cNvSpPr txBox="1"/>
          <p:nvPr>
            <p:ph type="title"/>
          </p:nvPr>
        </p:nvSpPr>
        <p:spPr>
          <a:prstGeom prst="rect">
            <a:avLst/>
          </a:prstGeom>
        </p:spPr>
        <p:txBody>
          <a:bodyPr/>
          <a:lstStyle/>
          <a:p>
            <a:pPr/>
            <a:r>
              <a:t>Shuru - Secret Injection</a:t>
            </a:r>
          </a:p>
        </p:txBody>
      </p:sp>
      <p:sp>
        <p:nvSpPr>
          <p:cNvPr id="497" name="{…"/>
          <p:cNvSpPr txBox="1"/>
          <p:nvPr>
            <p:ph type="body" idx="1"/>
          </p:nvPr>
        </p:nvSpPr>
        <p:spPr>
          <a:xfrm>
            <a:off x="1468750" y="3554015"/>
            <a:ext cx="21446500" cy="9122595"/>
          </a:xfrm>
          <a:prstGeom prst="rect">
            <a:avLst/>
          </a:prstGeom>
        </p:spPr>
        <p:txBody>
          <a:bodyPr anchor="t">
            <a:normAutofit fontScale="100000" lnSpcReduction="0"/>
          </a:bodyPr>
          <a:lstStyle/>
          <a:p>
            <a:pPr marL="0" indent="0" defTabSz="632579">
              <a:spcBef>
                <a:spcPts val="0"/>
              </a:spcBef>
              <a:buSzTx/>
              <a:buNone/>
              <a:defRPr sz="4004">
                <a:latin typeface="Menlo Regular"/>
                <a:ea typeface="Menlo Regular"/>
                <a:cs typeface="Menlo Regular"/>
                <a:sym typeface="Menlo Regular"/>
              </a:defRPr>
            </a:pPr>
            <a:r>
              <a:t>{</a:t>
            </a:r>
          </a:p>
          <a:p>
            <a:pPr marL="0" indent="0" defTabSz="632579">
              <a:spcBef>
                <a:spcPts val="0"/>
              </a:spcBef>
              <a:buSzTx/>
              <a:buNone/>
              <a:defRPr sz="4004">
                <a:latin typeface="Menlo Regular"/>
                <a:ea typeface="Menlo Regular"/>
                <a:cs typeface="Menlo Regular"/>
                <a:sym typeface="Menlo Regular"/>
              </a:defRPr>
            </a:pPr>
            <a:r>
              <a:t>  "secrets": {</a:t>
            </a:r>
          </a:p>
          <a:p>
            <a:pPr marL="0" indent="0" defTabSz="632579">
              <a:spcBef>
                <a:spcPts val="0"/>
              </a:spcBef>
              <a:buSzTx/>
              <a:buNone/>
              <a:defRPr sz="4004">
                <a:latin typeface="Menlo Regular"/>
                <a:ea typeface="Menlo Regular"/>
                <a:cs typeface="Menlo Regular"/>
                <a:sym typeface="Menlo Regular"/>
              </a:defRPr>
            </a:pPr>
            <a:r>
              <a:t>    "API_KEY": {</a:t>
            </a:r>
          </a:p>
          <a:p>
            <a:pPr marL="0" indent="0" defTabSz="632579">
              <a:spcBef>
                <a:spcPts val="0"/>
              </a:spcBef>
              <a:buSzTx/>
              <a:buNone/>
              <a:defRPr sz="4004">
                <a:latin typeface="Menlo Regular"/>
                <a:ea typeface="Menlo Regular"/>
                <a:cs typeface="Menlo Regular"/>
                <a:sym typeface="Menlo Regular"/>
              </a:defRPr>
            </a:pPr>
            <a:r>
              <a:t>      "from": "OPENAI_API_KEY",</a:t>
            </a:r>
          </a:p>
          <a:p>
            <a:pPr marL="0" indent="0" defTabSz="632579">
              <a:spcBef>
                <a:spcPts val="0"/>
              </a:spcBef>
              <a:buSzTx/>
              <a:buNone/>
              <a:defRPr sz="4004">
                <a:latin typeface="Menlo Regular"/>
                <a:ea typeface="Menlo Regular"/>
                <a:cs typeface="Menlo Regular"/>
                <a:sym typeface="Menlo Regular"/>
              </a:defRPr>
            </a:pPr>
            <a:r>
              <a:t>      "hosts": [</a:t>
            </a:r>
          </a:p>
          <a:p>
            <a:pPr marL="0" indent="0" defTabSz="632579">
              <a:spcBef>
                <a:spcPts val="0"/>
              </a:spcBef>
              <a:buSzTx/>
              <a:buNone/>
              <a:defRPr sz="4004">
                <a:latin typeface="Menlo Regular"/>
                <a:ea typeface="Menlo Regular"/>
                <a:cs typeface="Menlo Regular"/>
                <a:sym typeface="Menlo Regular"/>
              </a:defRPr>
            </a:pPr>
            <a:r>
              <a:t>        "api.openai.com"</a:t>
            </a:r>
          </a:p>
          <a:p>
            <a:pPr marL="0" indent="0" defTabSz="632579">
              <a:spcBef>
                <a:spcPts val="0"/>
              </a:spcBef>
              <a:buSzTx/>
              <a:buNone/>
              <a:defRPr sz="4004">
                <a:latin typeface="Menlo Regular"/>
                <a:ea typeface="Menlo Regular"/>
                <a:cs typeface="Menlo Regular"/>
                <a:sym typeface="Menlo Regular"/>
              </a:defRPr>
            </a:pPr>
            <a:r>
              <a:t>      ]</a:t>
            </a:r>
          </a:p>
          <a:p>
            <a:pPr marL="0" indent="0" defTabSz="632579">
              <a:spcBef>
                <a:spcPts val="0"/>
              </a:spcBef>
              <a:buSzTx/>
              <a:buNone/>
              <a:defRPr sz="4004">
                <a:latin typeface="Menlo Regular"/>
                <a:ea typeface="Menlo Regular"/>
                <a:cs typeface="Menlo Regular"/>
                <a:sym typeface="Menlo Regular"/>
              </a:defRPr>
            </a:pPr>
            <a:r>
              <a:t>    }</a:t>
            </a:r>
          </a:p>
          <a:p>
            <a:pPr marL="0" indent="0" defTabSz="632579">
              <a:spcBef>
                <a:spcPts val="0"/>
              </a:spcBef>
              <a:buSzTx/>
              <a:buNone/>
              <a:defRPr sz="4004">
                <a:latin typeface="Menlo Regular"/>
                <a:ea typeface="Menlo Regular"/>
                <a:cs typeface="Menlo Regular"/>
                <a:sym typeface="Menlo Regular"/>
              </a:defRPr>
            </a:pPr>
            <a:r>
              <a:t>  },</a:t>
            </a:r>
          </a:p>
          <a:p>
            <a:pPr marL="0" indent="0" defTabSz="632579">
              <a:spcBef>
                <a:spcPts val="0"/>
              </a:spcBef>
              <a:buSzTx/>
              <a:buNone/>
              <a:defRPr sz="4004">
                <a:latin typeface="Menlo Regular"/>
                <a:ea typeface="Menlo Regular"/>
                <a:cs typeface="Menlo Regular"/>
                <a:sym typeface="Menlo Regular"/>
              </a:defRPr>
            </a:pPr>
            <a:r>
              <a:t>  "network": {</a:t>
            </a:r>
          </a:p>
          <a:p>
            <a:pPr marL="0" indent="0" defTabSz="632579">
              <a:spcBef>
                <a:spcPts val="0"/>
              </a:spcBef>
              <a:buSzTx/>
              <a:buNone/>
              <a:defRPr sz="4004">
                <a:latin typeface="Menlo Regular"/>
                <a:ea typeface="Menlo Regular"/>
                <a:cs typeface="Menlo Regular"/>
                <a:sym typeface="Menlo Regular"/>
              </a:defRPr>
            </a:pPr>
            <a:r>
              <a:t>    "allow": [</a:t>
            </a:r>
          </a:p>
          <a:p>
            <a:pPr marL="0" indent="0" defTabSz="632579">
              <a:spcBef>
                <a:spcPts val="0"/>
              </a:spcBef>
              <a:buSzTx/>
              <a:buNone/>
              <a:defRPr sz="4004">
                <a:latin typeface="Menlo Regular"/>
                <a:ea typeface="Menlo Regular"/>
                <a:cs typeface="Menlo Regular"/>
                <a:sym typeface="Menlo Regular"/>
              </a:defRPr>
            </a:pPr>
            <a:r>
              <a:t>      "api.openai.com"</a:t>
            </a:r>
          </a:p>
          <a:p>
            <a:pPr marL="0" indent="0" defTabSz="632579">
              <a:spcBef>
                <a:spcPts val="0"/>
              </a:spcBef>
              <a:buSzTx/>
              <a:buNone/>
              <a:defRPr sz="4004">
                <a:latin typeface="Menlo Regular"/>
                <a:ea typeface="Menlo Regular"/>
                <a:cs typeface="Menlo Regular"/>
                <a:sym typeface="Menlo Regular"/>
              </a:defRPr>
            </a:pPr>
            <a:r>
              <a:t>    ]</a:t>
            </a:r>
          </a:p>
          <a:p>
            <a:pPr marL="0" indent="0" defTabSz="632579">
              <a:spcBef>
                <a:spcPts val="0"/>
              </a:spcBef>
              <a:buSzTx/>
              <a:buNone/>
              <a:defRPr sz="4004">
                <a:latin typeface="Menlo Regular"/>
                <a:ea typeface="Menlo Regular"/>
                <a:cs typeface="Menlo Regular"/>
                <a:sym typeface="Menlo Regular"/>
              </a:defRPr>
            </a:pPr>
            <a:r>
              <a:t>  }</a:t>
            </a:r>
          </a:p>
          <a:p>
            <a:pPr marL="0" indent="0" defTabSz="632579">
              <a:spcBef>
                <a:spcPts val="0"/>
              </a:spcBef>
              <a:buSzTx/>
              <a:buNone/>
              <a:defRPr sz="4004">
                <a:latin typeface="Menlo Regular"/>
                <a:ea typeface="Menlo Regular"/>
                <a:cs typeface="Menlo Regular"/>
                <a:sym typeface="Menlo Regular"/>
              </a:defRPr>
            </a:pPr>
            <a:r>
              <a:t>}</a:t>
            </a:r>
          </a:p>
        </p:txBody>
      </p:sp>
      <p:grpSp>
        <p:nvGrpSpPr>
          <p:cNvPr id="500" name="Group"/>
          <p:cNvGrpSpPr/>
          <p:nvPr/>
        </p:nvGrpSpPr>
        <p:grpSpPr>
          <a:xfrm>
            <a:off x="6536803" y="4555123"/>
            <a:ext cx="17775177" cy="899858"/>
            <a:chOff x="0" y="0"/>
            <a:chExt cx="17775174" cy="899857"/>
          </a:xfrm>
        </p:grpSpPr>
        <p:sp>
          <p:nvSpPr>
            <p:cNvPr id="498" name="Arrow"/>
            <p:cNvSpPr/>
            <p:nvPr/>
          </p:nvSpPr>
          <p:spPr>
            <a:xfrm>
              <a:off x="0" y="101670"/>
              <a:ext cx="7153427" cy="69651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454" y="14256"/>
                  </a:moveTo>
                  <a:lnTo>
                    <a:pt x="2454" y="21600"/>
                  </a:lnTo>
                  <a:lnTo>
                    <a:pt x="0" y="10800"/>
                  </a:lnTo>
                  <a:lnTo>
                    <a:pt x="2454" y="0"/>
                  </a:lnTo>
                  <a:lnTo>
                    <a:pt x="2454" y="7344"/>
                  </a:lnTo>
                  <a:lnTo>
                    <a:pt x="21600" y="7344"/>
                  </a:lnTo>
                  <a:lnTo>
                    <a:pt x="21600" y="14256"/>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99" name="microVM environment variable"/>
            <p:cNvSpPr/>
            <p:nvPr/>
          </p:nvSpPr>
          <p:spPr>
            <a:xfrm>
              <a:off x="6988847" y="0"/>
              <a:ext cx="10786328" cy="899858"/>
            </a:xfrm>
            <a:prstGeom prst="roundRect">
              <a:avLst>
                <a:gd name="adj" fmla="val 21170"/>
              </a:avLst>
            </a:prstGeom>
            <a:solidFill>
              <a:schemeClr val="accent5">
                <a:hueOff val="-82419"/>
                <a:satOff val="-9513"/>
                <a:lumOff val="-16343"/>
              </a:schemeClr>
            </a:solid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noAutofit/>
            </a:bodyPr>
            <a:lstStyle>
              <a:lvl1pPr>
                <a:defRPr sz="5000"/>
              </a:lvl1pPr>
            </a:lstStyle>
            <a:p>
              <a:pPr/>
              <a:r>
                <a:t>microVM environment variable</a:t>
              </a:r>
            </a:p>
          </p:txBody>
        </p:sp>
      </p:grpSp>
      <p:grpSp>
        <p:nvGrpSpPr>
          <p:cNvPr id="503" name="Group"/>
          <p:cNvGrpSpPr/>
          <p:nvPr/>
        </p:nvGrpSpPr>
        <p:grpSpPr>
          <a:xfrm>
            <a:off x="10868664" y="5470612"/>
            <a:ext cx="13471445" cy="899858"/>
            <a:chOff x="0" y="0"/>
            <a:chExt cx="13471443" cy="899857"/>
          </a:xfrm>
        </p:grpSpPr>
        <p:sp>
          <p:nvSpPr>
            <p:cNvPr id="501" name="Arrow"/>
            <p:cNvSpPr/>
            <p:nvPr/>
          </p:nvSpPr>
          <p:spPr>
            <a:xfrm>
              <a:off x="0" y="101670"/>
              <a:ext cx="2793102" cy="69651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286" y="14256"/>
                  </a:moveTo>
                  <a:lnTo>
                    <a:pt x="6286" y="21600"/>
                  </a:lnTo>
                  <a:lnTo>
                    <a:pt x="0" y="10800"/>
                  </a:lnTo>
                  <a:lnTo>
                    <a:pt x="6286" y="0"/>
                  </a:lnTo>
                  <a:lnTo>
                    <a:pt x="6286" y="7344"/>
                  </a:lnTo>
                  <a:lnTo>
                    <a:pt x="21600" y="7344"/>
                  </a:lnTo>
                  <a:lnTo>
                    <a:pt x="21600" y="14256"/>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02" name="host OS environment variable"/>
            <p:cNvSpPr/>
            <p:nvPr/>
          </p:nvSpPr>
          <p:spPr>
            <a:xfrm>
              <a:off x="2628857" y="0"/>
              <a:ext cx="10842587" cy="899858"/>
            </a:xfrm>
            <a:prstGeom prst="roundRect">
              <a:avLst>
                <a:gd name="adj" fmla="val 21170"/>
              </a:avLst>
            </a:prstGeom>
            <a:solidFill>
              <a:schemeClr val="accent5">
                <a:hueOff val="-82419"/>
                <a:satOff val="-9513"/>
                <a:lumOff val="-16343"/>
              </a:schemeClr>
            </a:solid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noAutofit/>
            </a:bodyPr>
            <a:lstStyle>
              <a:lvl1pPr>
                <a:defRPr sz="5000"/>
              </a:lvl1pPr>
            </a:lstStyle>
            <a:p>
              <a:pPr/>
              <a:r>
                <a:t>host OS environment variable</a:t>
              </a:r>
            </a:p>
          </p:txBody>
        </p:sp>
      </p:grpSp>
      <p:grpSp>
        <p:nvGrpSpPr>
          <p:cNvPr id="506" name="Group"/>
          <p:cNvGrpSpPr/>
          <p:nvPr/>
        </p:nvGrpSpPr>
        <p:grpSpPr>
          <a:xfrm>
            <a:off x="8892977" y="6487771"/>
            <a:ext cx="15479318" cy="899858"/>
            <a:chOff x="0" y="0"/>
            <a:chExt cx="15479317" cy="899857"/>
          </a:xfrm>
        </p:grpSpPr>
        <p:sp>
          <p:nvSpPr>
            <p:cNvPr id="504" name="Arrow"/>
            <p:cNvSpPr/>
            <p:nvPr/>
          </p:nvSpPr>
          <p:spPr>
            <a:xfrm>
              <a:off x="0" y="101671"/>
              <a:ext cx="4906774" cy="69651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578" y="14256"/>
                  </a:moveTo>
                  <a:lnTo>
                    <a:pt x="3578" y="21600"/>
                  </a:lnTo>
                  <a:lnTo>
                    <a:pt x="0" y="10800"/>
                  </a:lnTo>
                  <a:lnTo>
                    <a:pt x="3578" y="0"/>
                  </a:lnTo>
                  <a:lnTo>
                    <a:pt x="3578" y="7344"/>
                  </a:lnTo>
                  <a:lnTo>
                    <a:pt x="21600" y="7344"/>
                  </a:lnTo>
                  <a:lnTo>
                    <a:pt x="21600" y="14256"/>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05" name="FQDNs to apply this to"/>
            <p:cNvSpPr/>
            <p:nvPr/>
          </p:nvSpPr>
          <p:spPr>
            <a:xfrm>
              <a:off x="4742529" y="0"/>
              <a:ext cx="10736789" cy="899858"/>
            </a:xfrm>
            <a:prstGeom prst="roundRect">
              <a:avLst>
                <a:gd name="adj" fmla="val 21170"/>
              </a:avLst>
            </a:prstGeom>
            <a:solidFill>
              <a:schemeClr val="accent5">
                <a:hueOff val="-82419"/>
                <a:satOff val="-9513"/>
                <a:lumOff val="-16343"/>
              </a:schemeClr>
            </a:solid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noAutofit/>
            </a:bodyPr>
            <a:lstStyle>
              <a:lvl1pPr>
                <a:defRPr sz="5000"/>
              </a:lvl1pPr>
            </a:lstStyle>
            <a:p>
              <a:pPr/>
              <a:r>
                <a:t>FQDNs to apply this to</a:t>
              </a:r>
            </a:p>
          </p:txBody>
        </p:sp>
      </p:grpSp>
      <p:grpSp>
        <p:nvGrpSpPr>
          <p:cNvPr id="509" name="Group"/>
          <p:cNvGrpSpPr/>
          <p:nvPr/>
        </p:nvGrpSpPr>
        <p:grpSpPr>
          <a:xfrm>
            <a:off x="8360747" y="9882416"/>
            <a:ext cx="15934960" cy="899859"/>
            <a:chOff x="0" y="0"/>
            <a:chExt cx="15934958" cy="899857"/>
          </a:xfrm>
        </p:grpSpPr>
        <p:sp>
          <p:nvSpPr>
            <p:cNvPr id="507" name="Arrow"/>
            <p:cNvSpPr/>
            <p:nvPr/>
          </p:nvSpPr>
          <p:spPr>
            <a:xfrm>
              <a:off x="0" y="101670"/>
              <a:ext cx="4906774" cy="69651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578" y="14256"/>
                  </a:moveTo>
                  <a:lnTo>
                    <a:pt x="3578" y="21600"/>
                  </a:lnTo>
                  <a:lnTo>
                    <a:pt x="0" y="10800"/>
                  </a:lnTo>
                  <a:lnTo>
                    <a:pt x="3578" y="0"/>
                  </a:lnTo>
                  <a:lnTo>
                    <a:pt x="3578" y="7344"/>
                  </a:lnTo>
                  <a:lnTo>
                    <a:pt x="21600" y="7344"/>
                  </a:lnTo>
                  <a:lnTo>
                    <a:pt x="21600" y="14256"/>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08" name="limit network access to this FQDN"/>
            <p:cNvSpPr/>
            <p:nvPr/>
          </p:nvSpPr>
          <p:spPr>
            <a:xfrm>
              <a:off x="4742529" y="0"/>
              <a:ext cx="11192430" cy="899858"/>
            </a:xfrm>
            <a:prstGeom prst="roundRect">
              <a:avLst>
                <a:gd name="adj" fmla="val 21170"/>
              </a:avLst>
            </a:prstGeom>
            <a:solidFill>
              <a:schemeClr val="accent5">
                <a:hueOff val="-82419"/>
                <a:satOff val="-9513"/>
                <a:lumOff val="-16343"/>
              </a:schemeClr>
            </a:solid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noAutofit/>
            </a:bodyPr>
            <a:lstStyle>
              <a:lvl1pPr>
                <a:defRPr sz="5000"/>
              </a:lvl1pPr>
            </a:lstStyle>
            <a:p>
              <a:pPr/>
              <a:r>
                <a:t>limit network access to this FQDN</a:t>
              </a:r>
            </a:p>
          </p:txBody>
        </p:sp>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500"/>
                                        </p:tgtEl>
                                        <p:attrNameLst>
                                          <p:attrName>style.visibility</p:attrName>
                                        </p:attrNameLst>
                                      </p:cBhvr>
                                      <p:to>
                                        <p:strVal val="visible"/>
                                      </p:to>
                                    </p:set>
                                    <p:animEffect filter="fade" transition="in">
                                      <p:cBhvr>
                                        <p:cTn id="7" dur="250"/>
                                        <p:tgtEl>
                                          <p:spTgt spid="500"/>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503"/>
                                        </p:tgtEl>
                                        <p:attrNameLst>
                                          <p:attrName>style.visibility</p:attrName>
                                        </p:attrNameLst>
                                      </p:cBhvr>
                                      <p:to>
                                        <p:strVal val="visible"/>
                                      </p:to>
                                    </p:set>
                                    <p:animEffect filter="fade" transition="in">
                                      <p:cBhvr>
                                        <p:cTn id="11" dur="250"/>
                                        <p:tgtEl>
                                          <p:spTgt spid="503"/>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506"/>
                                        </p:tgtEl>
                                        <p:attrNameLst>
                                          <p:attrName>style.visibility</p:attrName>
                                        </p:attrNameLst>
                                      </p:cBhvr>
                                      <p:to>
                                        <p:strVal val="visible"/>
                                      </p:to>
                                    </p:set>
                                    <p:animEffect filter="fade" transition="in">
                                      <p:cBhvr>
                                        <p:cTn id="15" dur="250"/>
                                        <p:tgtEl>
                                          <p:spTgt spid="506"/>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509"/>
                                        </p:tgtEl>
                                        <p:attrNameLst>
                                          <p:attrName>style.visibility</p:attrName>
                                        </p:attrNameLst>
                                      </p:cBhvr>
                                      <p:to>
                                        <p:strVal val="visible"/>
                                      </p:to>
                                    </p:set>
                                    <p:animEffect filter="fade" transition="in">
                                      <p:cBhvr>
                                        <p:cTn id="19" dur="250"/>
                                        <p:tgtEl>
                                          <p:spTgt spid="5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03" grpId="2"/>
      <p:bldP build="whole" bldLvl="1" animBg="1" rev="0" advAuto="0" spid="500" grpId="1"/>
      <p:bldP build="whole" bldLvl="1" animBg="1" rev="0" advAuto="0" spid="509" grpId="4"/>
      <p:bldP build="whole" bldLvl="1" animBg="1" rev="0" advAuto="0" spid="506" grpId="3"/>
    </p:bldLst>
  </p:timing>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3" name="Shuru - Domain Allowlist"/>
          <p:cNvSpPr txBox="1"/>
          <p:nvPr>
            <p:ph type="title"/>
          </p:nvPr>
        </p:nvSpPr>
        <p:spPr>
          <a:prstGeom prst="rect">
            <a:avLst/>
          </a:prstGeom>
        </p:spPr>
        <p:txBody>
          <a:bodyPr/>
          <a:lstStyle/>
          <a:p>
            <a:pPr/>
            <a:r>
              <a:t>Shuru - Domain Allowlist</a:t>
            </a:r>
          </a:p>
        </p:txBody>
      </p:sp>
      <p:sp>
        <p:nvSpPr>
          <p:cNvPr id="514" name="{…"/>
          <p:cNvSpPr txBox="1"/>
          <p:nvPr>
            <p:ph type="body" idx="1"/>
          </p:nvPr>
        </p:nvSpPr>
        <p:spPr>
          <a:xfrm>
            <a:off x="1468750" y="3554015"/>
            <a:ext cx="21446500" cy="9122595"/>
          </a:xfrm>
          <a:prstGeom prst="rect">
            <a:avLst/>
          </a:prstGeom>
        </p:spPr>
        <p:txBody>
          <a:bodyPr anchor="t">
            <a:normAutofit fontScale="100000" lnSpcReduction="0"/>
          </a:bodyPr>
          <a:lstStyle/>
          <a:p>
            <a:pPr marL="0" indent="0">
              <a:spcBef>
                <a:spcPts val="0"/>
              </a:spcBef>
              <a:buSzTx/>
              <a:buNone/>
              <a:defRPr sz="5200">
                <a:latin typeface="Menlo Regular"/>
                <a:ea typeface="Menlo Regular"/>
                <a:cs typeface="Menlo Regular"/>
                <a:sym typeface="Menlo Regular"/>
              </a:defRPr>
            </a:pPr>
            <a:r>
              <a:t>{</a:t>
            </a:r>
          </a:p>
          <a:p>
            <a:pPr marL="0" indent="0">
              <a:spcBef>
                <a:spcPts val="0"/>
              </a:spcBef>
              <a:buSzTx/>
              <a:buNone/>
              <a:defRPr sz="5200">
                <a:latin typeface="Menlo Regular"/>
                <a:ea typeface="Menlo Regular"/>
                <a:cs typeface="Menlo Regular"/>
                <a:sym typeface="Menlo Regular"/>
              </a:defRPr>
            </a:pPr>
            <a:r>
              <a:t>  "network": {</a:t>
            </a:r>
          </a:p>
          <a:p>
            <a:pPr marL="0" indent="0">
              <a:spcBef>
                <a:spcPts val="0"/>
              </a:spcBef>
              <a:buSzTx/>
              <a:buNone/>
              <a:defRPr sz="5200">
                <a:latin typeface="Menlo Regular"/>
                <a:ea typeface="Menlo Regular"/>
                <a:cs typeface="Menlo Regular"/>
                <a:sym typeface="Menlo Regular"/>
              </a:defRPr>
            </a:pPr>
            <a:r>
              <a:t>    "allow": [</a:t>
            </a:r>
          </a:p>
          <a:p>
            <a:pPr marL="0" indent="0">
              <a:spcBef>
                <a:spcPts val="0"/>
              </a:spcBef>
              <a:buSzTx/>
              <a:buNone/>
              <a:defRPr sz="5200">
                <a:latin typeface="Menlo Regular"/>
                <a:ea typeface="Menlo Regular"/>
                <a:cs typeface="Menlo Regular"/>
                <a:sym typeface="Menlo Regular"/>
              </a:defRPr>
            </a:pPr>
            <a:r>
              <a:t>      "registry.npmjs.org",</a:t>
            </a:r>
          </a:p>
          <a:p>
            <a:pPr marL="0" indent="0">
              <a:spcBef>
                <a:spcPts val="0"/>
              </a:spcBef>
              <a:buSzTx/>
              <a:buNone/>
              <a:defRPr sz="5200">
                <a:latin typeface="Menlo Regular"/>
                <a:ea typeface="Menlo Regular"/>
                <a:cs typeface="Menlo Regular"/>
                <a:sym typeface="Menlo Regular"/>
              </a:defRPr>
            </a:pPr>
            <a:r>
              <a:t>      "github.com",</a:t>
            </a:r>
          </a:p>
          <a:p>
            <a:pPr marL="0" indent="0">
              <a:spcBef>
                <a:spcPts val="0"/>
              </a:spcBef>
              <a:buSzTx/>
              <a:buNone/>
              <a:defRPr sz="5200">
                <a:latin typeface="Menlo Regular"/>
                <a:ea typeface="Menlo Regular"/>
                <a:cs typeface="Menlo Regular"/>
                <a:sym typeface="Menlo Regular"/>
              </a:defRPr>
            </a:pPr>
            <a:r>
              <a:t>      "*.githubusercontent.com"</a:t>
            </a:r>
          </a:p>
          <a:p>
            <a:pPr marL="0" indent="0">
              <a:spcBef>
                <a:spcPts val="0"/>
              </a:spcBef>
              <a:buSzTx/>
              <a:buNone/>
              <a:defRPr sz="5200">
                <a:latin typeface="Menlo Regular"/>
                <a:ea typeface="Menlo Regular"/>
                <a:cs typeface="Menlo Regular"/>
                <a:sym typeface="Menlo Regular"/>
              </a:defRPr>
            </a:pPr>
            <a:r>
              <a:t>    ]</a:t>
            </a:r>
          </a:p>
          <a:p>
            <a:pPr marL="0" indent="0">
              <a:spcBef>
                <a:spcPts val="0"/>
              </a:spcBef>
              <a:buSzTx/>
              <a:buNone/>
              <a:defRPr sz="5200">
                <a:latin typeface="Menlo Regular"/>
                <a:ea typeface="Menlo Regular"/>
                <a:cs typeface="Menlo Regular"/>
                <a:sym typeface="Menlo Regular"/>
              </a:defRPr>
            </a:pPr>
            <a:r>
              <a:t>  }</a:t>
            </a:r>
          </a:p>
          <a:p>
            <a:pPr marL="0" indent="0">
              <a:spcBef>
                <a:spcPts val="0"/>
              </a:spcBef>
              <a:buSzTx/>
              <a:buNone/>
              <a:defRPr sz="5200">
                <a:latin typeface="Menlo Regular"/>
                <a:ea typeface="Menlo Regular"/>
                <a:cs typeface="Menlo Regular"/>
                <a:sym typeface="Menlo Regular"/>
              </a:defRPr>
            </a:pPr>
            <a:r>
              <a:t>}</a:t>
            </a:r>
          </a:p>
        </p:txBody>
      </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Shuru - Multi-provider"/>
          <p:cNvSpPr txBox="1"/>
          <p:nvPr>
            <p:ph type="title"/>
          </p:nvPr>
        </p:nvSpPr>
        <p:spPr>
          <a:prstGeom prst="rect">
            <a:avLst/>
          </a:prstGeom>
        </p:spPr>
        <p:txBody>
          <a:bodyPr/>
          <a:lstStyle/>
          <a:p>
            <a:pPr/>
            <a:r>
              <a:t>Shuru - Multi-provider</a:t>
            </a:r>
          </a:p>
        </p:txBody>
      </p:sp>
      <p:sp>
        <p:nvSpPr>
          <p:cNvPr id="519" name="{…"/>
          <p:cNvSpPr txBox="1"/>
          <p:nvPr>
            <p:ph type="body" idx="1"/>
          </p:nvPr>
        </p:nvSpPr>
        <p:spPr>
          <a:xfrm>
            <a:off x="1468750" y="3554015"/>
            <a:ext cx="21446500" cy="9122595"/>
          </a:xfrm>
          <a:prstGeom prst="rect">
            <a:avLst/>
          </a:prstGeom>
        </p:spPr>
        <p:txBody>
          <a:bodyPr numCol="2" spcCol="1072324" anchor="t">
            <a:normAutofit fontScale="100000" lnSpcReduction="0"/>
          </a:bodyPr>
          <a:lstStyle/>
          <a:p>
            <a:pPr marL="0" indent="0">
              <a:spcBef>
                <a:spcPts val="0"/>
              </a:spcBef>
              <a:buSzTx/>
              <a:buNone/>
              <a:defRPr sz="4300">
                <a:latin typeface="Menlo Regular"/>
                <a:ea typeface="Menlo Regular"/>
                <a:cs typeface="Menlo Regular"/>
                <a:sym typeface="Menlo Regular"/>
              </a:defRPr>
            </a:pPr>
            <a:r>
              <a:t>{</a:t>
            </a:r>
          </a:p>
          <a:p>
            <a:pPr marL="0" indent="0">
              <a:spcBef>
                <a:spcPts val="0"/>
              </a:spcBef>
              <a:buSzTx/>
              <a:buNone/>
              <a:defRPr sz="4300">
                <a:latin typeface="Menlo Regular"/>
                <a:ea typeface="Menlo Regular"/>
                <a:cs typeface="Menlo Regular"/>
                <a:sym typeface="Menlo Regular"/>
              </a:defRPr>
            </a:pPr>
            <a:r>
              <a:t>  "secrets": {</a:t>
            </a:r>
          </a:p>
          <a:p>
            <a:pPr marL="0" indent="0">
              <a:spcBef>
                <a:spcPts val="0"/>
              </a:spcBef>
              <a:buSzTx/>
              <a:buNone/>
              <a:defRPr sz="4300">
                <a:latin typeface="Menlo Regular"/>
                <a:ea typeface="Menlo Regular"/>
                <a:cs typeface="Menlo Regular"/>
                <a:sym typeface="Menlo Regular"/>
              </a:defRPr>
            </a:pPr>
            <a:r>
              <a:t>    "OPENAI_KEY": {</a:t>
            </a:r>
          </a:p>
          <a:p>
            <a:pPr marL="0" indent="0">
              <a:spcBef>
                <a:spcPts val="0"/>
              </a:spcBef>
              <a:buSzTx/>
              <a:buNone/>
              <a:defRPr sz="4300">
                <a:latin typeface="Menlo Regular"/>
                <a:ea typeface="Menlo Regular"/>
                <a:cs typeface="Menlo Regular"/>
                <a:sym typeface="Menlo Regular"/>
              </a:defRPr>
            </a:pPr>
            <a:r>
              <a:t>      "from": "OPENAI_API_KEY",</a:t>
            </a:r>
          </a:p>
          <a:p>
            <a:pPr marL="0" indent="0">
              <a:spcBef>
                <a:spcPts val="0"/>
              </a:spcBef>
              <a:buSzTx/>
              <a:buNone/>
              <a:defRPr sz="4300">
                <a:latin typeface="Menlo Regular"/>
                <a:ea typeface="Menlo Regular"/>
                <a:cs typeface="Menlo Regular"/>
                <a:sym typeface="Menlo Regular"/>
              </a:defRPr>
            </a:pPr>
            <a:r>
              <a:t>      "hosts": [</a:t>
            </a:r>
          </a:p>
          <a:p>
            <a:pPr marL="0" indent="0">
              <a:spcBef>
                <a:spcPts val="0"/>
              </a:spcBef>
              <a:buSzTx/>
              <a:buNone/>
              <a:defRPr sz="4300">
                <a:latin typeface="Menlo Regular"/>
                <a:ea typeface="Menlo Regular"/>
                <a:cs typeface="Menlo Regular"/>
                <a:sym typeface="Menlo Regular"/>
              </a:defRPr>
            </a:pPr>
            <a:r>
              <a:t>        "api.openai.com"</a:t>
            </a:r>
          </a:p>
          <a:p>
            <a:pPr marL="0" indent="0">
              <a:spcBef>
                <a:spcPts val="0"/>
              </a:spcBef>
              <a:buSzTx/>
              <a:buNone/>
              <a:defRPr sz="4300">
                <a:latin typeface="Menlo Regular"/>
                <a:ea typeface="Menlo Regular"/>
                <a:cs typeface="Menlo Regular"/>
                <a:sym typeface="Menlo Regular"/>
              </a:defRPr>
            </a:pPr>
            <a:r>
              <a:t>      ]</a:t>
            </a:r>
          </a:p>
          <a:p>
            <a:pPr marL="0" indent="0">
              <a:spcBef>
                <a:spcPts val="0"/>
              </a:spcBef>
              <a:buSzTx/>
              <a:buNone/>
              <a:defRPr sz="4300">
                <a:latin typeface="Menlo Regular"/>
                <a:ea typeface="Menlo Regular"/>
                <a:cs typeface="Menlo Regular"/>
                <a:sym typeface="Menlo Regular"/>
              </a:defRPr>
            </a:pPr>
            <a:r>
              <a:t>    },</a:t>
            </a:r>
          </a:p>
          <a:p>
            <a:pPr marL="0" indent="0">
              <a:spcBef>
                <a:spcPts val="0"/>
              </a:spcBef>
              <a:buSzTx/>
              <a:buNone/>
              <a:defRPr sz="4300">
                <a:latin typeface="Menlo Regular"/>
                <a:ea typeface="Menlo Regular"/>
                <a:cs typeface="Menlo Regular"/>
                <a:sym typeface="Menlo Regular"/>
              </a:defRPr>
            </a:pPr>
            <a:r>
              <a:t>    "ANTHROPIC_KEY": {</a:t>
            </a:r>
          </a:p>
          <a:p>
            <a:pPr marL="0" indent="0">
              <a:spcBef>
                <a:spcPts val="0"/>
              </a:spcBef>
              <a:buSzTx/>
              <a:buNone/>
              <a:defRPr sz="4300">
                <a:latin typeface="Menlo Regular"/>
                <a:ea typeface="Menlo Regular"/>
                <a:cs typeface="Menlo Regular"/>
                <a:sym typeface="Menlo Regular"/>
              </a:defRPr>
            </a:pPr>
            <a:r>
              <a:t>      "from": "ANTHROPIC_API_KEY",</a:t>
            </a:r>
          </a:p>
          <a:p>
            <a:pPr marL="0" indent="0">
              <a:spcBef>
                <a:spcPts val="0"/>
              </a:spcBef>
              <a:buSzTx/>
              <a:buNone/>
              <a:defRPr sz="4300">
                <a:latin typeface="Menlo Regular"/>
                <a:ea typeface="Menlo Regular"/>
                <a:cs typeface="Menlo Regular"/>
                <a:sym typeface="Menlo Regular"/>
              </a:defRPr>
            </a:pPr>
            <a:r>
              <a:t>      "hosts": [</a:t>
            </a:r>
          </a:p>
          <a:p>
            <a:pPr marL="0" indent="0">
              <a:spcBef>
                <a:spcPts val="0"/>
              </a:spcBef>
              <a:buSzTx/>
              <a:buNone/>
              <a:defRPr sz="4300">
                <a:latin typeface="Menlo Regular"/>
                <a:ea typeface="Menlo Regular"/>
                <a:cs typeface="Menlo Regular"/>
                <a:sym typeface="Menlo Regular"/>
              </a:defRPr>
            </a:pPr>
            <a:r>
              <a:t>        "api.anthropic.com"</a:t>
            </a:r>
          </a:p>
          <a:p>
            <a:pPr marL="0" indent="0">
              <a:spcBef>
                <a:spcPts val="0"/>
              </a:spcBef>
              <a:buSzTx/>
              <a:buNone/>
              <a:defRPr sz="4300">
                <a:latin typeface="Menlo Regular"/>
                <a:ea typeface="Menlo Regular"/>
                <a:cs typeface="Menlo Regular"/>
                <a:sym typeface="Menlo Regular"/>
              </a:defRPr>
            </a:pPr>
            <a:r>
              <a:t>      ]</a:t>
            </a:r>
          </a:p>
          <a:p>
            <a:pPr marL="0" indent="0">
              <a:spcBef>
                <a:spcPts val="0"/>
              </a:spcBef>
              <a:buSzTx/>
              <a:buNone/>
              <a:defRPr sz="4300">
                <a:latin typeface="Menlo Regular"/>
                <a:ea typeface="Menlo Regular"/>
                <a:cs typeface="Menlo Regular"/>
                <a:sym typeface="Menlo Regular"/>
              </a:defRPr>
            </a:pPr>
            <a:r>
              <a:t>    }</a:t>
            </a:r>
          </a:p>
          <a:p>
            <a:pPr marL="0" indent="0">
              <a:spcBef>
                <a:spcPts val="0"/>
              </a:spcBef>
              <a:buSzTx/>
              <a:buNone/>
              <a:defRPr sz="4300">
                <a:latin typeface="Menlo Regular"/>
                <a:ea typeface="Menlo Regular"/>
                <a:cs typeface="Menlo Regular"/>
                <a:sym typeface="Menlo Regular"/>
              </a:defRPr>
            </a:pPr>
            <a:r>
              <a:t>  },</a:t>
            </a:r>
          </a:p>
          <a:p>
            <a:pPr marL="0" indent="0">
              <a:spcBef>
                <a:spcPts val="0"/>
              </a:spcBef>
              <a:buSzTx/>
              <a:buNone/>
              <a:defRPr sz="4300">
                <a:latin typeface="Menlo Regular"/>
                <a:ea typeface="Menlo Regular"/>
                <a:cs typeface="Menlo Regular"/>
                <a:sym typeface="Menlo Regular"/>
              </a:defRPr>
            </a:pPr>
            <a:r>
              <a:t>  "network": {</a:t>
            </a:r>
          </a:p>
          <a:p>
            <a:pPr marL="0" indent="0">
              <a:spcBef>
                <a:spcPts val="0"/>
              </a:spcBef>
              <a:buSzTx/>
              <a:buNone/>
              <a:defRPr sz="4300">
                <a:latin typeface="Menlo Regular"/>
                <a:ea typeface="Menlo Regular"/>
                <a:cs typeface="Menlo Regular"/>
                <a:sym typeface="Menlo Regular"/>
              </a:defRPr>
            </a:pPr>
            <a:r>
              <a:t>    "allow": [</a:t>
            </a:r>
          </a:p>
          <a:p>
            <a:pPr marL="0" indent="0">
              <a:spcBef>
                <a:spcPts val="0"/>
              </a:spcBef>
              <a:buSzTx/>
              <a:buNone/>
              <a:defRPr sz="4300">
                <a:latin typeface="Menlo Regular"/>
                <a:ea typeface="Menlo Regular"/>
                <a:cs typeface="Menlo Regular"/>
                <a:sym typeface="Menlo Regular"/>
              </a:defRPr>
            </a:pPr>
            <a:r>
              <a:t>      "api.openai.com",</a:t>
            </a:r>
          </a:p>
          <a:p>
            <a:pPr marL="0" indent="0">
              <a:spcBef>
                <a:spcPts val="0"/>
              </a:spcBef>
              <a:buSzTx/>
              <a:buNone/>
              <a:defRPr sz="4300">
                <a:latin typeface="Menlo Regular"/>
                <a:ea typeface="Menlo Regular"/>
                <a:cs typeface="Menlo Regular"/>
                <a:sym typeface="Menlo Regular"/>
              </a:defRPr>
            </a:pPr>
            <a:r>
              <a:t>      "api.anthropic.com"</a:t>
            </a:r>
          </a:p>
          <a:p>
            <a:pPr marL="0" indent="0">
              <a:spcBef>
                <a:spcPts val="0"/>
              </a:spcBef>
              <a:buSzTx/>
              <a:buNone/>
              <a:defRPr sz="4300">
                <a:latin typeface="Menlo Regular"/>
                <a:ea typeface="Menlo Regular"/>
                <a:cs typeface="Menlo Regular"/>
                <a:sym typeface="Menlo Regular"/>
              </a:defRPr>
            </a:pPr>
            <a:r>
              <a:t>    ]</a:t>
            </a:r>
          </a:p>
          <a:p>
            <a:pPr marL="0" indent="0">
              <a:spcBef>
                <a:spcPts val="0"/>
              </a:spcBef>
              <a:buSzTx/>
              <a:buNone/>
              <a:defRPr sz="4300">
                <a:latin typeface="Menlo Regular"/>
                <a:ea typeface="Menlo Regular"/>
                <a:cs typeface="Menlo Regular"/>
                <a:sym typeface="Menlo Regular"/>
              </a:defRPr>
            </a:pPr>
            <a:r>
              <a:t>  }</a:t>
            </a:r>
          </a:p>
          <a:p>
            <a:pPr marL="0" indent="0">
              <a:spcBef>
                <a:spcPts val="0"/>
              </a:spcBef>
              <a:buSzTx/>
              <a:buNone/>
              <a:defRPr sz="4300">
                <a:latin typeface="Menlo Regular"/>
                <a:ea typeface="Menlo Regular"/>
                <a:cs typeface="Menlo Regular"/>
                <a:sym typeface="Menlo Regular"/>
              </a:defRPr>
            </a:pPr>
            <a:r>
              <a:t>}</a:t>
            </a:r>
          </a:p>
        </p:txBody>
      </p:sp>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3" name="Shuru - Full Example shuru.json"/>
          <p:cNvSpPr txBox="1"/>
          <p:nvPr>
            <p:ph type="title"/>
          </p:nvPr>
        </p:nvSpPr>
        <p:spPr>
          <a:prstGeom prst="rect">
            <a:avLst/>
          </a:prstGeom>
        </p:spPr>
        <p:txBody>
          <a:bodyPr/>
          <a:lstStyle/>
          <a:p>
            <a:pPr/>
            <a:r>
              <a:t>Shuru - Full Example </a:t>
            </a:r>
            <a:r>
              <a:rPr b="1"/>
              <a:t>shuru.json</a:t>
            </a:r>
          </a:p>
        </p:txBody>
      </p:sp>
      <p:sp>
        <p:nvSpPr>
          <p:cNvPr id="524" name="{…"/>
          <p:cNvSpPr txBox="1"/>
          <p:nvPr>
            <p:ph type="body" idx="1"/>
          </p:nvPr>
        </p:nvSpPr>
        <p:spPr>
          <a:xfrm>
            <a:off x="1468750" y="3554015"/>
            <a:ext cx="21446500" cy="9122595"/>
          </a:xfrm>
          <a:prstGeom prst="rect">
            <a:avLst/>
          </a:prstGeom>
        </p:spPr>
        <p:txBody>
          <a:bodyPr numCol="2" spcCol="1072324" anchor="t">
            <a:normAutofit fontScale="100000" lnSpcReduction="0"/>
          </a:bodyPr>
          <a:lstStyle/>
          <a:p>
            <a:pPr marL="0" indent="0" defTabSz="533995">
              <a:spcBef>
                <a:spcPts val="0"/>
              </a:spcBef>
              <a:buSzTx/>
              <a:buNone/>
              <a:defRPr sz="3380">
                <a:latin typeface="Menlo Regular"/>
                <a:ea typeface="Menlo Regular"/>
                <a:cs typeface="Menlo Regular"/>
                <a:sym typeface="Menlo Regular"/>
              </a:defRPr>
            </a:pPr>
            <a:r>
              <a:t>{</a:t>
            </a:r>
          </a:p>
          <a:p>
            <a:pPr marL="0" indent="0" defTabSz="533995">
              <a:spcBef>
                <a:spcPts val="0"/>
              </a:spcBef>
              <a:buSzTx/>
              <a:buNone/>
              <a:defRPr sz="3380">
                <a:latin typeface="Menlo Regular"/>
                <a:ea typeface="Menlo Regular"/>
                <a:cs typeface="Menlo Regular"/>
                <a:sym typeface="Menlo Regular"/>
              </a:defRPr>
            </a:pPr>
            <a:r>
              <a:t>  "cpus": 4,</a:t>
            </a:r>
          </a:p>
          <a:p>
            <a:pPr marL="0" indent="0" defTabSz="533995">
              <a:spcBef>
                <a:spcPts val="0"/>
              </a:spcBef>
              <a:buSzTx/>
              <a:buNone/>
              <a:defRPr sz="3380">
                <a:latin typeface="Menlo Regular"/>
                <a:ea typeface="Menlo Regular"/>
                <a:cs typeface="Menlo Regular"/>
                <a:sym typeface="Menlo Regular"/>
              </a:defRPr>
            </a:pPr>
            <a:r>
              <a:t>  "memory": 4096,</a:t>
            </a:r>
          </a:p>
          <a:p>
            <a:pPr marL="0" indent="0" defTabSz="533995">
              <a:spcBef>
                <a:spcPts val="0"/>
              </a:spcBef>
              <a:buSzTx/>
              <a:buNone/>
              <a:defRPr sz="3380">
                <a:latin typeface="Menlo Regular"/>
                <a:ea typeface="Menlo Regular"/>
                <a:cs typeface="Menlo Regular"/>
                <a:sym typeface="Menlo Regular"/>
              </a:defRPr>
            </a:pPr>
            <a:r>
              <a:t>  "disk_size": 8192,</a:t>
            </a:r>
          </a:p>
          <a:p>
            <a:pPr marL="0" indent="0" defTabSz="533995">
              <a:spcBef>
                <a:spcPts val="0"/>
              </a:spcBef>
              <a:buSzTx/>
              <a:buNone/>
              <a:defRPr sz="3380">
                <a:latin typeface="Menlo Regular"/>
                <a:ea typeface="Menlo Regular"/>
                <a:cs typeface="Menlo Regular"/>
                <a:sym typeface="Menlo Regular"/>
              </a:defRPr>
            </a:pPr>
            <a:r>
              <a:t>  "allow_net": true,</a:t>
            </a:r>
          </a:p>
          <a:p>
            <a:pPr marL="0" indent="0" defTabSz="533995">
              <a:spcBef>
                <a:spcPts val="0"/>
              </a:spcBef>
              <a:buSzTx/>
              <a:buNone/>
              <a:defRPr sz="3380">
                <a:latin typeface="Menlo Regular"/>
                <a:ea typeface="Menlo Regular"/>
                <a:cs typeface="Menlo Regular"/>
                <a:sym typeface="Menlo Regular"/>
              </a:defRPr>
            </a:pPr>
            <a:r>
              <a:t>  "allow_host_writes": true,</a:t>
            </a:r>
          </a:p>
          <a:p>
            <a:pPr marL="0" indent="0" defTabSz="533995">
              <a:spcBef>
                <a:spcPts val="0"/>
              </a:spcBef>
              <a:buSzTx/>
              <a:buNone/>
              <a:defRPr sz="3380">
                <a:latin typeface="Menlo Regular"/>
                <a:ea typeface="Menlo Regular"/>
                <a:cs typeface="Menlo Regular"/>
                <a:sym typeface="Menlo Regular"/>
              </a:defRPr>
            </a:pPr>
            <a:r>
              <a:t>  "mounts": [</a:t>
            </a:r>
          </a:p>
          <a:p>
            <a:pPr marL="0" indent="0" defTabSz="533995">
              <a:spcBef>
                <a:spcPts val="0"/>
              </a:spcBef>
              <a:buSzTx/>
              <a:buNone/>
              <a:defRPr sz="3380">
                <a:latin typeface="Menlo Regular"/>
                <a:ea typeface="Menlo Regular"/>
                <a:cs typeface="Menlo Regular"/>
                <a:sym typeface="Menlo Regular"/>
              </a:defRPr>
            </a:pPr>
            <a:r>
              <a:t>    "./src:/workspace:rw",</a:t>
            </a:r>
          </a:p>
          <a:p>
            <a:pPr marL="0" indent="0" defTabSz="533995">
              <a:spcBef>
                <a:spcPts val="0"/>
              </a:spcBef>
              <a:buSzTx/>
              <a:buNone/>
              <a:defRPr sz="3380">
                <a:latin typeface="Menlo Regular"/>
                <a:ea typeface="Menlo Regular"/>
                <a:cs typeface="Menlo Regular"/>
                <a:sym typeface="Menlo Regular"/>
              </a:defRPr>
            </a:pPr>
            <a:r>
              <a:t>    "./crush:/crush",</a:t>
            </a:r>
          </a:p>
          <a:p>
            <a:pPr marL="0" indent="0" defTabSz="533995">
              <a:spcBef>
                <a:spcPts val="0"/>
              </a:spcBef>
              <a:buSzTx/>
              <a:buNone/>
              <a:defRPr sz="3380">
                <a:latin typeface="Menlo Regular"/>
                <a:ea typeface="Menlo Regular"/>
                <a:cs typeface="Menlo Regular"/>
                <a:sym typeface="Menlo Regular"/>
              </a:defRPr>
            </a:pPr>
            <a:r>
              <a:t>    "./local:/.local:rw"</a:t>
            </a:r>
          </a:p>
          <a:p>
            <a:pPr marL="0" indent="0" defTabSz="533995">
              <a:spcBef>
                <a:spcPts val="0"/>
              </a:spcBef>
              <a:buSzTx/>
              <a:buNone/>
              <a:defRPr sz="3380">
                <a:latin typeface="Menlo Regular"/>
                <a:ea typeface="Menlo Regular"/>
                <a:cs typeface="Menlo Regular"/>
                <a:sym typeface="Menlo Regular"/>
              </a:defRPr>
            </a:pPr>
            <a:r>
              <a:t>  ],</a:t>
            </a:r>
          </a:p>
          <a:p>
            <a:pPr marL="0" indent="0" defTabSz="533995">
              <a:spcBef>
                <a:spcPts val="0"/>
              </a:spcBef>
              <a:buSzTx/>
              <a:buNone/>
              <a:defRPr sz="3380">
                <a:latin typeface="Menlo Regular"/>
                <a:ea typeface="Menlo Regular"/>
                <a:cs typeface="Menlo Regular"/>
                <a:sym typeface="Menlo Regular"/>
              </a:defRPr>
            </a:pPr>
            <a:r>
              <a:t>  "command": ["env", "--chdir=/workspace", "CRUSH_GLOBAL_CONFIG=/crush", "bash"],</a:t>
            </a:r>
          </a:p>
          <a:p>
            <a:pPr marL="0" indent="0" defTabSz="533995">
              <a:spcBef>
                <a:spcPts val="0"/>
              </a:spcBef>
              <a:buSzTx/>
              <a:buNone/>
              <a:defRPr sz="3380">
                <a:latin typeface="Menlo Regular"/>
                <a:ea typeface="Menlo Regular"/>
                <a:cs typeface="Menlo Regular"/>
                <a:sym typeface="Menlo Regular"/>
              </a:defRPr>
            </a:pPr>
            <a:r>
              <a:t>  "secrets": {</a:t>
            </a:r>
          </a:p>
          <a:p>
            <a:pPr marL="0" indent="0" defTabSz="533995">
              <a:spcBef>
                <a:spcPts val="0"/>
              </a:spcBef>
              <a:buSzTx/>
              <a:buNone/>
              <a:defRPr sz="3380">
                <a:latin typeface="Menlo Regular"/>
                <a:ea typeface="Menlo Regular"/>
                <a:cs typeface="Menlo Regular"/>
                <a:sym typeface="Menlo Regular"/>
              </a:defRPr>
            </a:pPr>
            <a:r>
              <a:t>    "vLLM_KEY": {</a:t>
            </a:r>
          </a:p>
          <a:p>
            <a:pPr marL="0" indent="0" defTabSz="533995">
              <a:spcBef>
                <a:spcPts val="0"/>
              </a:spcBef>
              <a:buSzTx/>
              <a:buNone/>
              <a:defRPr sz="3380">
                <a:latin typeface="Menlo Regular"/>
                <a:ea typeface="Menlo Regular"/>
                <a:cs typeface="Menlo Regular"/>
                <a:sym typeface="Menlo Regular"/>
              </a:defRPr>
            </a:pPr>
            <a:r>
              <a:t>      "from": "vLLM_KEY",</a:t>
            </a:r>
          </a:p>
          <a:p>
            <a:pPr marL="0" indent="0" defTabSz="533995">
              <a:spcBef>
                <a:spcPts val="0"/>
              </a:spcBef>
              <a:buSzTx/>
              <a:buNone/>
              <a:defRPr sz="3380">
                <a:latin typeface="Menlo Regular"/>
                <a:ea typeface="Menlo Regular"/>
                <a:cs typeface="Menlo Regular"/>
                <a:sym typeface="Menlo Regular"/>
              </a:defRPr>
            </a:pPr>
            <a:r>
              <a:t>      "hosts": [</a:t>
            </a:r>
          </a:p>
          <a:p>
            <a:pPr marL="0" indent="0" defTabSz="533995">
              <a:spcBef>
                <a:spcPts val="0"/>
              </a:spcBef>
              <a:buSzTx/>
              <a:buNone/>
              <a:defRPr sz="3380">
                <a:latin typeface="Menlo Regular"/>
                <a:ea typeface="Menlo Regular"/>
                <a:cs typeface="Menlo Regular"/>
                <a:sym typeface="Menlo Regular"/>
              </a:defRPr>
            </a:pPr>
            <a:r>
              <a:t>       "practicalai.ns.internet2.edu"</a:t>
            </a:r>
          </a:p>
          <a:p>
            <a:pPr marL="0" indent="0" defTabSz="533995">
              <a:spcBef>
                <a:spcPts val="0"/>
              </a:spcBef>
              <a:buSzTx/>
              <a:buNone/>
              <a:defRPr sz="3380">
                <a:latin typeface="Menlo Regular"/>
                <a:ea typeface="Menlo Regular"/>
                <a:cs typeface="Menlo Regular"/>
                <a:sym typeface="Menlo Regular"/>
              </a:defRPr>
            </a:pPr>
            <a:r>
              <a:t>      ]</a:t>
            </a:r>
          </a:p>
          <a:p>
            <a:pPr marL="0" indent="0" defTabSz="533995">
              <a:spcBef>
                <a:spcPts val="0"/>
              </a:spcBef>
              <a:buSzTx/>
              <a:buNone/>
              <a:defRPr sz="3380">
                <a:latin typeface="Menlo Regular"/>
                <a:ea typeface="Menlo Regular"/>
                <a:cs typeface="Menlo Regular"/>
                <a:sym typeface="Menlo Regular"/>
              </a:defRPr>
            </a:pPr>
            <a:r>
              <a:t>    }</a:t>
            </a:r>
          </a:p>
          <a:p>
            <a:pPr marL="0" indent="0" defTabSz="533995">
              <a:spcBef>
                <a:spcPts val="0"/>
              </a:spcBef>
              <a:buSzTx/>
              <a:buNone/>
              <a:defRPr sz="3380">
                <a:latin typeface="Menlo Regular"/>
                <a:ea typeface="Menlo Regular"/>
                <a:cs typeface="Menlo Regular"/>
                <a:sym typeface="Menlo Regular"/>
              </a:defRPr>
            </a:pPr>
            <a:r>
              <a:t>  },</a:t>
            </a:r>
          </a:p>
          <a:p>
            <a:pPr marL="0" indent="0" defTabSz="533995">
              <a:spcBef>
                <a:spcPts val="0"/>
              </a:spcBef>
              <a:buSzTx/>
              <a:buNone/>
              <a:defRPr sz="3380">
                <a:latin typeface="Menlo Regular"/>
                <a:ea typeface="Menlo Regular"/>
                <a:cs typeface="Menlo Regular"/>
                <a:sym typeface="Menlo Regular"/>
              </a:defRPr>
            </a:pPr>
            <a:r>
              <a:t>  "network": {</a:t>
            </a:r>
          </a:p>
          <a:p>
            <a:pPr marL="0" indent="0" defTabSz="533995">
              <a:spcBef>
                <a:spcPts val="0"/>
              </a:spcBef>
              <a:buSzTx/>
              <a:buNone/>
              <a:defRPr sz="3380">
                <a:latin typeface="Menlo Regular"/>
                <a:ea typeface="Menlo Regular"/>
                <a:cs typeface="Menlo Regular"/>
                <a:sym typeface="Menlo Regular"/>
              </a:defRPr>
            </a:pPr>
            <a:r>
              <a:t>    "allow": [</a:t>
            </a:r>
          </a:p>
          <a:p>
            <a:pPr marL="0" indent="0" defTabSz="533995">
              <a:spcBef>
                <a:spcPts val="0"/>
              </a:spcBef>
              <a:buSzTx/>
              <a:buNone/>
              <a:defRPr sz="3380">
                <a:latin typeface="Menlo Regular"/>
                <a:ea typeface="Menlo Regular"/>
                <a:cs typeface="Menlo Regular"/>
                <a:sym typeface="Menlo Regular"/>
              </a:defRPr>
            </a:pPr>
            <a:r>
              <a:t>     "practicalai.ns.internet2.edu",</a:t>
            </a:r>
          </a:p>
          <a:p>
            <a:pPr marL="0" indent="0" defTabSz="533995">
              <a:spcBef>
                <a:spcPts val="0"/>
              </a:spcBef>
              <a:buSzTx/>
              <a:buNone/>
              <a:defRPr sz="3380">
                <a:latin typeface="Menlo Regular"/>
                <a:ea typeface="Menlo Regular"/>
                <a:cs typeface="Menlo Regular"/>
                <a:sym typeface="Menlo Regular"/>
              </a:defRPr>
            </a:pPr>
            <a:r>
              <a:t>      "github.com",</a:t>
            </a:r>
          </a:p>
          <a:p>
            <a:pPr marL="0" indent="0" defTabSz="533995">
              <a:spcBef>
                <a:spcPts val="0"/>
              </a:spcBef>
              <a:buSzTx/>
              <a:buNone/>
              <a:defRPr sz="3380">
                <a:latin typeface="Menlo Regular"/>
                <a:ea typeface="Menlo Regular"/>
                <a:cs typeface="Menlo Regular"/>
                <a:sym typeface="Menlo Regular"/>
              </a:defRPr>
            </a:pPr>
            <a:r>
              <a:t>      "go.dev",</a:t>
            </a:r>
          </a:p>
          <a:p>
            <a:pPr marL="0" indent="0" defTabSz="533995">
              <a:spcBef>
                <a:spcPts val="0"/>
              </a:spcBef>
              <a:buSzTx/>
              <a:buNone/>
              <a:defRPr sz="3380">
                <a:latin typeface="Menlo Regular"/>
                <a:ea typeface="Menlo Regular"/>
                <a:cs typeface="Menlo Regular"/>
                <a:sym typeface="Menlo Regular"/>
              </a:defRPr>
            </a:pPr>
            <a:r>
              <a:t>      "dl.google.com",</a:t>
            </a:r>
          </a:p>
          <a:p>
            <a:pPr marL="0" indent="0" defTabSz="533995">
              <a:spcBef>
                <a:spcPts val="0"/>
              </a:spcBef>
              <a:buSzTx/>
              <a:buNone/>
              <a:defRPr sz="3380">
                <a:latin typeface="Menlo Regular"/>
                <a:ea typeface="Menlo Regular"/>
                <a:cs typeface="Menlo Regular"/>
                <a:sym typeface="Menlo Regular"/>
              </a:defRPr>
            </a:pPr>
            <a:r>
              <a:t>      "deb.debian.org",</a:t>
            </a:r>
          </a:p>
          <a:p>
            <a:pPr marL="0" indent="0" defTabSz="533995">
              <a:spcBef>
                <a:spcPts val="0"/>
              </a:spcBef>
              <a:buSzTx/>
              <a:buNone/>
              <a:defRPr sz="3380">
                <a:latin typeface="Menlo Regular"/>
                <a:ea typeface="Menlo Regular"/>
                <a:cs typeface="Menlo Regular"/>
                <a:sym typeface="Menlo Regular"/>
              </a:defRPr>
            </a:pPr>
            <a:r>
              <a:t>      "172.16.0.0/12",</a:t>
            </a:r>
          </a:p>
          <a:p>
            <a:pPr marL="0" indent="0" defTabSz="533995">
              <a:spcBef>
                <a:spcPts val="0"/>
              </a:spcBef>
              <a:buSzTx/>
              <a:buNone/>
              <a:defRPr sz="3380">
                <a:latin typeface="Menlo Regular"/>
                <a:ea typeface="Menlo Regular"/>
                <a:cs typeface="Menlo Regular"/>
                <a:sym typeface="Menlo Regular"/>
              </a:defRPr>
            </a:pPr>
            <a:r>
              <a:t>      "192.168.0.0/16"</a:t>
            </a:r>
          </a:p>
          <a:p>
            <a:pPr marL="0" indent="0" defTabSz="533995">
              <a:spcBef>
                <a:spcPts val="0"/>
              </a:spcBef>
              <a:buSzTx/>
              <a:buNone/>
              <a:defRPr sz="3380">
                <a:latin typeface="Menlo Regular"/>
                <a:ea typeface="Menlo Regular"/>
                <a:cs typeface="Menlo Regular"/>
                <a:sym typeface="Menlo Regular"/>
              </a:defRPr>
            </a:pPr>
            <a:r>
              <a:t>    ]</a:t>
            </a:r>
          </a:p>
          <a:p>
            <a:pPr marL="0" indent="0" defTabSz="533995">
              <a:spcBef>
                <a:spcPts val="0"/>
              </a:spcBef>
              <a:buSzTx/>
              <a:buNone/>
              <a:defRPr sz="3380">
                <a:latin typeface="Menlo Regular"/>
                <a:ea typeface="Menlo Regular"/>
                <a:cs typeface="Menlo Regular"/>
                <a:sym typeface="Menlo Regular"/>
              </a:defRPr>
            </a:pPr>
            <a:r>
              <a:t>  }</a:t>
            </a:r>
          </a:p>
          <a:p>
            <a:pPr marL="0" indent="0" defTabSz="533995">
              <a:spcBef>
                <a:spcPts val="0"/>
              </a:spcBef>
              <a:buSzTx/>
              <a:buNone/>
              <a:defRPr sz="3380">
                <a:latin typeface="Menlo Regular"/>
                <a:ea typeface="Menlo Regular"/>
                <a:cs typeface="Menlo Regular"/>
                <a:sym typeface="Menlo Regular"/>
              </a:defRPr>
            </a:pPr>
            <a:r>
              <a:t>}</a:t>
            </a:r>
          </a:p>
        </p:txBody>
      </p:sp>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8" name="Thank You"/>
          <p:cNvSpPr txBox="1"/>
          <p:nvPr>
            <p:ph type="title"/>
          </p:nvPr>
        </p:nvSpPr>
        <p:spPr>
          <a:prstGeom prst="rect">
            <a:avLst/>
          </a:prstGeom>
        </p:spPr>
        <p:txBody>
          <a:bodyPr/>
          <a:lstStyle>
            <a:lvl1pPr>
              <a:defRPr sz="12000"/>
            </a:lvl1pPr>
          </a:lstStyle>
          <a:p>
            <a:pPr/>
            <a:r>
              <a:t>Thank You</a:t>
            </a:r>
          </a:p>
        </p:txBody>
      </p:sp>
      <p:pic>
        <p:nvPicPr>
          <p:cNvPr id="529" name="2026 I2 TechEx QR code.png" descr="2026 I2 TechEx QR code.png"/>
          <p:cNvPicPr>
            <a:picLocks noChangeAspect="1"/>
          </p:cNvPicPr>
          <p:nvPr/>
        </p:nvPicPr>
        <p:blipFill>
          <a:blip r:embed="rId2">
            <a:extLst/>
          </a:blip>
          <a:stretch>
            <a:fillRect/>
          </a:stretch>
        </p:blipFill>
        <p:spPr>
          <a:xfrm>
            <a:off x="9776667" y="3172667"/>
            <a:ext cx="4830666" cy="4830666"/>
          </a:xfrm>
          <a:prstGeom prst="rect">
            <a:avLst/>
          </a:prstGeom>
          <a:ln w="12700">
            <a:miter lim="400000"/>
          </a:ln>
        </p:spPr>
      </p:pic>
      <p:sp>
        <p:nvSpPr>
          <p:cNvPr id="530" name="https://frank.seesink.com/presentations/Internet2TechEx-Fall2026/…"/>
          <p:cNvSpPr txBox="1"/>
          <p:nvPr/>
        </p:nvSpPr>
        <p:spPr>
          <a:xfrm>
            <a:off x="2152375" y="8080197"/>
            <a:ext cx="20079250" cy="5359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defTabSz="584200">
              <a:defRPr sz="6000"/>
            </a:pPr>
            <a:r>
              <a:rPr u="sng">
                <a:hlinkClick r:id="rId3" invalidUrl="" action="" tgtFrame="" tooltip="" history="1" highlightClick="0" endSnd="0"/>
              </a:rPr>
              <a:t>https://frank.seesink.com/presentations/Internet2TechEx-Fall2026/</a:t>
            </a:r>
          </a:p>
          <a:p>
            <a:pPr defTabSz="584200">
              <a:defRPr sz="6000"/>
            </a:pPr>
          </a:p>
          <a:p>
            <a:pPr defTabSz="584200">
              <a:defRPr sz="6000"/>
            </a:pPr>
            <a:r>
              <a:t>Frank Seesink</a:t>
            </a:r>
          </a:p>
          <a:p>
            <a:pPr defTabSz="584200">
              <a:defRPr sz="6000"/>
            </a:pPr>
            <a:r>
              <a:rPr u="sng">
                <a:hlinkClick r:id="rId4" invalidUrl="" action="" tgtFrame="" tooltip="" history="1" highlightClick="0" endSnd="0"/>
              </a:rPr>
              <a:t>frank@seesink.com</a:t>
            </a:r>
          </a:p>
          <a:p>
            <a:pPr defTabSz="584200">
              <a:defRPr sz="6000"/>
            </a:pPr>
            <a:r>
              <a:rPr u="sng">
                <a:hlinkClick r:id="rId5" invalidUrl="" action="" tgtFrame="" tooltip="" history="1" highlightClick="0" endSnd="0"/>
              </a:rPr>
              <a:t>frank@unc.edu</a:t>
            </a:r>
          </a:p>
        </p:txBody>
      </p:sp>
    </p:spTree>
  </p:cSld>
  <p:clrMapOvr>
    <a:masterClrMapping/>
  </p:clrMapOvr>
  <p:transition xmlns:p14="http://schemas.microsoft.com/office/powerpoint/2010/main" spd="med" advClick="1"/>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2" name="Text Placeholder 3"/>
          <p:cNvSpPr txBox="1"/>
          <p:nvPr>
            <p:ph type="body" sz="quarter" idx="1"/>
          </p:nvPr>
        </p:nvSpPr>
        <p:spPr>
          <a:xfrm>
            <a:off x="2" y="6033818"/>
            <a:ext cx="17171718" cy="1255383"/>
          </a:xfrm>
          <a:prstGeom prst="rect">
            <a:avLst/>
          </a:prstGeom>
        </p:spPr>
        <p:txBody>
          <a:bodyPr/>
          <a:lstStyle/>
          <a:p>
            <a:pPr/>
            <a:r>
              <a:t>Frontier vs. 27B Local Model</a:t>
            </a:r>
          </a:p>
        </p:txBody>
      </p:sp>
      <p:sp>
        <p:nvSpPr>
          <p:cNvPr id="533" name="Text Placeholder 3"/>
          <p:cNvSpPr txBox="1"/>
          <p:nvPr/>
        </p:nvSpPr>
        <p:spPr>
          <a:xfrm>
            <a:off x="2" y="7190275"/>
            <a:ext cx="17171718" cy="1255383"/>
          </a:xfrm>
          <a:prstGeom prst="rect">
            <a:avLst/>
          </a:prstGeom>
          <a:ln w="12700">
            <a:miter lim="400000"/>
          </a:ln>
          <a:extLst>
            <a:ext uri="{C572A759-6A51-4108-AA02-DFA0A04FC94B}">
              <ma14:wrappingTextBoxFlag xmlns:ma14="http://schemas.microsoft.com/office/mac/drawingml/2011/main" val="1"/>
            </a:ext>
          </a:extLst>
        </p:spPr>
        <p:txBody>
          <a:bodyPr tIns="91439" bIns="91439">
            <a:normAutofit fontScale="100000" lnSpcReduction="0"/>
          </a:bodyPr>
          <a:lstStyle>
            <a:lvl1pPr defTabSz="1828800">
              <a:defRPr sz="5400">
                <a:latin typeface="Arial"/>
                <a:ea typeface="Arial"/>
                <a:cs typeface="Arial"/>
                <a:sym typeface="Arial"/>
              </a:defRPr>
            </a:lvl1pPr>
          </a:lstStyle>
          <a:p>
            <a:pPr/>
            <a:r>
              <a:t>Claude Sonnet 5.5 vs. Qwen3.8-27B</a:t>
            </a:r>
          </a:p>
        </p:txBody>
      </p:sp>
    </p:spTree>
  </p:cSld>
  <p:clrMapOvr>
    <a:masterClrMapping/>
  </p:clrMapOvr>
  <p:transition xmlns:p14="http://schemas.microsoft.com/office/powerpoint/2010/main" spd="med" advClick="1"/>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36" name="1 - Logic Puzzla.mov" descr="1 - Logic Puzzla.mov"/>
          <p:cNvPicPr>
            <a:picLocks noChangeAspect="0"/>
          </p:cNvPicPr>
          <p:nvPr>
            <a:videoFile r:link="rId2"/>
            <p:extLst>
              <p:ext uri="{DAA4B4D4-6D71-4841-9C94-3DE7FCFB9230}">
                <p14:media xmlns:p14="http://schemas.microsoft.com/office/powerpoint/2010/main" r:embed="rId3"/>
              </p:ext>
            </p:extLst>
          </p:nvPr>
        </p:nvPicPr>
        <p:blipFill>
          <a:blip r:embed="rId4">
            <a:extLst/>
          </a:blip>
          <a:stretch>
            <a:fillRect/>
          </a:stretch>
        </p:blipFill>
        <p:spPr>
          <a:xfrm>
            <a:off x="0" y="-627043"/>
            <a:ext cx="24384001" cy="13553873"/>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33340" fill="hold"/>
                                        <p:tgtEl>
                                          <p:spTgt spid="536"/>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100000">
                <p:cTn id="7" fill="hold" display="0">
                  <p:stCondLst>
                    <p:cond delay="indefinite"/>
                  </p:stCondLst>
                </p:cTn>
                <p:tgtEl>
                  <p:spTgt spid="536"/>
                </p:tgtEl>
              </p:cMediaNode>
            </p:video>
            <p:seq concurrent="1" prevAc="none" nextAc="seek">
              <p:cTn id="8" evtFilter="cancelBubble" nodeType="interactiveSeq" restart="whenNotActive" fill="hold">
                <p:stCondLst>
                  <p:cond delay="0" evt="onClick">
                    <p:tgtEl>
                      <p:spTgt spid="536"/>
                    </p:tgtEl>
                  </p:cond>
                </p:stCondLst>
                <p:endSync delay="0" evt="end">
                  <p:rtn val="all"/>
                </p:endSync>
                <p:childTnLst>
                  <p:par>
                    <p:cTn id="9" fill="hold">
                      <p:stCondLst>
                        <p:cond delay="0"/>
                      </p:stCondLst>
                      <p:childTnLst>
                        <p:par>
                          <p:cTn id="10" fill="hold">
                            <p:stCondLst>
                              <p:cond delay="0"/>
                            </p:stCondLst>
                            <p:childTnLst>
                              <p:par>
                                <p:cTn id="11" presetClass="mediacall" nodeType="clickEffect" presetSubtype="0" presetID="2" fill="hold">
                                  <p:stCondLst>
                                    <p:cond delay="0"/>
                                  </p:stCondLst>
                                  <p:childTnLst>
                                    <p:cmd type="call" cmd="togglePause">
                                      <p:cBhvr>
                                        <p:cTn id="12" dur="1" fill="hold"/>
                                        <p:tgtEl>
                                          <p:spTgt spid="536"/>
                                        </p:tgtEl>
                                      </p:cBhvr>
                                    </p:cmd>
                                  </p:childTnLst>
                                </p:cTn>
                              </p:par>
                            </p:childTnLst>
                          </p:cTn>
                        </p:par>
                      </p:childTnLst>
                    </p:cTn>
                  </p:par>
                </p:childTnLst>
              </p:cTn>
              <p:nextCondLst>
                <p:cond delay="0" evt="onClick">
                  <p:tgtEl>
                    <p:spTgt spid="536"/>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39" name="2 - Bad.mov" descr="2 - Bad.mov"/>
          <p:cNvPicPr>
            <a:picLocks noChangeAspect="0"/>
          </p:cNvPicPr>
          <p:nvPr>
            <a:videoFile r:link="rId2"/>
            <p:extLst>
              <p:ext uri="{DAA4B4D4-6D71-4841-9C94-3DE7FCFB9230}">
                <p14:media xmlns:p14="http://schemas.microsoft.com/office/powerpoint/2010/main" r:embed="rId3"/>
              </p:ext>
            </p:extLst>
          </p:nvPr>
        </p:nvPicPr>
        <p:blipFill>
          <a:blip r:embed="rId4">
            <a:extLst/>
          </a:blip>
          <a:stretch>
            <a:fillRect/>
          </a:stretch>
        </p:blipFill>
        <p:spPr>
          <a:xfrm>
            <a:off x="0" y="-586475"/>
            <a:ext cx="24384001" cy="13553873"/>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04565" fill="hold"/>
                                        <p:tgtEl>
                                          <p:spTgt spid="539"/>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100000">
                <p:cTn id="7" fill="hold" display="0">
                  <p:stCondLst>
                    <p:cond delay="indefinite"/>
                  </p:stCondLst>
                </p:cTn>
                <p:tgtEl>
                  <p:spTgt spid="539"/>
                </p:tgtEl>
              </p:cMediaNode>
            </p:video>
            <p:seq concurrent="1" prevAc="none" nextAc="seek">
              <p:cTn id="8" evtFilter="cancelBubble" nodeType="interactiveSeq" restart="whenNotActive" fill="hold">
                <p:stCondLst>
                  <p:cond delay="0" evt="onClick">
                    <p:tgtEl>
                      <p:spTgt spid="539"/>
                    </p:tgtEl>
                  </p:cond>
                </p:stCondLst>
                <p:endSync delay="0" evt="end">
                  <p:rtn val="all"/>
                </p:endSync>
                <p:childTnLst>
                  <p:par>
                    <p:cTn id="9" fill="hold">
                      <p:stCondLst>
                        <p:cond delay="0"/>
                      </p:stCondLst>
                      <p:childTnLst>
                        <p:par>
                          <p:cTn id="10" fill="hold">
                            <p:stCondLst>
                              <p:cond delay="0"/>
                            </p:stCondLst>
                            <p:childTnLst>
                              <p:par>
                                <p:cTn id="11" presetClass="mediacall" nodeType="clickEffect" presetSubtype="0" presetID="2" fill="hold">
                                  <p:stCondLst>
                                    <p:cond delay="0"/>
                                  </p:stCondLst>
                                  <p:childTnLst>
                                    <p:cmd type="call" cmd="togglePause">
                                      <p:cBhvr>
                                        <p:cTn id="12" dur="1" fill="hold"/>
                                        <p:tgtEl>
                                          <p:spTgt spid="539"/>
                                        </p:tgtEl>
                                      </p:cBhvr>
                                    </p:cmd>
                                  </p:childTnLst>
                                </p:cTn>
                              </p:par>
                            </p:childTnLst>
                          </p:cTn>
                        </p:par>
                      </p:childTnLst>
                    </p:cTn>
                  </p:par>
                </p:childTnLst>
              </p:cTn>
              <p:nextCondLst>
                <p:cond delay="0" evt="onClick">
                  <p:tgtEl>
                    <p:spTgt spid="539"/>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42" name="3 - Better.mov" descr="3 - Better.mov"/>
          <p:cNvPicPr>
            <a:picLocks noChangeAspect="0"/>
          </p:cNvPicPr>
          <p:nvPr>
            <a:videoFile r:link="rId2"/>
            <p:extLst>
              <p:ext uri="{DAA4B4D4-6D71-4841-9C94-3DE7FCFB9230}">
                <p14:media xmlns:p14="http://schemas.microsoft.com/office/powerpoint/2010/main" r:embed="rId3"/>
              </p:ext>
            </p:extLst>
          </p:nvPr>
        </p:nvPicPr>
        <p:blipFill>
          <a:blip r:embed="rId4">
            <a:extLst/>
          </a:blip>
          <a:stretch>
            <a:fillRect/>
          </a:stretch>
        </p:blipFill>
        <p:spPr>
          <a:xfrm>
            <a:off x="-1" y="-594518"/>
            <a:ext cx="24384001" cy="13553873"/>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70819" fill="hold"/>
                                        <p:tgtEl>
                                          <p:spTgt spid="542"/>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100000">
                <p:cTn id="7" fill="hold" display="0">
                  <p:stCondLst>
                    <p:cond delay="indefinite"/>
                  </p:stCondLst>
                </p:cTn>
                <p:tgtEl>
                  <p:spTgt spid="542"/>
                </p:tgtEl>
              </p:cMediaNode>
            </p:video>
            <p:seq concurrent="1" prevAc="none" nextAc="seek">
              <p:cTn id="8" evtFilter="cancelBubble" nodeType="interactiveSeq" restart="whenNotActive" fill="hold">
                <p:stCondLst>
                  <p:cond delay="0" evt="onClick">
                    <p:tgtEl>
                      <p:spTgt spid="542"/>
                    </p:tgtEl>
                  </p:cond>
                </p:stCondLst>
                <p:endSync delay="0" evt="end">
                  <p:rtn val="all"/>
                </p:endSync>
                <p:childTnLst>
                  <p:par>
                    <p:cTn id="9" fill="hold">
                      <p:stCondLst>
                        <p:cond delay="0"/>
                      </p:stCondLst>
                      <p:childTnLst>
                        <p:par>
                          <p:cTn id="10" fill="hold">
                            <p:stCondLst>
                              <p:cond delay="0"/>
                            </p:stCondLst>
                            <p:childTnLst>
                              <p:par>
                                <p:cTn id="11" presetClass="mediacall" nodeType="clickEffect" presetSubtype="0" presetID="2" fill="hold">
                                  <p:stCondLst>
                                    <p:cond delay="0"/>
                                  </p:stCondLst>
                                  <p:childTnLst>
                                    <p:cmd type="call" cmd="togglePause">
                                      <p:cBhvr>
                                        <p:cTn id="12" dur="1" fill="hold"/>
                                        <p:tgtEl>
                                          <p:spTgt spid="542"/>
                                        </p:tgtEl>
                                      </p:cBhvr>
                                    </p:cmd>
                                  </p:childTnLst>
                                </p:cTn>
                              </p:par>
                            </p:childTnLst>
                          </p:cTn>
                        </p:par>
                      </p:childTnLst>
                    </p:cTn>
                  </p:par>
                </p:childTnLst>
              </p:cTn>
              <p:nextCondLst>
                <p:cond delay="0" evt="onClick">
                  <p:tgtEl>
                    <p:spTgt spid="542"/>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Text Placeholder 3"/>
          <p:cNvSpPr txBox="1"/>
          <p:nvPr>
            <p:ph type="body" sz="quarter" idx="1"/>
          </p:nvPr>
        </p:nvSpPr>
        <p:spPr>
          <a:xfrm>
            <a:off x="2" y="6033818"/>
            <a:ext cx="17171718" cy="1255383"/>
          </a:xfrm>
          <a:prstGeom prst="rect">
            <a:avLst/>
          </a:prstGeom>
        </p:spPr>
        <p:txBody>
          <a:bodyPr/>
          <a:lstStyle/>
          <a:p>
            <a:pPr/>
            <a:r>
              <a:t>Thank you!</a:t>
            </a:r>
          </a:p>
        </p:txBody>
      </p:sp>
    </p:spTree>
  </p:cSld>
  <p:clrMapOvr>
    <a:masterClrMapping/>
  </p:clrMapOvr>
  <p:transition xmlns:p14="http://schemas.microsoft.com/office/powerpoint/2010/main" spd="med" advClick="1"/>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pic>
        <p:nvPicPr>
          <p:cNvPr id="546" name="Google Shape;31;p8" descr="Google Shape;31;p8"/>
          <p:cNvPicPr>
            <a:picLocks noChangeAspect="1"/>
          </p:cNvPicPr>
          <p:nvPr/>
        </p:nvPicPr>
        <p:blipFill>
          <a:blip r:embed="rId3">
            <a:extLst/>
          </a:blip>
          <a:stretch>
            <a:fillRect/>
          </a:stretch>
        </p:blipFill>
        <p:spPr>
          <a:xfrm>
            <a:off x="0" y="628819"/>
            <a:ext cx="7810500" cy="12458361"/>
          </a:xfrm>
          <a:prstGeom prst="rect">
            <a:avLst/>
          </a:prstGeom>
          <a:ln w="12700">
            <a:miter lim="400000"/>
          </a:ln>
        </p:spPr>
      </p:pic>
      <p:sp>
        <p:nvSpPr>
          <p:cNvPr id="547" name="Google Shape;32;p8"/>
          <p:cNvSpPr/>
          <p:nvPr/>
        </p:nvSpPr>
        <p:spPr>
          <a:xfrm>
            <a:off x="7334250" y="0"/>
            <a:ext cx="9715500" cy="13716000"/>
          </a:xfrm>
          <a:prstGeom prst="rect">
            <a:avLst/>
          </a:prstGeom>
          <a:solidFill>
            <a:srgbClr val="08131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548" name="Google Shape;33;p8"/>
          <p:cNvSpPr txBox="1"/>
          <p:nvPr/>
        </p:nvSpPr>
        <p:spPr>
          <a:xfrm>
            <a:off x="8191500" y="2597149"/>
            <a:ext cx="8001000" cy="24638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1828800">
              <a:defRPr b="1" sz="8000">
                <a:solidFill>
                  <a:srgbClr val="F4F1E8"/>
                </a:solidFill>
                <a:latin typeface="Verdana"/>
                <a:ea typeface="Verdana"/>
                <a:cs typeface="Verdana"/>
                <a:sym typeface="Verdana"/>
              </a:defRPr>
            </a:pPr>
            <a:r>
              <a:t>An AI Bot</a:t>
            </a:r>
          </a:p>
          <a:p>
            <a:pPr defTabSz="1828800">
              <a:defRPr b="1" sz="8000">
                <a:solidFill>
                  <a:srgbClr val="F4F1E8"/>
                </a:solidFill>
                <a:latin typeface="Verdana"/>
                <a:ea typeface="Verdana"/>
                <a:cs typeface="Verdana"/>
                <a:sym typeface="Verdana"/>
              </a:defRPr>
            </a:pPr>
            <a:r>
              <a:t>Saved My Life</a:t>
            </a:r>
          </a:p>
        </p:txBody>
      </p:sp>
      <p:sp>
        <p:nvSpPr>
          <p:cNvPr id="549" name="Google Shape;34;p8"/>
          <p:cNvSpPr txBox="1"/>
          <p:nvPr/>
        </p:nvSpPr>
        <p:spPr>
          <a:xfrm>
            <a:off x="8191500" y="6324599"/>
            <a:ext cx="8001000" cy="17907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11600">
                <a:solidFill>
                  <a:srgbClr val="B5F23D"/>
                </a:solidFill>
                <a:latin typeface="Verdana"/>
                <a:ea typeface="Verdana"/>
                <a:cs typeface="Verdana"/>
                <a:sym typeface="Verdana"/>
              </a:defRPr>
            </a:lvl1pPr>
          </a:lstStyle>
          <a:p>
            <a:pPr/>
            <a:r>
              <a:t>76 LB</a:t>
            </a:r>
          </a:p>
        </p:txBody>
      </p:sp>
      <p:sp>
        <p:nvSpPr>
          <p:cNvPr id="550" name="Google Shape;35;p8"/>
          <p:cNvSpPr txBox="1"/>
          <p:nvPr/>
        </p:nvSpPr>
        <p:spPr>
          <a:xfrm>
            <a:off x="8572500" y="8115300"/>
            <a:ext cx="72390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sz="3000">
                <a:solidFill>
                  <a:srgbClr val="A9B8B5"/>
                </a:solidFill>
                <a:latin typeface="Verdana"/>
                <a:ea typeface="Verdana"/>
                <a:cs typeface="Verdana"/>
                <a:sym typeface="Verdana"/>
              </a:defRPr>
            </a:lvl1pPr>
          </a:lstStyle>
          <a:p>
            <a:pPr/>
            <a:r>
              <a:t>down from my highest weight</a:t>
            </a:r>
          </a:p>
        </p:txBody>
      </p:sp>
      <p:sp>
        <p:nvSpPr>
          <p:cNvPr id="551" name="Google Shape;36;p8"/>
          <p:cNvSpPr txBox="1"/>
          <p:nvPr/>
        </p:nvSpPr>
        <p:spPr>
          <a:xfrm>
            <a:off x="8572500" y="9525000"/>
            <a:ext cx="7239000" cy="495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200">
                <a:solidFill>
                  <a:srgbClr val="F4F1E8"/>
                </a:solidFill>
                <a:latin typeface="Verdana"/>
                <a:ea typeface="Verdana"/>
                <a:cs typeface="Verdana"/>
                <a:sym typeface="Verdana"/>
              </a:defRPr>
            </a:lvl1pPr>
          </a:lstStyle>
          <a:p>
            <a:pPr/>
            <a:r>
              <a:t>76 lb since the agent began</a:t>
            </a:r>
          </a:p>
        </p:txBody>
      </p:sp>
      <p:sp>
        <p:nvSpPr>
          <p:cNvPr id="552" name="Google Shape;37;p8"/>
          <p:cNvSpPr txBox="1"/>
          <p:nvPr/>
        </p:nvSpPr>
        <p:spPr>
          <a:xfrm>
            <a:off x="8191500" y="11963400"/>
            <a:ext cx="80010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sz="2000">
                <a:solidFill>
                  <a:srgbClr val="A9B8B5"/>
                </a:solidFill>
                <a:latin typeface="Verdana"/>
                <a:ea typeface="Verdana"/>
                <a:cs typeface="Verdana"/>
                <a:sym typeface="Verdana"/>
              </a:defRPr>
            </a:lvl1pPr>
          </a:lstStyle>
          <a:p>
            <a:pPr/>
            <a:r>
              <a:t>Andrew Ragusa  ·  TechEx AI Tapas</a:t>
            </a:r>
          </a:p>
        </p:txBody>
      </p:sp>
      <p:sp>
        <p:nvSpPr>
          <p:cNvPr id="553" name="Google Shape;38;p8"/>
          <p:cNvSpPr txBox="1"/>
          <p:nvPr/>
        </p:nvSpPr>
        <p:spPr>
          <a:xfrm>
            <a:off x="8534400" y="5638799"/>
            <a:ext cx="7315200" cy="3429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2200">
                <a:solidFill>
                  <a:srgbClr val="FF6B57"/>
                </a:solidFill>
                <a:latin typeface="Verdana"/>
                <a:ea typeface="Verdana"/>
                <a:cs typeface="Verdana"/>
                <a:sym typeface="Verdana"/>
              </a:defRPr>
            </a:lvl1pPr>
          </a:lstStyle>
          <a:p>
            <a:pPr/>
            <a:r>
              <a:t>It sounds hyperbolic. I’m not kidding.</a:t>
            </a:r>
          </a:p>
        </p:txBody>
      </p:sp>
      <p:pic>
        <p:nvPicPr>
          <p:cNvPr id="554" name="PXL_20261024_204014076 (1).jpgGoogle Shape;39;p8" descr="PXL_20261024_204014076 (1).jpgGoogle Shape;39;p8"/>
          <p:cNvPicPr>
            <a:picLocks noChangeAspect="1"/>
          </p:cNvPicPr>
          <p:nvPr/>
        </p:nvPicPr>
        <p:blipFill>
          <a:blip r:embed="rId4">
            <a:extLst/>
          </a:blip>
          <a:srcRect l="6894" t="15448" r="53545" b="0"/>
          <a:stretch>
            <a:fillRect/>
          </a:stretch>
        </p:blipFill>
        <p:spPr>
          <a:xfrm>
            <a:off x="17725899" y="1122600"/>
            <a:ext cx="4006903" cy="11374202"/>
          </a:xfrm>
          <a:prstGeom prst="rect">
            <a:avLst/>
          </a:prstGeom>
          <a:ln w="12700">
            <a:miter lim="400000"/>
          </a:ln>
        </p:spPr>
      </p:pic>
    </p:spTree>
  </p:cSld>
  <p:clrMapOvr>
    <a:masterClrMapping/>
  </p:clrMapOvr>
  <p:transition xmlns:p14="http://schemas.microsoft.com/office/powerpoint/2010/main" spd="med" advClick="1"/>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558" name="Google Shape;45;p9"/>
          <p:cNvSpPr txBox="1"/>
          <p:nvPr/>
        </p:nvSpPr>
        <p:spPr>
          <a:xfrm>
            <a:off x="1905000" y="838200"/>
            <a:ext cx="106680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THE NUMBER THAT SCARED ME</a:t>
            </a:r>
          </a:p>
        </p:txBody>
      </p:sp>
      <p:sp>
        <p:nvSpPr>
          <p:cNvPr id="559" name="Google Shape;46;p9"/>
          <p:cNvSpPr txBox="1"/>
          <p:nvPr/>
        </p:nvSpPr>
        <p:spPr>
          <a:xfrm>
            <a:off x="1219200" y="1524000"/>
            <a:ext cx="144780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hsCRP was the clearest warning</a:t>
            </a:r>
          </a:p>
        </p:txBody>
      </p:sp>
      <p:sp>
        <p:nvSpPr>
          <p:cNvPr id="560" name="Google Shape;47;p9"/>
          <p:cNvSpPr txBox="1"/>
          <p:nvPr/>
        </p:nvSpPr>
        <p:spPr>
          <a:xfrm>
            <a:off x="16497300" y="1333500"/>
            <a:ext cx="6667500" cy="1042244"/>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b="1" sz="6800">
                <a:solidFill>
                  <a:srgbClr val="B5F23D"/>
                </a:solidFill>
                <a:latin typeface="Verdana"/>
                <a:ea typeface="Verdana"/>
                <a:cs typeface="Verdana"/>
                <a:sym typeface="Verdana"/>
              </a:defRPr>
            </a:lvl1pPr>
          </a:lstStyle>
          <a:p>
            <a:pPr/>
            <a:r>
              <a:t>4.14  →  ~1</a:t>
            </a:r>
          </a:p>
        </p:txBody>
      </p:sp>
      <p:sp>
        <p:nvSpPr>
          <p:cNvPr id="561" name="Google Shape;48;p9"/>
          <p:cNvSpPr txBox="1"/>
          <p:nvPr/>
        </p:nvSpPr>
        <p:spPr>
          <a:xfrm>
            <a:off x="19050000" y="2514600"/>
            <a:ext cx="41148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2000">
                <a:solidFill>
                  <a:srgbClr val="A9B8B5"/>
                </a:solidFill>
                <a:latin typeface="Verdana"/>
                <a:ea typeface="Verdana"/>
                <a:cs typeface="Verdana"/>
                <a:sym typeface="Verdana"/>
              </a:defRPr>
            </a:lvl1pPr>
          </a:lstStyle>
          <a:p>
            <a:pPr/>
            <a:r>
              <a:t>hsCRP, mg/L</a:t>
            </a:r>
          </a:p>
        </p:txBody>
      </p:sp>
      <p:sp>
        <p:nvSpPr>
          <p:cNvPr id="562" name="Google Shape;49;p9"/>
          <p:cNvSpPr/>
          <p:nvPr/>
        </p:nvSpPr>
        <p:spPr>
          <a:xfrm>
            <a:off x="1219200" y="3505200"/>
            <a:ext cx="14668500" cy="7696200"/>
          </a:xfrm>
          <a:prstGeom prst="roundRect">
            <a:avLst>
              <a:gd name="adj" fmla="val 4455"/>
            </a:avLst>
          </a:prstGeom>
          <a:solidFill>
            <a:srgbClr val="F7F7F5"/>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pic>
        <p:nvPicPr>
          <p:cNvPr id="563" name="Google Shape;50;p9" descr="Google Shape;50;p9"/>
          <p:cNvPicPr>
            <a:picLocks noChangeAspect="1"/>
          </p:cNvPicPr>
          <p:nvPr/>
        </p:nvPicPr>
        <p:blipFill>
          <a:blip r:embed="rId3">
            <a:extLst/>
          </a:blip>
          <a:stretch>
            <a:fillRect/>
          </a:stretch>
        </p:blipFill>
        <p:spPr>
          <a:xfrm>
            <a:off x="1600200" y="4202472"/>
            <a:ext cx="13906500" cy="6225455"/>
          </a:xfrm>
          <a:prstGeom prst="rect">
            <a:avLst/>
          </a:prstGeom>
          <a:ln w="12700">
            <a:miter lim="400000"/>
          </a:ln>
        </p:spPr>
      </p:pic>
      <p:sp>
        <p:nvSpPr>
          <p:cNvPr id="564" name="Google Shape;51;p9"/>
          <p:cNvSpPr/>
          <p:nvPr/>
        </p:nvSpPr>
        <p:spPr>
          <a:xfrm>
            <a:off x="7581900" y="4610100"/>
            <a:ext cx="57150" cy="5372100"/>
          </a:xfrm>
          <a:prstGeom prst="rect">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565" name="Google Shape;52;p9"/>
          <p:cNvSpPr/>
          <p:nvPr/>
        </p:nvSpPr>
        <p:spPr>
          <a:xfrm>
            <a:off x="5295900" y="3695700"/>
            <a:ext cx="4648200" cy="609600"/>
          </a:xfrm>
          <a:prstGeom prst="roundRect">
            <a:avLst>
              <a:gd name="adj" fmla="val 37500"/>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566" name="Google Shape;53;p9"/>
          <p:cNvSpPr txBox="1"/>
          <p:nvPr/>
        </p:nvSpPr>
        <p:spPr>
          <a:xfrm>
            <a:off x="5486400" y="3870325"/>
            <a:ext cx="42672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1800">
                <a:latin typeface="Verdana"/>
                <a:ea typeface="Verdana"/>
                <a:cs typeface="Verdana"/>
                <a:sym typeface="Verdana"/>
              </a:defRPr>
            </a:lvl1pPr>
          </a:lstStyle>
          <a:p>
            <a:pPr/>
            <a:r>
              <a:t>AI AGENT BEGINS · JAN 1</a:t>
            </a:r>
          </a:p>
        </p:txBody>
      </p:sp>
      <p:sp>
        <p:nvSpPr>
          <p:cNvPr id="567" name="Google Shape;54;p9"/>
          <p:cNvSpPr txBox="1"/>
          <p:nvPr/>
        </p:nvSpPr>
        <p:spPr>
          <a:xfrm>
            <a:off x="16840200" y="3924300"/>
            <a:ext cx="5334000" cy="342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200">
                <a:solidFill>
                  <a:srgbClr val="65C7E8"/>
                </a:solidFill>
                <a:latin typeface="Verdana"/>
                <a:ea typeface="Verdana"/>
                <a:cs typeface="Verdana"/>
                <a:sym typeface="Verdana"/>
              </a:defRPr>
            </a:lvl1pPr>
          </a:lstStyle>
          <a:p>
            <a:pPr/>
            <a:r>
              <a:t>WHY IT MATTERED</a:t>
            </a:r>
          </a:p>
        </p:txBody>
      </p:sp>
      <p:sp>
        <p:nvSpPr>
          <p:cNvPr id="568" name="Google Shape;55;p9"/>
          <p:cNvSpPr txBox="1"/>
          <p:nvPr/>
        </p:nvSpPr>
        <p:spPr>
          <a:xfrm>
            <a:off x="16840200" y="4603750"/>
            <a:ext cx="5715000" cy="2794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3600">
                <a:solidFill>
                  <a:srgbClr val="F4F1E8"/>
                </a:solidFill>
                <a:latin typeface="Verdana"/>
                <a:ea typeface="Verdana"/>
                <a:cs typeface="Verdana"/>
                <a:sym typeface="Verdana"/>
              </a:defRPr>
            </a:lvl1pPr>
          </a:lstStyle>
          <a:p>
            <a:pPr/>
            <a:r>
              <a:t>hsCRP is an inflammation marker linked to increased risk of heart attack and stroke.</a:t>
            </a:r>
          </a:p>
        </p:txBody>
      </p:sp>
      <p:sp>
        <p:nvSpPr>
          <p:cNvPr id="569" name="Google Shape;56;p9"/>
          <p:cNvSpPr/>
          <p:nvPr/>
        </p:nvSpPr>
        <p:spPr>
          <a:xfrm>
            <a:off x="16840200" y="7886700"/>
            <a:ext cx="5715000" cy="2095500"/>
          </a:xfrm>
          <a:prstGeom prst="roundRect">
            <a:avLst>
              <a:gd name="adj" fmla="val 16364"/>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570" name="Google Shape;57;p9"/>
          <p:cNvSpPr txBox="1"/>
          <p:nvPr/>
        </p:nvSpPr>
        <p:spPr>
          <a:xfrm>
            <a:off x="17297400" y="8216899"/>
            <a:ext cx="4800600" cy="14732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sz="2400">
                <a:solidFill>
                  <a:srgbClr val="A9B8B5"/>
                </a:solidFill>
                <a:latin typeface="Verdana"/>
                <a:ea typeface="Verdana"/>
                <a:cs typeface="Verdana"/>
                <a:sym typeface="Verdana"/>
              </a:defRPr>
            </a:lvl1pPr>
          </a:lstStyle>
          <a:p>
            <a:pPr/>
            <a:r>
              <a:t>A risk marker, not a diagnosis. It can rise for other reasons and belongs in context with other data.</a:t>
            </a:r>
          </a:p>
        </p:txBody>
      </p:sp>
      <p:sp>
        <p:nvSpPr>
          <p:cNvPr id="571" name="Google Shape;58;p9"/>
          <p:cNvSpPr txBox="1"/>
          <p:nvPr/>
        </p:nvSpPr>
        <p:spPr>
          <a:xfrm>
            <a:off x="16840200" y="10515600"/>
            <a:ext cx="5715000" cy="2794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800">
                <a:solidFill>
                  <a:srgbClr val="A9B8B5"/>
                </a:solidFill>
                <a:latin typeface="Verdana"/>
                <a:ea typeface="Verdana"/>
                <a:cs typeface="Verdana"/>
                <a:sym typeface="Verdana"/>
              </a:defRPr>
            </a:lvl1pPr>
          </a:lstStyle>
          <a:p>
            <a:pPr/>
            <a:r>
              <a:t>Source: American Heart Association</a:t>
            </a:r>
          </a:p>
        </p:txBody>
      </p:sp>
      <p:sp>
        <p:nvSpPr>
          <p:cNvPr id="572" name="Google Shape;59;p9"/>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02</a:t>
            </a:r>
          </a:p>
        </p:txBody>
      </p:sp>
    </p:spTree>
  </p:cSld>
  <p:clrMapOvr>
    <a:masterClrMapping/>
  </p:clrMapOvr>
  <p:transition xmlns:p14="http://schemas.microsoft.com/office/powerpoint/2010/main" spd="med" advClick="1"/>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576" name="Google Shape;65;p10"/>
          <p:cNvSpPr txBox="1"/>
          <p:nvPr/>
        </p:nvSpPr>
        <p:spPr>
          <a:xfrm>
            <a:off x="1905000" y="838200"/>
            <a:ext cx="92202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THE VISIBLE RESULT</a:t>
            </a:r>
          </a:p>
        </p:txBody>
      </p:sp>
      <p:sp>
        <p:nvSpPr>
          <p:cNvPr id="577" name="Google Shape;66;p10"/>
          <p:cNvSpPr txBox="1"/>
          <p:nvPr/>
        </p:nvSpPr>
        <p:spPr>
          <a:xfrm>
            <a:off x="1219200" y="1524000"/>
            <a:ext cx="144780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Since January: steady change</a:t>
            </a:r>
          </a:p>
        </p:txBody>
      </p:sp>
      <p:sp>
        <p:nvSpPr>
          <p:cNvPr id="578" name="Google Shape;67;p10"/>
          <p:cNvSpPr txBox="1"/>
          <p:nvPr/>
        </p:nvSpPr>
        <p:spPr>
          <a:xfrm>
            <a:off x="16040100" y="1333500"/>
            <a:ext cx="7048500" cy="95326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b="1" sz="6200">
                <a:solidFill>
                  <a:srgbClr val="B5F23D"/>
                </a:solidFill>
                <a:latin typeface="Verdana"/>
                <a:ea typeface="Verdana"/>
                <a:cs typeface="Verdana"/>
                <a:sym typeface="Verdana"/>
              </a:defRPr>
            </a:lvl1pPr>
          </a:lstStyle>
          <a:p>
            <a:pPr/>
            <a:r>
              <a:t>271 → 195</a:t>
            </a:r>
          </a:p>
        </p:txBody>
      </p:sp>
      <p:sp>
        <p:nvSpPr>
          <p:cNvPr id="579" name="Google Shape;68;p10"/>
          <p:cNvSpPr txBox="1"/>
          <p:nvPr/>
        </p:nvSpPr>
        <p:spPr>
          <a:xfrm>
            <a:off x="20002500" y="2400300"/>
            <a:ext cx="3048000" cy="342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2200">
                <a:solidFill>
                  <a:srgbClr val="A9B8B5"/>
                </a:solidFill>
                <a:latin typeface="Verdana"/>
                <a:ea typeface="Verdana"/>
                <a:cs typeface="Verdana"/>
                <a:sym typeface="Verdana"/>
              </a:defRPr>
            </a:lvl1pPr>
          </a:lstStyle>
          <a:p>
            <a:pPr/>
            <a:r>
              <a:t>pounds</a:t>
            </a:r>
          </a:p>
        </p:txBody>
      </p:sp>
      <p:sp>
        <p:nvSpPr>
          <p:cNvPr id="580" name="Google Shape;69;p10"/>
          <p:cNvSpPr/>
          <p:nvPr/>
        </p:nvSpPr>
        <p:spPr>
          <a:xfrm>
            <a:off x="1219200" y="3238500"/>
            <a:ext cx="21945600" cy="8267700"/>
          </a:xfrm>
          <a:prstGeom prst="roundRect">
            <a:avLst>
              <a:gd name="adj" fmla="val 4147"/>
            </a:avLst>
          </a:prstGeom>
          <a:solidFill>
            <a:srgbClr val="F6F6F2"/>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pic>
        <p:nvPicPr>
          <p:cNvPr id="581" name="Google Shape;70;p10" descr="Google Shape;70;p10"/>
          <p:cNvPicPr>
            <a:picLocks noChangeAspect="1"/>
          </p:cNvPicPr>
          <p:nvPr/>
        </p:nvPicPr>
        <p:blipFill>
          <a:blip r:embed="rId3">
            <a:extLst/>
          </a:blip>
          <a:stretch>
            <a:fillRect/>
          </a:stretch>
        </p:blipFill>
        <p:spPr>
          <a:xfrm>
            <a:off x="1562100" y="4341698"/>
            <a:ext cx="21259800" cy="6061305"/>
          </a:xfrm>
          <a:prstGeom prst="rect">
            <a:avLst/>
          </a:prstGeom>
          <a:ln w="12700">
            <a:miter lim="400000"/>
          </a:ln>
        </p:spPr>
      </p:pic>
      <p:sp>
        <p:nvSpPr>
          <p:cNvPr id="582" name="Google Shape;71;p10"/>
          <p:cNvSpPr/>
          <p:nvPr/>
        </p:nvSpPr>
        <p:spPr>
          <a:xfrm>
            <a:off x="7503149" y="4095750"/>
            <a:ext cx="56999" cy="6153001"/>
          </a:xfrm>
          <a:prstGeom prst="rect">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583" name="Google Shape;72;p10"/>
          <p:cNvSpPr/>
          <p:nvPr/>
        </p:nvSpPr>
        <p:spPr>
          <a:xfrm>
            <a:off x="5219700" y="3429000"/>
            <a:ext cx="5943600" cy="647700"/>
          </a:xfrm>
          <a:prstGeom prst="roundRect">
            <a:avLst>
              <a:gd name="adj" fmla="val 35294"/>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584" name="Google Shape;73;p10"/>
          <p:cNvSpPr txBox="1"/>
          <p:nvPr/>
        </p:nvSpPr>
        <p:spPr>
          <a:xfrm>
            <a:off x="4721850" y="3632348"/>
            <a:ext cx="5562601"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1800">
                <a:latin typeface="Verdana"/>
                <a:ea typeface="Verdana"/>
                <a:cs typeface="Verdana"/>
                <a:sym typeface="Verdana"/>
              </a:defRPr>
            </a:lvl1pPr>
          </a:lstStyle>
          <a:p>
            <a:pPr/>
            <a:r>
              <a:t>AI AGENT BEGINS · 271 LB · JAN 1</a:t>
            </a:r>
          </a:p>
        </p:txBody>
      </p:sp>
      <p:sp>
        <p:nvSpPr>
          <p:cNvPr id="585" name="Google Shape;74;p10"/>
          <p:cNvSpPr txBox="1"/>
          <p:nvPr/>
        </p:nvSpPr>
        <p:spPr>
          <a:xfrm>
            <a:off x="1219200" y="11906250"/>
            <a:ext cx="14478000" cy="368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400">
                <a:solidFill>
                  <a:srgbClr val="A9B8B5"/>
                </a:solidFill>
                <a:latin typeface="Verdana"/>
                <a:ea typeface="Verdana"/>
                <a:cs typeface="Verdana"/>
                <a:sym typeface="Verdana"/>
              </a:defRPr>
            </a:lvl1pPr>
          </a:lstStyle>
          <a:p>
            <a:pPr/>
            <a:r>
              <a:t>Jan 1: 271 lb · Eufy export starts at 264 · high: 278 lb (June 2025)</a:t>
            </a:r>
          </a:p>
        </p:txBody>
      </p:sp>
      <p:sp>
        <p:nvSpPr>
          <p:cNvPr id="586" name="Google Shape;75;p10"/>
          <p:cNvSpPr txBox="1"/>
          <p:nvPr/>
        </p:nvSpPr>
        <p:spPr>
          <a:xfrm>
            <a:off x="18592800" y="11963400"/>
            <a:ext cx="4572000" cy="368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2400">
                <a:solidFill>
                  <a:srgbClr val="A9B8B5"/>
                </a:solidFill>
                <a:latin typeface="Verdana"/>
                <a:ea typeface="Verdana"/>
                <a:cs typeface="Verdana"/>
                <a:sym typeface="Verdana"/>
              </a:defRPr>
            </a:lvl1pPr>
          </a:lstStyle>
          <a:p>
            <a:pPr/>
            <a:r>
              <a:t>Goal  ·  190 lb</a:t>
            </a:r>
          </a:p>
        </p:txBody>
      </p:sp>
      <p:sp>
        <p:nvSpPr>
          <p:cNvPr id="587" name="Google Shape;76;p10"/>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03</a:t>
            </a:r>
          </a:p>
        </p:txBody>
      </p:sp>
    </p:spTree>
  </p:cSld>
  <p:clrMapOvr>
    <a:masterClrMapping/>
  </p:clrMapOvr>
  <p:transition xmlns:p14="http://schemas.microsoft.com/office/powerpoint/2010/main" spd="med" advClick="1"/>
</p:sld>
</file>

<file path=ppt/slides/slide5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591" name="Google Shape;82;p11"/>
          <p:cNvSpPr txBox="1"/>
          <p:nvPr/>
        </p:nvSpPr>
        <p:spPr>
          <a:xfrm>
            <a:off x="1905000" y="838200"/>
            <a:ext cx="92202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THE AGENT</a:t>
            </a:r>
          </a:p>
        </p:txBody>
      </p:sp>
      <p:sp>
        <p:nvSpPr>
          <p:cNvPr id="592" name="Google Shape;83;p11"/>
          <p:cNvSpPr txBox="1"/>
          <p:nvPr/>
        </p:nvSpPr>
        <p:spPr>
          <a:xfrm>
            <a:off x="1219200" y="1524000"/>
            <a:ext cx="198120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Hermes turns a model into a persistent worker</a:t>
            </a:r>
          </a:p>
        </p:txBody>
      </p:sp>
      <p:sp>
        <p:nvSpPr>
          <p:cNvPr id="593" name="Google Shape;84;p11"/>
          <p:cNvSpPr txBox="1"/>
          <p:nvPr/>
        </p:nvSpPr>
        <p:spPr>
          <a:xfrm>
            <a:off x="1219200" y="2667000"/>
            <a:ext cx="12954000" cy="393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600">
                <a:solidFill>
                  <a:srgbClr val="A9B8B5"/>
                </a:solidFill>
                <a:latin typeface="Verdana"/>
                <a:ea typeface="Verdana"/>
                <a:cs typeface="Verdana"/>
                <a:sym typeface="Verdana"/>
              </a:defRPr>
            </a:lvl1pPr>
          </a:lstStyle>
          <a:p>
            <a:pPr/>
            <a:r>
              <a:t>An open-source agent from Nous Research</a:t>
            </a:r>
          </a:p>
        </p:txBody>
      </p:sp>
      <p:sp>
        <p:nvSpPr>
          <p:cNvPr id="594" name="Google Shape;85;p11"/>
          <p:cNvSpPr/>
          <p:nvPr/>
        </p:nvSpPr>
        <p:spPr>
          <a:xfrm>
            <a:off x="1219200" y="4343400"/>
            <a:ext cx="5715000" cy="4762500"/>
          </a:xfrm>
          <a:prstGeom prst="roundRect">
            <a:avLst>
              <a:gd name="adj" fmla="val 9600"/>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595" name="Google Shape;86;p11"/>
          <p:cNvSpPr txBox="1"/>
          <p:nvPr/>
        </p:nvSpPr>
        <p:spPr>
          <a:xfrm>
            <a:off x="1790700" y="4953000"/>
            <a:ext cx="4572000" cy="368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2400">
                <a:solidFill>
                  <a:srgbClr val="65C7E8"/>
                </a:solidFill>
                <a:latin typeface="Verdana"/>
                <a:ea typeface="Verdana"/>
                <a:cs typeface="Verdana"/>
                <a:sym typeface="Verdana"/>
              </a:defRPr>
            </a:lvl1pPr>
          </a:lstStyle>
          <a:p>
            <a:pPr/>
            <a:r>
              <a:t>LANGUAGE MODEL</a:t>
            </a:r>
          </a:p>
        </p:txBody>
      </p:sp>
      <p:sp>
        <p:nvSpPr>
          <p:cNvPr id="596" name="Google Shape;87;p11"/>
          <p:cNvSpPr txBox="1"/>
          <p:nvPr/>
        </p:nvSpPr>
        <p:spPr>
          <a:xfrm>
            <a:off x="1790700" y="6318250"/>
            <a:ext cx="4572000" cy="13462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1828800">
              <a:defRPr b="1" sz="4400">
                <a:solidFill>
                  <a:srgbClr val="F4F1E8"/>
                </a:solidFill>
                <a:latin typeface="Verdana"/>
                <a:ea typeface="Verdana"/>
                <a:cs typeface="Verdana"/>
                <a:sym typeface="Verdana"/>
              </a:defRPr>
            </a:pPr>
            <a:r>
              <a:t>Can reason</a:t>
            </a:r>
          </a:p>
          <a:p>
            <a:pPr defTabSz="1828800">
              <a:defRPr b="1" sz="4400">
                <a:solidFill>
                  <a:srgbClr val="F4F1E8"/>
                </a:solidFill>
                <a:latin typeface="Verdana"/>
                <a:ea typeface="Verdana"/>
                <a:cs typeface="Verdana"/>
                <a:sym typeface="Verdana"/>
              </a:defRPr>
            </a:pPr>
            <a:r>
              <a:t>and respond</a:t>
            </a:r>
          </a:p>
        </p:txBody>
      </p:sp>
      <p:sp>
        <p:nvSpPr>
          <p:cNvPr id="597" name="Google Shape;88;p11"/>
          <p:cNvSpPr/>
          <p:nvPr/>
        </p:nvSpPr>
        <p:spPr>
          <a:xfrm>
            <a:off x="8191500" y="3848100"/>
            <a:ext cx="8001000" cy="5753100"/>
          </a:xfrm>
          <a:prstGeom prst="roundRect">
            <a:avLst>
              <a:gd name="adj" fmla="val 9272"/>
            </a:avLst>
          </a:prstGeom>
          <a:solidFill>
            <a:srgbClr val="14333A"/>
          </a:solidFill>
          <a:ln w="38100">
            <a:solidFill>
              <a:srgbClr val="6FE7B7"/>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598" name="Google Shape;89;p11"/>
          <p:cNvSpPr txBox="1"/>
          <p:nvPr/>
        </p:nvSpPr>
        <p:spPr>
          <a:xfrm>
            <a:off x="9144000" y="4533900"/>
            <a:ext cx="6096000" cy="393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2600">
                <a:solidFill>
                  <a:srgbClr val="6FE7B7"/>
                </a:solidFill>
                <a:latin typeface="Verdana"/>
                <a:ea typeface="Verdana"/>
                <a:cs typeface="Verdana"/>
                <a:sym typeface="Verdana"/>
              </a:defRPr>
            </a:lvl1pPr>
          </a:lstStyle>
          <a:p>
            <a:pPr/>
            <a:r>
              <a:t>HERMES AGENT</a:t>
            </a:r>
          </a:p>
        </p:txBody>
      </p:sp>
      <p:sp>
        <p:nvSpPr>
          <p:cNvPr id="599" name="Google Shape;90;p11"/>
          <p:cNvSpPr txBox="1"/>
          <p:nvPr/>
        </p:nvSpPr>
        <p:spPr>
          <a:xfrm>
            <a:off x="9525000" y="5924550"/>
            <a:ext cx="5334000" cy="2438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1828800">
              <a:defRPr b="1" sz="4000">
                <a:solidFill>
                  <a:srgbClr val="F4F1E8"/>
                </a:solidFill>
                <a:latin typeface="Verdana"/>
                <a:ea typeface="Verdana"/>
                <a:cs typeface="Verdana"/>
                <a:sym typeface="Verdana"/>
              </a:defRPr>
            </a:pPr>
            <a:r>
              <a:t>Memory</a:t>
            </a:r>
          </a:p>
          <a:p>
            <a:pPr defTabSz="1828800">
              <a:defRPr b="1" sz="4000">
                <a:solidFill>
                  <a:srgbClr val="F4F1E8"/>
                </a:solidFill>
                <a:latin typeface="Verdana"/>
                <a:ea typeface="Verdana"/>
                <a:cs typeface="Verdana"/>
                <a:sym typeface="Verdana"/>
              </a:defRPr>
            </a:pPr>
            <a:r>
              <a:t>Tools</a:t>
            </a:r>
          </a:p>
          <a:p>
            <a:pPr defTabSz="1828800">
              <a:defRPr b="1" sz="4000">
                <a:solidFill>
                  <a:srgbClr val="F4F1E8"/>
                </a:solidFill>
                <a:latin typeface="Verdana"/>
                <a:ea typeface="Verdana"/>
                <a:cs typeface="Verdana"/>
                <a:sym typeface="Verdana"/>
              </a:defRPr>
            </a:pPr>
            <a:r>
              <a:t>Reusable skills</a:t>
            </a:r>
          </a:p>
          <a:p>
            <a:pPr defTabSz="1828800">
              <a:defRPr b="1" sz="4000">
                <a:solidFill>
                  <a:srgbClr val="F4F1E8"/>
                </a:solidFill>
                <a:latin typeface="Verdana"/>
                <a:ea typeface="Verdana"/>
                <a:cs typeface="Verdana"/>
                <a:sym typeface="Verdana"/>
              </a:defRPr>
            </a:pPr>
            <a:r>
              <a:t>Scheduled work</a:t>
            </a:r>
          </a:p>
        </p:txBody>
      </p:sp>
      <p:sp>
        <p:nvSpPr>
          <p:cNvPr id="600" name="Google Shape;91;p11"/>
          <p:cNvSpPr/>
          <p:nvPr/>
        </p:nvSpPr>
        <p:spPr>
          <a:xfrm>
            <a:off x="17449800" y="4343400"/>
            <a:ext cx="5715000" cy="4762500"/>
          </a:xfrm>
          <a:prstGeom prst="roundRect">
            <a:avLst>
              <a:gd name="adj" fmla="val 9600"/>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01" name="Google Shape;92;p11"/>
          <p:cNvSpPr txBox="1"/>
          <p:nvPr/>
        </p:nvSpPr>
        <p:spPr>
          <a:xfrm>
            <a:off x="18021300" y="4953000"/>
            <a:ext cx="4572000" cy="368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2400">
                <a:solidFill>
                  <a:srgbClr val="FF6B57"/>
                </a:solidFill>
                <a:latin typeface="Verdana"/>
                <a:ea typeface="Verdana"/>
                <a:cs typeface="Verdana"/>
                <a:sym typeface="Verdana"/>
              </a:defRPr>
            </a:lvl1pPr>
          </a:lstStyle>
          <a:p>
            <a:pPr/>
            <a:r>
              <a:t>REAL SYSTEMS</a:t>
            </a:r>
          </a:p>
        </p:txBody>
      </p:sp>
      <p:sp>
        <p:nvSpPr>
          <p:cNvPr id="602" name="Google Shape;93;p11"/>
          <p:cNvSpPr txBox="1"/>
          <p:nvPr/>
        </p:nvSpPr>
        <p:spPr>
          <a:xfrm>
            <a:off x="18021300" y="6381750"/>
            <a:ext cx="4572000" cy="12192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1828800">
              <a:defRPr b="1" sz="4000">
                <a:solidFill>
                  <a:srgbClr val="F4F1E8"/>
                </a:solidFill>
                <a:latin typeface="Verdana"/>
                <a:ea typeface="Verdana"/>
                <a:cs typeface="Verdana"/>
                <a:sym typeface="Verdana"/>
              </a:defRPr>
            </a:pPr>
            <a:r>
              <a:t>Can read</a:t>
            </a:r>
          </a:p>
          <a:p>
            <a:pPr defTabSz="1828800">
              <a:defRPr b="1" sz="4000">
                <a:solidFill>
                  <a:srgbClr val="F4F1E8"/>
                </a:solidFill>
                <a:latin typeface="Verdana"/>
                <a:ea typeface="Verdana"/>
                <a:cs typeface="Verdana"/>
                <a:sym typeface="Verdana"/>
              </a:defRPr>
            </a:pPr>
            <a:r>
              <a:t>and take action</a:t>
            </a:r>
          </a:p>
        </p:txBody>
      </p:sp>
      <p:sp>
        <p:nvSpPr>
          <p:cNvPr id="603" name="Google Shape;94;p11"/>
          <p:cNvSpPr/>
          <p:nvPr/>
        </p:nvSpPr>
        <p:spPr>
          <a:xfrm>
            <a:off x="6934200" y="6667500"/>
            <a:ext cx="1257300" cy="76200"/>
          </a:xfrm>
          <a:prstGeom prst="rect">
            <a:avLst/>
          </a:prstGeom>
          <a:solidFill>
            <a:srgbClr val="2E545B"/>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04" name="Google Shape;95;p11"/>
          <p:cNvSpPr/>
          <p:nvPr/>
        </p:nvSpPr>
        <p:spPr>
          <a:xfrm>
            <a:off x="16192500" y="6667500"/>
            <a:ext cx="1257300" cy="76200"/>
          </a:xfrm>
          <a:prstGeom prst="rect">
            <a:avLst/>
          </a:prstGeom>
          <a:solidFill>
            <a:srgbClr val="2E545B"/>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05" name="Google Shape;96;p11"/>
          <p:cNvSpPr txBox="1"/>
          <p:nvPr/>
        </p:nvSpPr>
        <p:spPr>
          <a:xfrm>
            <a:off x="4000500" y="10515600"/>
            <a:ext cx="2286000" cy="342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2200">
                <a:solidFill>
                  <a:srgbClr val="FF6B57"/>
                </a:solidFill>
                <a:latin typeface="Verdana"/>
                <a:ea typeface="Verdana"/>
                <a:cs typeface="Verdana"/>
                <a:sym typeface="Verdana"/>
              </a:defRPr>
            </a:lvl1pPr>
          </a:lstStyle>
          <a:p>
            <a:pPr/>
            <a:r>
              <a:t>SOUL</a:t>
            </a:r>
          </a:p>
        </p:txBody>
      </p:sp>
      <p:sp>
        <p:nvSpPr>
          <p:cNvPr id="606" name="Google Shape;97;p11"/>
          <p:cNvSpPr txBox="1"/>
          <p:nvPr/>
        </p:nvSpPr>
        <p:spPr>
          <a:xfrm>
            <a:off x="5715000" y="10439400"/>
            <a:ext cx="144780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600">
                <a:solidFill>
                  <a:srgbClr val="F4F1E8"/>
                </a:solidFill>
                <a:latin typeface="Verdana"/>
                <a:ea typeface="Verdana"/>
                <a:cs typeface="Verdana"/>
                <a:sym typeface="Verdana"/>
              </a:defRPr>
            </a:lvl1pPr>
          </a:lstStyle>
          <a:p>
            <a:pPr/>
            <a:r>
              <a:t>“Be my personal trainer and my personal physician.”</a:t>
            </a:r>
          </a:p>
        </p:txBody>
      </p:sp>
      <p:sp>
        <p:nvSpPr>
          <p:cNvPr id="607" name="Google Shape;98;p11"/>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04</a:t>
            </a:r>
          </a:p>
        </p:txBody>
      </p:sp>
    </p:spTree>
  </p:cSld>
  <p:clrMapOvr>
    <a:masterClrMapping/>
  </p:clrMapOvr>
  <p:transition xmlns:p14="http://schemas.microsoft.com/office/powerpoint/2010/main" spd="med" advClick="1"/>
</p:sld>
</file>

<file path=ppt/slides/slide5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611" name="Google Shape;104;p12"/>
          <p:cNvSpPr txBox="1"/>
          <p:nvPr/>
        </p:nvSpPr>
        <p:spPr>
          <a:xfrm>
            <a:off x="1905000" y="838200"/>
            <a:ext cx="106680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THE CUSTOMIZATION MODEL</a:t>
            </a:r>
          </a:p>
        </p:txBody>
      </p:sp>
      <p:sp>
        <p:nvSpPr>
          <p:cNvPr id="612" name="Google Shape;105;p12"/>
          <p:cNvSpPr txBox="1"/>
          <p:nvPr/>
        </p:nvSpPr>
        <p:spPr>
          <a:xfrm>
            <a:off x="1219200" y="1524000"/>
            <a:ext cx="205740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I customized Hermes on three different layers</a:t>
            </a:r>
          </a:p>
        </p:txBody>
      </p:sp>
      <p:sp>
        <p:nvSpPr>
          <p:cNvPr id="613" name="Google Shape;106;p12"/>
          <p:cNvSpPr txBox="1"/>
          <p:nvPr/>
        </p:nvSpPr>
        <p:spPr>
          <a:xfrm>
            <a:off x="1219200" y="2667000"/>
            <a:ext cx="14478000" cy="393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600">
                <a:solidFill>
                  <a:srgbClr val="A9B8B5"/>
                </a:solidFill>
                <a:latin typeface="Verdana"/>
                <a:ea typeface="Verdana"/>
                <a:cs typeface="Verdana"/>
                <a:sym typeface="Verdana"/>
              </a:defRPr>
            </a:lvl1pPr>
          </a:lstStyle>
          <a:p>
            <a:pPr/>
            <a:r>
              <a:t>Each layer solves a different problem</a:t>
            </a:r>
          </a:p>
        </p:txBody>
      </p:sp>
      <p:sp>
        <p:nvSpPr>
          <p:cNvPr id="614" name="Google Shape;107;p12"/>
          <p:cNvSpPr/>
          <p:nvPr/>
        </p:nvSpPr>
        <p:spPr>
          <a:xfrm>
            <a:off x="1219200" y="4267200"/>
            <a:ext cx="6400800" cy="5562600"/>
          </a:xfrm>
          <a:prstGeom prst="roundRect">
            <a:avLst>
              <a:gd name="adj" fmla="val 8219"/>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15" name="Google Shape;108;p12"/>
          <p:cNvSpPr/>
          <p:nvPr/>
        </p:nvSpPr>
        <p:spPr>
          <a:xfrm>
            <a:off x="1219200" y="4267200"/>
            <a:ext cx="6400800" cy="133350"/>
          </a:xfrm>
          <a:prstGeom prst="roundRect">
            <a:avLst>
              <a:gd name="adj" fmla="val 50000"/>
            </a:avLst>
          </a:prstGeom>
          <a:solidFill>
            <a:srgbClr val="65C7E8"/>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16" name="Google Shape;109;p12"/>
          <p:cNvSpPr txBox="1"/>
          <p:nvPr/>
        </p:nvSpPr>
        <p:spPr>
          <a:xfrm>
            <a:off x="1752600" y="4914900"/>
            <a:ext cx="53340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600">
                <a:solidFill>
                  <a:srgbClr val="65C7E8"/>
                </a:solidFill>
                <a:latin typeface="Verdana"/>
                <a:ea typeface="Verdana"/>
                <a:cs typeface="Verdana"/>
                <a:sym typeface="Verdana"/>
              </a:defRPr>
            </a:lvl1pPr>
          </a:lstStyle>
          <a:p>
            <a:pPr/>
            <a:r>
              <a:t>HINDSIGHT</a:t>
            </a:r>
          </a:p>
        </p:txBody>
      </p:sp>
      <p:sp>
        <p:nvSpPr>
          <p:cNvPr id="617" name="Google Shape;110;p12"/>
          <p:cNvSpPr txBox="1"/>
          <p:nvPr/>
        </p:nvSpPr>
        <p:spPr>
          <a:xfrm>
            <a:off x="1752600" y="5905500"/>
            <a:ext cx="5334000" cy="342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2200">
                <a:solidFill>
                  <a:srgbClr val="A9B8B5"/>
                </a:solidFill>
                <a:latin typeface="Verdana"/>
                <a:ea typeface="Verdana"/>
                <a:cs typeface="Verdana"/>
                <a:sym typeface="Verdana"/>
              </a:defRPr>
            </a:lvl1pPr>
          </a:lstStyle>
          <a:p>
            <a:pPr/>
            <a:r>
              <a:t>MEMORY</a:t>
            </a:r>
          </a:p>
        </p:txBody>
      </p:sp>
      <p:sp>
        <p:nvSpPr>
          <p:cNvPr id="618" name="Google Shape;111;p12"/>
          <p:cNvSpPr txBox="1"/>
          <p:nvPr/>
        </p:nvSpPr>
        <p:spPr>
          <a:xfrm>
            <a:off x="1866900" y="7067549"/>
            <a:ext cx="5105400" cy="18288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3000">
                <a:solidFill>
                  <a:srgbClr val="F4F1E8"/>
                </a:solidFill>
                <a:latin typeface="Verdana"/>
                <a:ea typeface="Verdana"/>
                <a:cs typeface="Verdana"/>
                <a:sym typeface="Verdana"/>
              </a:defRPr>
            </a:lvl1pPr>
          </a:lstStyle>
          <a:p>
            <a:pPr/>
            <a:r>
              <a:t>What happened, what changed and what the agent learned about me</a:t>
            </a:r>
          </a:p>
        </p:txBody>
      </p:sp>
      <p:sp>
        <p:nvSpPr>
          <p:cNvPr id="619" name="Google Shape;112;p12"/>
          <p:cNvSpPr/>
          <p:nvPr/>
        </p:nvSpPr>
        <p:spPr>
          <a:xfrm>
            <a:off x="8534400" y="4267200"/>
            <a:ext cx="6400800" cy="5562600"/>
          </a:xfrm>
          <a:prstGeom prst="roundRect">
            <a:avLst>
              <a:gd name="adj" fmla="val 8219"/>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20" name="Google Shape;113;p12"/>
          <p:cNvSpPr/>
          <p:nvPr/>
        </p:nvSpPr>
        <p:spPr>
          <a:xfrm>
            <a:off x="8534400" y="4267200"/>
            <a:ext cx="6400800" cy="133350"/>
          </a:xfrm>
          <a:prstGeom prst="roundRect">
            <a:avLst>
              <a:gd name="adj" fmla="val 50000"/>
            </a:avLst>
          </a:prstGeom>
          <a:solidFill>
            <a:srgbClr val="6FE7B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21" name="Google Shape;114;p12"/>
          <p:cNvSpPr txBox="1"/>
          <p:nvPr/>
        </p:nvSpPr>
        <p:spPr>
          <a:xfrm>
            <a:off x="9067800" y="4914900"/>
            <a:ext cx="53340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600">
                <a:solidFill>
                  <a:srgbClr val="6FE7B7"/>
                </a:solidFill>
                <a:latin typeface="Verdana"/>
                <a:ea typeface="Verdana"/>
                <a:cs typeface="Verdana"/>
                <a:sym typeface="Verdana"/>
              </a:defRPr>
            </a:lvl1pPr>
          </a:lstStyle>
          <a:p>
            <a:pPr/>
            <a:r>
              <a:t>SKILLS</a:t>
            </a:r>
          </a:p>
        </p:txBody>
      </p:sp>
      <p:sp>
        <p:nvSpPr>
          <p:cNvPr id="622" name="Google Shape;115;p12"/>
          <p:cNvSpPr txBox="1"/>
          <p:nvPr/>
        </p:nvSpPr>
        <p:spPr>
          <a:xfrm>
            <a:off x="9067800" y="5905500"/>
            <a:ext cx="5334000" cy="342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2200">
                <a:solidFill>
                  <a:srgbClr val="A9B8B5"/>
                </a:solidFill>
                <a:latin typeface="Verdana"/>
                <a:ea typeface="Verdana"/>
                <a:cs typeface="Verdana"/>
                <a:sym typeface="Verdana"/>
              </a:defRPr>
            </a:lvl1pPr>
          </a:lstStyle>
          <a:p>
            <a:pPr/>
            <a:r>
              <a:t>PROCEDURE</a:t>
            </a:r>
          </a:p>
        </p:txBody>
      </p:sp>
      <p:sp>
        <p:nvSpPr>
          <p:cNvPr id="623" name="Google Shape;116;p12"/>
          <p:cNvSpPr txBox="1"/>
          <p:nvPr/>
        </p:nvSpPr>
        <p:spPr>
          <a:xfrm>
            <a:off x="9182100" y="7296149"/>
            <a:ext cx="5105400" cy="13716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3000">
                <a:solidFill>
                  <a:srgbClr val="F4F1E8"/>
                </a:solidFill>
                <a:latin typeface="Verdana"/>
                <a:ea typeface="Verdana"/>
                <a:cs typeface="Verdana"/>
                <a:sym typeface="Verdana"/>
              </a:defRPr>
            </a:lvl1pPr>
          </a:lstStyle>
          <a:p>
            <a:pPr/>
            <a:r>
              <a:t>How to use Garmin, Eufy, blood tests, food logs and the calendar</a:t>
            </a:r>
          </a:p>
        </p:txBody>
      </p:sp>
      <p:sp>
        <p:nvSpPr>
          <p:cNvPr id="624" name="Google Shape;117;p12"/>
          <p:cNvSpPr/>
          <p:nvPr/>
        </p:nvSpPr>
        <p:spPr>
          <a:xfrm>
            <a:off x="15849600" y="4267200"/>
            <a:ext cx="6400800" cy="5562600"/>
          </a:xfrm>
          <a:prstGeom prst="roundRect">
            <a:avLst>
              <a:gd name="adj" fmla="val 8219"/>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25" name="Google Shape;118;p12"/>
          <p:cNvSpPr/>
          <p:nvPr/>
        </p:nvSpPr>
        <p:spPr>
          <a:xfrm>
            <a:off x="15849600" y="4267200"/>
            <a:ext cx="6400800" cy="133350"/>
          </a:xfrm>
          <a:prstGeom prst="roundRect">
            <a:avLst>
              <a:gd name="adj" fmla="val 50000"/>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26" name="Google Shape;119;p12"/>
          <p:cNvSpPr txBox="1"/>
          <p:nvPr/>
        </p:nvSpPr>
        <p:spPr>
          <a:xfrm>
            <a:off x="16383000" y="4914900"/>
            <a:ext cx="53340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600">
                <a:solidFill>
                  <a:srgbClr val="FF6B57"/>
                </a:solidFill>
                <a:latin typeface="Verdana"/>
                <a:ea typeface="Verdana"/>
                <a:cs typeface="Verdana"/>
                <a:sym typeface="Verdana"/>
              </a:defRPr>
            </a:lvl1pPr>
          </a:lstStyle>
          <a:p>
            <a:pPr/>
            <a:r>
              <a:t>SOUL</a:t>
            </a:r>
          </a:p>
        </p:txBody>
      </p:sp>
      <p:sp>
        <p:nvSpPr>
          <p:cNvPr id="627" name="Google Shape;120;p12"/>
          <p:cNvSpPr txBox="1"/>
          <p:nvPr/>
        </p:nvSpPr>
        <p:spPr>
          <a:xfrm>
            <a:off x="16383000" y="5905500"/>
            <a:ext cx="5334000" cy="342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2200">
                <a:solidFill>
                  <a:srgbClr val="A9B8B5"/>
                </a:solidFill>
                <a:latin typeface="Verdana"/>
                <a:ea typeface="Verdana"/>
                <a:cs typeface="Verdana"/>
                <a:sym typeface="Verdana"/>
              </a:defRPr>
            </a:lvl1pPr>
          </a:lstStyle>
          <a:p>
            <a:pPr/>
            <a:r>
              <a:t>IDENTITY</a:t>
            </a:r>
          </a:p>
        </p:txBody>
      </p:sp>
      <p:sp>
        <p:nvSpPr>
          <p:cNvPr id="628" name="Google Shape;121;p12"/>
          <p:cNvSpPr txBox="1"/>
          <p:nvPr/>
        </p:nvSpPr>
        <p:spPr>
          <a:xfrm>
            <a:off x="16497300" y="7067549"/>
            <a:ext cx="5105400" cy="18288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3000">
                <a:solidFill>
                  <a:srgbClr val="F4F1E8"/>
                </a:solidFill>
                <a:latin typeface="Verdana"/>
                <a:ea typeface="Verdana"/>
                <a:cs typeface="Verdana"/>
                <a:sym typeface="Verdana"/>
              </a:defRPr>
            </a:lvl1pPr>
          </a:lstStyle>
          <a:p>
            <a:pPr/>
            <a:r>
              <a:t>The role, priorities and boundaries the agent carries into every session</a:t>
            </a:r>
          </a:p>
        </p:txBody>
      </p:sp>
      <p:sp>
        <p:nvSpPr>
          <p:cNvPr id="629" name="Google Shape;122;p12"/>
          <p:cNvSpPr/>
          <p:nvPr/>
        </p:nvSpPr>
        <p:spPr>
          <a:xfrm>
            <a:off x="3467100" y="10706100"/>
            <a:ext cx="17449800" cy="1181100"/>
          </a:xfrm>
          <a:prstGeom prst="roundRect">
            <a:avLst>
              <a:gd name="adj" fmla="val 25806"/>
            </a:avLst>
          </a:prstGeom>
          <a:solidFill>
            <a:srgbClr val="14333A"/>
          </a:solidFill>
          <a:ln w="12700">
            <a:solidFill>
              <a:srgbClr val="6FE7B7"/>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30" name="Google Shape;123;p12"/>
          <p:cNvSpPr txBox="1"/>
          <p:nvPr/>
        </p:nvSpPr>
        <p:spPr>
          <a:xfrm>
            <a:off x="4000500" y="10839449"/>
            <a:ext cx="16383000" cy="914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3000">
                <a:solidFill>
                  <a:srgbClr val="F4F1E8"/>
                </a:solidFill>
                <a:latin typeface="Verdana"/>
                <a:ea typeface="Verdana"/>
                <a:cs typeface="Verdana"/>
                <a:sym typeface="Verdana"/>
              </a:defRPr>
            </a:lvl1pPr>
          </a:lstStyle>
          <a:p>
            <a:pPr/>
            <a:r>
              <a:t>Memory supplies context. Skills supply the procedure. SOUL supplies judgment.</a:t>
            </a:r>
          </a:p>
        </p:txBody>
      </p:sp>
      <p:sp>
        <p:nvSpPr>
          <p:cNvPr id="631" name="Google Shape;124;p12"/>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05</a:t>
            </a:r>
          </a:p>
        </p:txBody>
      </p:sp>
    </p:spTree>
  </p:cSld>
  <p:clrMapOvr>
    <a:masterClrMapping/>
  </p:clrMapOvr>
  <p:transition xmlns:p14="http://schemas.microsoft.com/office/powerpoint/2010/main" spd="med" advClick="1"/>
</p:sld>
</file>

<file path=ppt/slides/slide5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635" name="Google Shape;130;p13"/>
          <p:cNvSpPr txBox="1"/>
          <p:nvPr/>
        </p:nvSpPr>
        <p:spPr>
          <a:xfrm>
            <a:off x="1905000" y="838200"/>
            <a:ext cx="106680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LONG-TERM MEMORY</a:t>
            </a:r>
          </a:p>
        </p:txBody>
      </p:sp>
      <p:sp>
        <p:nvSpPr>
          <p:cNvPr id="636" name="Google Shape;131;p13"/>
          <p:cNvSpPr txBox="1"/>
          <p:nvPr/>
        </p:nvSpPr>
        <p:spPr>
          <a:xfrm>
            <a:off x="1219200" y="1524000"/>
            <a:ext cx="190500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Hindsight makes past sessions useful again</a:t>
            </a:r>
          </a:p>
        </p:txBody>
      </p:sp>
      <p:sp>
        <p:nvSpPr>
          <p:cNvPr id="637" name="Google Shape;132;p13"/>
          <p:cNvSpPr txBox="1"/>
          <p:nvPr/>
        </p:nvSpPr>
        <p:spPr>
          <a:xfrm>
            <a:off x="1219200" y="2667000"/>
            <a:ext cx="20955000" cy="393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600">
                <a:solidFill>
                  <a:srgbClr val="A9B8B5"/>
                </a:solidFill>
                <a:latin typeface="Verdana"/>
                <a:ea typeface="Verdana"/>
                <a:cs typeface="Verdana"/>
                <a:sym typeface="Verdana"/>
              </a:defRPr>
            </a:lvl1pPr>
          </a:lstStyle>
          <a:p>
            <a:pPr/>
            <a:r>
              <a:t>Knowledge graph, entity resolution and multi-strategy retrieval without making the talk about databases</a:t>
            </a:r>
          </a:p>
        </p:txBody>
      </p:sp>
      <p:sp>
        <p:nvSpPr>
          <p:cNvPr id="638" name="Google Shape;133;p13"/>
          <p:cNvSpPr txBox="1"/>
          <p:nvPr/>
        </p:nvSpPr>
        <p:spPr>
          <a:xfrm>
            <a:off x="1219200" y="4152900"/>
            <a:ext cx="1257300" cy="711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600">
                <a:solidFill>
                  <a:srgbClr val="65C7E8"/>
                </a:solidFill>
                <a:latin typeface="Verdana"/>
                <a:ea typeface="Verdana"/>
                <a:cs typeface="Verdana"/>
                <a:sym typeface="Verdana"/>
              </a:defRPr>
            </a:lvl1pPr>
          </a:lstStyle>
          <a:p>
            <a:pPr/>
            <a:r>
              <a:t>01</a:t>
            </a:r>
          </a:p>
        </p:txBody>
      </p:sp>
      <p:sp>
        <p:nvSpPr>
          <p:cNvPr id="639" name="Google Shape;134;p13"/>
          <p:cNvSpPr/>
          <p:nvPr/>
        </p:nvSpPr>
        <p:spPr>
          <a:xfrm>
            <a:off x="1219200" y="5143500"/>
            <a:ext cx="6400800" cy="76200"/>
          </a:xfrm>
          <a:prstGeom prst="rect">
            <a:avLst/>
          </a:prstGeom>
          <a:solidFill>
            <a:srgbClr val="65C7E8"/>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40" name="Google Shape;135;p13"/>
          <p:cNvSpPr txBox="1"/>
          <p:nvPr/>
        </p:nvSpPr>
        <p:spPr>
          <a:xfrm>
            <a:off x="1219200" y="5715000"/>
            <a:ext cx="64008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600">
                <a:solidFill>
                  <a:srgbClr val="F4F1E8"/>
                </a:solidFill>
                <a:latin typeface="Verdana"/>
                <a:ea typeface="Verdana"/>
                <a:cs typeface="Verdana"/>
                <a:sym typeface="Verdana"/>
              </a:defRPr>
            </a:lvl1pPr>
          </a:lstStyle>
          <a:p>
            <a:pPr/>
            <a:r>
              <a:t>RETAIN</a:t>
            </a:r>
          </a:p>
        </p:txBody>
      </p:sp>
      <p:sp>
        <p:nvSpPr>
          <p:cNvPr id="641" name="Google Shape;136;p13"/>
          <p:cNvSpPr txBox="1"/>
          <p:nvPr/>
        </p:nvSpPr>
        <p:spPr>
          <a:xfrm>
            <a:off x="1219200" y="6781800"/>
            <a:ext cx="60579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000">
                <a:solidFill>
                  <a:srgbClr val="A9B8B5"/>
                </a:solidFill>
                <a:latin typeface="Verdana"/>
                <a:ea typeface="Verdana"/>
                <a:cs typeface="Verdana"/>
                <a:sym typeface="Verdana"/>
              </a:defRPr>
            </a:lvl1pPr>
          </a:lstStyle>
          <a:p>
            <a:pPr/>
            <a:r>
              <a:t>Store conversation turns and tool results</a:t>
            </a:r>
          </a:p>
        </p:txBody>
      </p:sp>
      <p:sp>
        <p:nvSpPr>
          <p:cNvPr id="642" name="Google Shape;137;p13"/>
          <p:cNvSpPr txBox="1"/>
          <p:nvPr/>
        </p:nvSpPr>
        <p:spPr>
          <a:xfrm>
            <a:off x="8534400" y="4152900"/>
            <a:ext cx="1257300" cy="711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600">
                <a:solidFill>
                  <a:srgbClr val="6FE7B7"/>
                </a:solidFill>
                <a:latin typeface="Verdana"/>
                <a:ea typeface="Verdana"/>
                <a:cs typeface="Verdana"/>
                <a:sym typeface="Verdana"/>
              </a:defRPr>
            </a:lvl1pPr>
          </a:lstStyle>
          <a:p>
            <a:pPr/>
            <a:r>
              <a:t>02</a:t>
            </a:r>
          </a:p>
        </p:txBody>
      </p:sp>
      <p:sp>
        <p:nvSpPr>
          <p:cNvPr id="643" name="Google Shape;138;p13"/>
          <p:cNvSpPr/>
          <p:nvPr/>
        </p:nvSpPr>
        <p:spPr>
          <a:xfrm>
            <a:off x="8534400" y="5143500"/>
            <a:ext cx="6400800" cy="76200"/>
          </a:xfrm>
          <a:prstGeom prst="rect">
            <a:avLst/>
          </a:prstGeom>
          <a:solidFill>
            <a:srgbClr val="6FE7B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44" name="Google Shape;139;p13"/>
          <p:cNvSpPr txBox="1"/>
          <p:nvPr/>
        </p:nvSpPr>
        <p:spPr>
          <a:xfrm>
            <a:off x="8534400" y="5715000"/>
            <a:ext cx="64008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600">
                <a:solidFill>
                  <a:srgbClr val="F4F1E8"/>
                </a:solidFill>
                <a:latin typeface="Verdana"/>
                <a:ea typeface="Verdana"/>
                <a:cs typeface="Verdana"/>
                <a:sym typeface="Verdana"/>
              </a:defRPr>
            </a:lvl1pPr>
          </a:lstStyle>
          <a:p>
            <a:pPr/>
            <a:r>
              <a:t>RECALL</a:t>
            </a:r>
          </a:p>
        </p:txBody>
      </p:sp>
      <p:sp>
        <p:nvSpPr>
          <p:cNvPr id="645" name="Google Shape;140;p13"/>
          <p:cNvSpPr txBox="1"/>
          <p:nvPr/>
        </p:nvSpPr>
        <p:spPr>
          <a:xfrm>
            <a:off x="8534400" y="6781800"/>
            <a:ext cx="60579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000">
                <a:solidFill>
                  <a:srgbClr val="A9B8B5"/>
                </a:solidFill>
                <a:latin typeface="Verdana"/>
                <a:ea typeface="Verdana"/>
                <a:cs typeface="Verdana"/>
                <a:sym typeface="Verdana"/>
              </a:defRPr>
            </a:lvl1pPr>
          </a:lstStyle>
          <a:p>
            <a:pPr/>
            <a:r>
              <a:t>Retrieve the facts that matter for this decision</a:t>
            </a:r>
          </a:p>
        </p:txBody>
      </p:sp>
      <p:sp>
        <p:nvSpPr>
          <p:cNvPr id="646" name="Google Shape;141;p13"/>
          <p:cNvSpPr txBox="1"/>
          <p:nvPr/>
        </p:nvSpPr>
        <p:spPr>
          <a:xfrm>
            <a:off x="15849600" y="4152900"/>
            <a:ext cx="1257300" cy="711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600">
                <a:solidFill>
                  <a:srgbClr val="B5F23D"/>
                </a:solidFill>
                <a:latin typeface="Verdana"/>
                <a:ea typeface="Verdana"/>
                <a:cs typeface="Verdana"/>
                <a:sym typeface="Verdana"/>
              </a:defRPr>
            </a:lvl1pPr>
          </a:lstStyle>
          <a:p>
            <a:pPr/>
            <a:r>
              <a:t>03</a:t>
            </a:r>
          </a:p>
        </p:txBody>
      </p:sp>
      <p:sp>
        <p:nvSpPr>
          <p:cNvPr id="647" name="Google Shape;142;p13"/>
          <p:cNvSpPr/>
          <p:nvPr/>
        </p:nvSpPr>
        <p:spPr>
          <a:xfrm>
            <a:off x="15849600" y="5143500"/>
            <a:ext cx="6400800" cy="76200"/>
          </a:xfrm>
          <a:prstGeom prst="rect">
            <a:avLst/>
          </a:prstGeom>
          <a:solidFill>
            <a:srgbClr val="B5F23D"/>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48" name="Google Shape;143;p13"/>
          <p:cNvSpPr txBox="1"/>
          <p:nvPr/>
        </p:nvSpPr>
        <p:spPr>
          <a:xfrm>
            <a:off x="15849600" y="5715000"/>
            <a:ext cx="64008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600">
                <a:solidFill>
                  <a:srgbClr val="F4F1E8"/>
                </a:solidFill>
                <a:latin typeface="Verdana"/>
                <a:ea typeface="Verdana"/>
                <a:cs typeface="Verdana"/>
                <a:sym typeface="Verdana"/>
              </a:defRPr>
            </a:lvl1pPr>
          </a:lstStyle>
          <a:p>
            <a:pPr/>
            <a:r>
              <a:t>REFLECT</a:t>
            </a:r>
          </a:p>
        </p:txBody>
      </p:sp>
      <p:sp>
        <p:nvSpPr>
          <p:cNvPr id="649" name="Google Shape;144;p13"/>
          <p:cNvSpPr txBox="1"/>
          <p:nvPr/>
        </p:nvSpPr>
        <p:spPr>
          <a:xfrm>
            <a:off x="15849600" y="6781800"/>
            <a:ext cx="60579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000">
                <a:solidFill>
                  <a:srgbClr val="A9B8B5"/>
                </a:solidFill>
                <a:latin typeface="Verdana"/>
                <a:ea typeface="Verdana"/>
                <a:cs typeface="Verdana"/>
                <a:sym typeface="Verdana"/>
              </a:defRPr>
            </a:lvl1pPr>
          </a:lstStyle>
          <a:p>
            <a:pPr/>
            <a:r>
              <a:t>Synthesize patterns across many memories</a:t>
            </a:r>
          </a:p>
        </p:txBody>
      </p:sp>
      <p:sp>
        <p:nvSpPr>
          <p:cNvPr id="650" name="Google Shape;145;p13"/>
          <p:cNvSpPr/>
          <p:nvPr/>
        </p:nvSpPr>
        <p:spPr>
          <a:xfrm>
            <a:off x="1219200" y="9258300"/>
            <a:ext cx="21945600" cy="2438400"/>
          </a:xfrm>
          <a:prstGeom prst="roundRect">
            <a:avLst>
              <a:gd name="adj" fmla="val 15625"/>
            </a:avLst>
          </a:prstGeom>
          <a:solidFill>
            <a:srgbClr val="14333A"/>
          </a:solidFill>
          <a:ln w="12700">
            <a:solidFill>
              <a:srgbClr val="6FE7B7"/>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51" name="Google Shape;146;p13"/>
          <p:cNvSpPr txBox="1"/>
          <p:nvPr/>
        </p:nvSpPr>
        <p:spPr>
          <a:xfrm>
            <a:off x="1752600" y="9715500"/>
            <a:ext cx="51435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WHAT THAT MEANS FOR ME</a:t>
            </a:r>
          </a:p>
        </p:txBody>
      </p:sp>
      <p:sp>
        <p:nvSpPr>
          <p:cNvPr id="652" name="Google Shape;147;p13"/>
          <p:cNvSpPr txBox="1"/>
          <p:nvPr/>
        </p:nvSpPr>
        <p:spPr>
          <a:xfrm>
            <a:off x="1752600" y="10401300"/>
            <a:ext cx="203835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3000">
                <a:solidFill>
                  <a:srgbClr val="F4F1E8"/>
                </a:solidFill>
                <a:latin typeface="Verdana"/>
                <a:ea typeface="Verdana"/>
                <a:cs typeface="Verdana"/>
                <a:sym typeface="Verdana"/>
              </a:defRPr>
            </a:lvl1pPr>
          </a:lstStyle>
          <a:p>
            <a:pPr/>
            <a:r>
              <a:t>It can connect last night’s workout, this morning’s weight, yesterday’s food and today’s calendar before recommending the next move.</a:t>
            </a:r>
          </a:p>
        </p:txBody>
      </p:sp>
      <p:sp>
        <p:nvSpPr>
          <p:cNvPr id="653" name="Google Shape;148;p13"/>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06</a:t>
            </a:r>
          </a:p>
        </p:txBody>
      </p:sp>
    </p:spTree>
  </p:cSld>
  <p:clrMapOvr>
    <a:masterClrMapping/>
  </p:clrMapOvr>
  <p:transition xmlns:p14="http://schemas.microsoft.com/office/powerpoint/2010/main" spd="med" advClick="1"/>
</p:sld>
</file>

<file path=ppt/slides/slide5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657" name="Google Shape;154;p14"/>
          <p:cNvSpPr txBox="1"/>
          <p:nvPr/>
        </p:nvSpPr>
        <p:spPr>
          <a:xfrm>
            <a:off x="1905000" y="838200"/>
            <a:ext cx="92202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THE LEARNING LOOP</a:t>
            </a:r>
          </a:p>
        </p:txBody>
      </p:sp>
      <p:sp>
        <p:nvSpPr>
          <p:cNvPr id="658" name="Google Shape;155;p14"/>
          <p:cNvSpPr txBox="1"/>
          <p:nvPr/>
        </p:nvSpPr>
        <p:spPr>
          <a:xfrm>
            <a:off x="1219200" y="1524000"/>
            <a:ext cx="198120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Hermes creates the next capability itself</a:t>
            </a:r>
          </a:p>
        </p:txBody>
      </p:sp>
      <p:sp>
        <p:nvSpPr>
          <p:cNvPr id="659" name="Google Shape;156;p14"/>
          <p:cNvSpPr txBox="1"/>
          <p:nvPr/>
        </p:nvSpPr>
        <p:spPr>
          <a:xfrm>
            <a:off x="1219200" y="2667000"/>
            <a:ext cx="17145000" cy="393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600">
                <a:solidFill>
                  <a:srgbClr val="A9B8B5"/>
                </a:solidFill>
                <a:latin typeface="Verdana"/>
                <a:ea typeface="Verdana"/>
                <a:cs typeface="Verdana"/>
                <a:sym typeface="Verdana"/>
              </a:defRPr>
            </a:lvl1pPr>
          </a:lstStyle>
          <a:p>
            <a:pPr/>
            <a:r>
              <a:t>Experience becomes an inspectable skill that improves with use</a:t>
            </a:r>
          </a:p>
        </p:txBody>
      </p:sp>
      <p:sp>
        <p:nvSpPr>
          <p:cNvPr id="660" name="Google Shape;157;p14"/>
          <p:cNvSpPr txBox="1"/>
          <p:nvPr/>
        </p:nvSpPr>
        <p:spPr>
          <a:xfrm>
            <a:off x="1219200" y="4152900"/>
            <a:ext cx="12954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800">
                <a:solidFill>
                  <a:srgbClr val="65C7E8"/>
                </a:solidFill>
                <a:latin typeface="Verdana"/>
                <a:ea typeface="Verdana"/>
                <a:cs typeface="Verdana"/>
                <a:sym typeface="Verdana"/>
              </a:defRPr>
            </a:lvl1pPr>
          </a:lstStyle>
          <a:p>
            <a:pPr/>
            <a:r>
              <a:t>01</a:t>
            </a:r>
          </a:p>
        </p:txBody>
      </p:sp>
      <p:sp>
        <p:nvSpPr>
          <p:cNvPr id="661" name="Google Shape;158;p14"/>
          <p:cNvSpPr/>
          <p:nvPr/>
        </p:nvSpPr>
        <p:spPr>
          <a:xfrm>
            <a:off x="1219200" y="5219700"/>
            <a:ext cx="4419600" cy="76200"/>
          </a:xfrm>
          <a:prstGeom prst="rect">
            <a:avLst/>
          </a:prstGeom>
          <a:solidFill>
            <a:srgbClr val="65C7E8"/>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62" name="Google Shape;159;p14"/>
          <p:cNvSpPr txBox="1"/>
          <p:nvPr/>
        </p:nvSpPr>
        <p:spPr>
          <a:xfrm>
            <a:off x="1219200" y="5829300"/>
            <a:ext cx="4419600" cy="520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400">
                <a:solidFill>
                  <a:srgbClr val="F4F1E8"/>
                </a:solidFill>
                <a:latin typeface="Verdana"/>
                <a:ea typeface="Verdana"/>
                <a:cs typeface="Verdana"/>
                <a:sym typeface="Verdana"/>
              </a:defRPr>
            </a:lvl1pPr>
          </a:lstStyle>
          <a:p>
            <a:pPr/>
            <a:r>
              <a:t>DO</a:t>
            </a:r>
          </a:p>
        </p:txBody>
      </p:sp>
      <p:sp>
        <p:nvSpPr>
          <p:cNvPr id="663" name="Google Shape;160;p14"/>
          <p:cNvSpPr txBox="1"/>
          <p:nvPr/>
        </p:nvSpPr>
        <p:spPr>
          <a:xfrm>
            <a:off x="1219200" y="6934200"/>
            <a:ext cx="44196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l" defTabSz="1828800">
              <a:defRPr b="1" sz="3000">
                <a:solidFill>
                  <a:srgbClr val="A9B8B5"/>
                </a:solidFill>
                <a:latin typeface="Verdana"/>
                <a:ea typeface="Verdana"/>
                <a:cs typeface="Verdana"/>
                <a:sym typeface="Verdana"/>
              </a:defRPr>
            </a:pPr>
            <a:r>
              <a:t>Work through</a:t>
            </a:r>
          </a:p>
          <a:p>
            <a:pPr algn="l" defTabSz="1828800">
              <a:defRPr b="1" sz="3000">
                <a:solidFill>
                  <a:srgbClr val="A9B8B5"/>
                </a:solidFill>
                <a:latin typeface="Verdana"/>
                <a:ea typeface="Verdana"/>
                <a:cs typeface="Verdana"/>
                <a:sym typeface="Verdana"/>
              </a:defRPr>
            </a:pPr>
            <a:r>
              <a:t>a new task</a:t>
            </a:r>
          </a:p>
        </p:txBody>
      </p:sp>
      <p:sp>
        <p:nvSpPr>
          <p:cNvPr id="664" name="Google Shape;161;p14"/>
          <p:cNvSpPr txBox="1"/>
          <p:nvPr/>
        </p:nvSpPr>
        <p:spPr>
          <a:xfrm>
            <a:off x="6858000" y="4152900"/>
            <a:ext cx="12954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800">
                <a:solidFill>
                  <a:srgbClr val="6FE7B7"/>
                </a:solidFill>
                <a:latin typeface="Verdana"/>
                <a:ea typeface="Verdana"/>
                <a:cs typeface="Verdana"/>
                <a:sym typeface="Verdana"/>
              </a:defRPr>
            </a:lvl1pPr>
          </a:lstStyle>
          <a:p>
            <a:pPr/>
            <a:r>
              <a:t>02</a:t>
            </a:r>
          </a:p>
        </p:txBody>
      </p:sp>
      <p:sp>
        <p:nvSpPr>
          <p:cNvPr id="665" name="Google Shape;162;p14"/>
          <p:cNvSpPr/>
          <p:nvPr/>
        </p:nvSpPr>
        <p:spPr>
          <a:xfrm>
            <a:off x="6858000" y="5219700"/>
            <a:ext cx="4419600" cy="76200"/>
          </a:xfrm>
          <a:prstGeom prst="rect">
            <a:avLst/>
          </a:prstGeom>
          <a:solidFill>
            <a:srgbClr val="6FE7B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66" name="Google Shape;163;p14"/>
          <p:cNvSpPr txBox="1"/>
          <p:nvPr/>
        </p:nvSpPr>
        <p:spPr>
          <a:xfrm>
            <a:off x="6858000" y="5829300"/>
            <a:ext cx="4419600" cy="520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400">
                <a:solidFill>
                  <a:srgbClr val="F4F1E8"/>
                </a:solidFill>
                <a:latin typeface="Verdana"/>
                <a:ea typeface="Verdana"/>
                <a:cs typeface="Verdana"/>
                <a:sym typeface="Verdana"/>
              </a:defRPr>
            </a:lvl1pPr>
          </a:lstStyle>
          <a:p>
            <a:pPr/>
            <a:r>
              <a:t>NOTICE</a:t>
            </a:r>
          </a:p>
        </p:txBody>
      </p:sp>
      <p:sp>
        <p:nvSpPr>
          <p:cNvPr id="667" name="Google Shape;164;p14"/>
          <p:cNvSpPr txBox="1"/>
          <p:nvPr/>
        </p:nvSpPr>
        <p:spPr>
          <a:xfrm>
            <a:off x="6858000" y="6934200"/>
            <a:ext cx="44196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l" defTabSz="1828800">
              <a:defRPr b="1" sz="3000">
                <a:solidFill>
                  <a:srgbClr val="A9B8B5"/>
                </a:solidFill>
                <a:latin typeface="Verdana"/>
                <a:ea typeface="Verdana"/>
                <a:cs typeface="Verdana"/>
                <a:sym typeface="Verdana"/>
              </a:defRPr>
            </a:pPr>
            <a:r>
              <a:t>Recognize the</a:t>
            </a:r>
          </a:p>
          <a:p>
            <a:pPr algn="l" defTabSz="1828800">
              <a:defRPr b="1" sz="3000">
                <a:solidFill>
                  <a:srgbClr val="A9B8B5"/>
                </a:solidFill>
                <a:latin typeface="Verdana"/>
                <a:ea typeface="Verdana"/>
                <a:cs typeface="Verdana"/>
                <a:sym typeface="Verdana"/>
              </a:defRPr>
            </a:pPr>
            <a:r>
              <a:t>reusable pattern</a:t>
            </a:r>
          </a:p>
        </p:txBody>
      </p:sp>
      <p:sp>
        <p:nvSpPr>
          <p:cNvPr id="668" name="Google Shape;165;p14"/>
          <p:cNvSpPr txBox="1"/>
          <p:nvPr/>
        </p:nvSpPr>
        <p:spPr>
          <a:xfrm>
            <a:off x="12496800" y="4152900"/>
            <a:ext cx="12954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800">
                <a:solidFill>
                  <a:srgbClr val="B5F23D"/>
                </a:solidFill>
                <a:latin typeface="Verdana"/>
                <a:ea typeface="Verdana"/>
                <a:cs typeface="Verdana"/>
                <a:sym typeface="Verdana"/>
              </a:defRPr>
            </a:lvl1pPr>
          </a:lstStyle>
          <a:p>
            <a:pPr/>
            <a:r>
              <a:t>03</a:t>
            </a:r>
          </a:p>
        </p:txBody>
      </p:sp>
      <p:sp>
        <p:nvSpPr>
          <p:cNvPr id="669" name="Google Shape;166;p14"/>
          <p:cNvSpPr/>
          <p:nvPr/>
        </p:nvSpPr>
        <p:spPr>
          <a:xfrm>
            <a:off x="12496800" y="5219700"/>
            <a:ext cx="4419600" cy="76200"/>
          </a:xfrm>
          <a:prstGeom prst="rect">
            <a:avLst/>
          </a:prstGeom>
          <a:solidFill>
            <a:srgbClr val="B5F23D"/>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70" name="Google Shape;167;p14"/>
          <p:cNvSpPr txBox="1"/>
          <p:nvPr/>
        </p:nvSpPr>
        <p:spPr>
          <a:xfrm>
            <a:off x="12496800" y="5829300"/>
            <a:ext cx="4419600" cy="520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400">
                <a:solidFill>
                  <a:srgbClr val="F4F1E8"/>
                </a:solidFill>
                <a:latin typeface="Verdana"/>
                <a:ea typeface="Verdana"/>
                <a:cs typeface="Verdana"/>
                <a:sym typeface="Verdana"/>
              </a:defRPr>
            </a:lvl1pPr>
          </a:lstStyle>
          <a:p>
            <a:pPr/>
            <a:r>
              <a:t>CREATE</a:t>
            </a:r>
          </a:p>
        </p:txBody>
      </p:sp>
      <p:sp>
        <p:nvSpPr>
          <p:cNvPr id="671" name="Google Shape;168;p14"/>
          <p:cNvSpPr txBox="1"/>
          <p:nvPr/>
        </p:nvSpPr>
        <p:spPr>
          <a:xfrm>
            <a:off x="12496800" y="6934200"/>
            <a:ext cx="44196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l" defTabSz="1828800">
              <a:defRPr b="1" sz="3000">
                <a:solidFill>
                  <a:srgbClr val="A9B8B5"/>
                </a:solidFill>
                <a:latin typeface="Verdana"/>
                <a:ea typeface="Verdana"/>
                <a:cs typeface="Verdana"/>
                <a:sym typeface="Verdana"/>
              </a:defRPr>
            </a:pPr>
            <a:r>
              <a:t>Write or update</a:t>
            </a:r>
          </a:p>
          <a:p>
            <a:pPr algn="l" defTabSz="1828800">
              <a:defRPr b="1" sz="3000">
                <a:solidFill>
                  <a:srgbClr val="A9B8B5"/>
                </a:solidFill>
                <a:latin typeface="Verdana"/>
                <a:ea typeface="Verdana"/>
                <a:cs typeface="Verdana"/>
                <a:sym typeface="Verdana"/>
              </a:defRPr>
            </a:pPr>
            <a:r>
              <a:t>the skill</a:t>
            </a:r>
          </a:p>
        </p:txBody>
      </p:sp>
      <p:sp>
        <p:nvSpPr>
          <p:cNvPr id="672" name="Google Shape;169;p14"/>
          <p:cNvSpPr txBox="1"/>
          <p:nvPr/>
        </p:nvSpPr>
        <p:spPr>
          <a:xfrm>
            <a:off x="18135600" y="4152900"/>
            <a:ext cx="12954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800">
                <a:solidFill>
                  <a:srgbClr val="FF6B57"/>
                </a:solidFill>
                <a:latin typeface="Verdana"/>
                <a:ea typeface="Verdana"/>
                <a:cs typeface="Verdana"/>
                <a:sym typeface="Verdana"/>
              </a:defRPr>
            </a:lvl1pPr>
          </a:lstStyle>
          <a:p>
            <a:pPr/>
            <a:r>
              <a:t>04</a:t>
            </a:r>
          </a:p>
        </p:txBody>
      </p:sp>
      <p:sp>
        <p:nvSpPr>
          <p:cNvPr id="673" name="Google Shape;170;p14"/>
          <p:cNvSpPr/>
          <p:nvPr/>
        </p:nvSpPr>
        <p:spPr>
          <a:xfrm>
            <a:off x="18135600" y="5219700"/>
            <a:ext cx="4419600" cy="76200"/>
          </a:xfrm>
          <a:prstGeom prst="rect">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74" name="Google Shape;171;p14"/>
          <p:cNvSpPr txBox="1"/>
          <p:nvPr/>
        </p:nvSpPr>
        <p:spPr>
          <a:xfrm>
            <a:off x="18135600" y="5829300"/>
            <a:ext cx="4419600" cy="520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400">
                <a:solidFill>
                  <a:srgbClr val="F4F1E8"/>
                </a:solidFill>
                <a:latin typeface="Verdana"/>
                <a:ea typeface="Verdana"/>
                <a:cs typeface="Verdana"/>
                <a:sym typeface="Verdana"/>
              </a:defRPr>
            </a:lvl1pPr>
          </a:lstStyle>
          <a:p>
            <a:pPr/>
            <a:r>
              <a:t>REUSE</a:t>
            </a:r>
          </a:p>
        </p:txBody>
      </p:sp>
      <p:sp>
        <p:nvSpPr>
          <p:cNvPr id="675" name="Google Shape;172;p14"/>
          <p:cNvSpPr txBox="1"/>
          <p:nvPr/>
        </p:nvSpPr>
        <p:spPr>
          <a:xfrm>
            <a:off x="18135600" y="6934200"/>
            <a:ext cx="44196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l" defTabSz="1828800">
              <a:defRPr b="1" sz="3000">
                <a:solidFill>
                  <a:srgbClr val="A9B8B5"/>
                </a:solidFill>
                <a:latin typeface="Verdana"/>
                <a:ea typeface="Verdana"/>
                <a:cs typeface="Verdana"/>
                <a:sym typeface="Verdana"/>
              </a:defRPr>
            </a:pPr>
            <a:r>
              <a:t>Load it in the</a:t>
            </a:r>
          </a:p>
          <a:p>
            <a:pPr algn="l" defTabSz="1828800">
              <a:defRPr b="1" sz="3000">
                <a:solidFill>
                  <a:srgbClr val="A9B8B5"/>
                </a:solidFill>
                <a:latin typeface="Verdana"/>
                <a:ea typeface="Verdana"/>
                <a:cs typeface="Verdana"/>
                <a:sym typeface="Verdana"/>
              </a:defRPr>
            </a:pPr>
            <a:r>
              <a:t>next session</a:t>
            </a:r>
          </a:p>
        </p:txBody>
      </p:sp>
      <p:sp>
        <p:nvSpPr>
          <p:cNvPr id="676" name="Google Shape;173;p14"/>
          <p:cNvSpPr/>
          <p:nvPr/>
        </p:nvSpPr>
        <p:spPr>
          <a:xfrm>
            <a:off x="1905000" y="9525000"/>
            <a:ext cx="20574000" cy="2019300"/>
          </a:xfrm>
          <a:prstGeom prst="roundRect">
            <a:avLst>
              <a:gd name="adj" fmla="val 18868"/>
            </a:avLst>
          </a:prstGeom>
          <a:solidFill>
            <a:srgbClr val="14333A"/>
          </a:solidFill>
          <a:ln w="12700">
            <a:solidFill>
              <a:srgbClr val="6FE7B7"/>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77" name="Google Shape;174;p14"/>
          <p:cNvSpPr txBox="1"/>
          <p:nvPr/>
        </p:nvSpPr>
        <p:spPr>
          <a:xfrm>
            <a:off x="2705100" y="9982200"/>
            <a:ext cx="189738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600">
                <a:solidFill>
                  <a:srgbClr val="F4F1E8"/>
                </a:solidFill>
                <a:latin typeface="Verdana"/>
                <a:ea typeface="Verdana"/>
                <a:cs typeface="Verdana"/>
                <a:sym typeface="Verdana"/>
              </a:defRPr>
            </a:lvl1pPr>
          </a:lstStyle>
          <a:p>
            <a:pPr/>
            <a:r>
              <a:t>A failure patches the skill. A better result strengthens the procedure.</a:t>
            </a:r>
          </a:p>
        </p:txBody>
      </p:sp>
      <p:sp>
        <p:nvSpPr>
          <p:cNvPr id="678" name="Google Shape;175;p14"/>
          <p:cNvSpPr txBox="1"/>
          <p:nvPr/>
        </p:nvSpPr>
        <p:spPr>
          <a:xfrm>
            <a:off x="3429000" y="10820400"/>
            <a:ext cx="17526000" cy="368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sz="2400">
                <a:solidFill>
                  <a:srgbClr val="A9B8B5"/>
                </a:solidFill>
                <a:latin typeface="Verdana"/>
                <a:ea typeface="Verdana"/>
                <a:cs typeface="Verdana"/>
                <a:sym typeface="Verdana"/>
              </a:defRPr>
            </a:lvl1pPr>
          </a:lstStyle>
          <a:p>
            <a:pPr/>
            <a:r>
              <a:t>The improvement lives in transparent skills, not hidden model retraining.</a:t>
            </a:r>
          </a:p>
        </p:txBody>
      </p:sp>
      <p:sp>
        <p:nvSpPr>
          <p:cNvPr id="679" name="Google Shape;176;p14"/>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07</a:t>
            </a:r>
          </a:p>
        </p:txBody>
      </p:sp>
    </p:spTree>
  </p:cSld>
  <p:clrMapOvr>
    <a:masterClrMapping/>
  </p:clrMapOvr>
  <p:transition xmlns:p14="http://schemas.microsoft.com/office/powerpoint/2010/main" spd="med" advClick="1"/>
</p:sld>
</file>

<file path=ppt/slides/slide5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683" name="Google Shape;182;p15"/>
          <p:cNvSpPr txBox="1"/>
          <p:nvPr/>
        </p:nvSpPr>
        <p:spPr>
          <a:xfrm>
            <a:off x="1905000" y="838200"/>
            <a:ext cx="106680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HOW I CUSTOMIZED IT</a:t>
            </a:r>
          </a:p>
        </p:txBody>
      </p:sp>
      <p:sp>
        <p:nvSpPr>
          <p:cNvPr id="684" name="Google Shape;183;p15"/>
          <p:cNvSpPr txBox="1"/>
          <p:nvPr/>
        </p:nvSpPr>
        <p:spPr>
          <a:xfrm>
            <a:off x="1219200" y="1524000"/>
            <a:ext cx="209550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My SOUL evolved as the agent learned how I work</a:t>
            </a:r>
          </a:p>
        </p:txBody>
      </p:sp>
      <p:sp>
        <p:nvSpPr>
          <p:cNvPr id="685" name="Google Shape;184;p15"/>
          <p:cNvSpPr txBox="1"/>
          <p:nvPr/>
        </p:nvSpPr>
        <p:spPr>
          <a:xfrm>
            <a:off x="1219200" y="2667000"/>
            <a:ext cx="19431000" cy="393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600">
                <a:solidFill>
                  <a:srgbClr val="A9B8B5"/>
                </a:solidFill>
                <a:latin typeface="Verdana"/>
                <a:ea typeface="Verdana"/>
                <a:cs typeface="Verdana"/>
                <a:sym typeface="Verdana"/>
              </a:defRPr>
            </a:lvl1pPr>
          </a:lstStyle>
          <a:p>
            <a:pPr/>
            <a:r>
              <a:t>SOUL.md is the identity and operating policy loaded at the start of every session</a:t>
            </a:r>
          </a:p>
        </p:txBody>
      </p:sp>
      <p:sp>
        <p:nvSpPr>
          <p:cNvPr id="686" name="Google Shape;185;p15"/>
          <p:cNvSpPr/>
          <p:nvPr/>
        </p:nvSpPr>
        <p:spPr>
          <a:xfrm>
            <a:off x="1219200" y="3905250"/>
            <a:ext cx="21945600" cy="1981200"/>
          </a:xfrm>
          <a:prstGeom prst="roundRect">
            <a:avLst>
              <a:gd name="adj" fmla="val 21154"/>
            </a:avLst>
          </a:prstGeom>
          <a:solidFill>
            <a:srgbClr val="14333A"/>
          </a:solidFill>
          <a:ln w="12700">
            <a:solidFill>
              <a:srgbClr val="6FE7B7"/>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87" name="Google Shape;186;p15"/>
          <p:cNvSpPr txBox="1"/>
          <p:nvPr/>
        </p:nvSpPr>
        <p:spPr>
          <a:xfrm>
            <a:off x="1752600" y="4267200"/>
            <a:ext cx="40005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FF6B57"/>
                </a:solidFill>
                <a:latin typeface="Verdana"/>
                <a:ea typeface="Verdana"/>
                <a:cs typeface="Verdana"/>
                <a:sym typeface="Verdana"/>
              </a:defRPr>
            </a:lvl1pPr>
          </a:lstStyle>
          <a:p>
            <a:pPr/>
            <a:r>
              <a:t>THE STARTING SOUL</a:t>
            </a:r>
          </a:p>
        </p:txBody>
      </p:sp>
      <p:sp>
        <p:nvSpPr>
          <p:cNvPr id="688" name="Google Shape;187;p15"/>
          <p:cNvSpPr txBox="1"/>
          <p:nvPr/>
        </p:nvSpPr>
        <p:spPr>
          <a:xfrm>
            <a:off x="5143500" y="4476750"/>
            <a:ext cx="16573500" cy="6477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4200">
                <a:solidFill>
                  <a:srgbClr val="F4F1E8"/>
                </a:solidFill>
                <a:latin typeface="Verdana"/>
                <a:ea typeface="Verdana"/>
                <a:cs typeface="Verdana"/>
                <a:sym typeface="Verdana"/>
              </a:defRPr>
            </a:lvl1pPr>
          </a:lstStyle>
          <a:p>
            <a:pPr/>
            <a:r>
              <a:t>“Be my personal trainer and my personal physician.”</a:t>
            </a:r>
          </a:p>
        </p:txBody>
      </p:sp>
      <p:sp>
        <p:nvSpPr>
          <p:cNvPr id="689" name="Google Shape;188;p15"/>
          <p:cNvSpPr/>
          <p:nvPr/>
        </p:nvSpPr>
        <p:spPr>
          <a:xfrm>
            <a:off x="1219200" y="6705600"/>
            <a:ext cx="10668000" cy="1600200"/>
          </a:xfrm>
          <a:prstGeom prst="roundRect">
            <a:avLst>
              <a:gd name="adj" fmla="val 21429"/>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90" name="Google Shape;189;p15"/>
          <p:cNvSpPr txBox="1"/>
          <p:nvPr/>
        </p:nvSpPr>
        <p:spPr>
          <a:xfrm>
            <a:off x="1638300" y="7124700"/>
            <a:ext cx="10287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600">
                <a:solidFill>
                  <a:srgbClr val="65C7E8"/>
                </a:solidFill>
                <a:latin typeface="Verdana"/>
                <a:ea typeface="Verdana"/>
                <a:cs typeface="Verdana"/>
                <a:sym typeface="Verdana"/>
              </a:defRPr>
            </a:lvl1pPr>
          </a:lstStyle>
          <a:p>
            <a:pPr/>
            <a:r>
              <a:t>01</a:t>
            </a:r>
          </a:p>
        </p:txBody>
      </p:sp>
      <p:sp>
        <p:nvSpPr>
          <p:cNvPr id="691" name="Google Shape;190;p15"/>
          <p:cNvSpPr txBox="1"/>
          <p:nvPr/>
        </p:nvSpPr>
        <p:spPr>
          <a:xfrm>
            <a:off x="2971800" y="7048500"/>
            <a:ext cx="83439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3000">
                <a:solidFill>
                  <a:srgbClr val="F4F1E8"/>
                </a:solidFill>
                <a:latin typeface="Verdana"/>
                <a:ea typeface="Verdana"/>
                <a:cs typeface="Verdana"/>
                <a:sym typeface="Verdana"/>
              </a:defRPr>
            </a:lvl1pPr>
          </a:lstStyle>
          <a:p>
            <a:pPr/>
            <a:r>
              <a:t>Use trends, not one noisy measurement.</a:t>
            </a:r>
          </a:p>
        </p:txBody>
      </p:sp>
      <p:sp>
        <p:nvSpPr>
          <p:cNvPr id="692" name="Google Shape;191;p15"/>
          <p:cNvSpPr/>
          <p:nvPr/>
        </p:nvSpPr>
        <p:spPr>
          <a:xfrm>
            <a:off x="12496800" y="6705600"/>
            <a:ext cx="10668000" cy="1600200"/>
          </a:xfrm>
          <a:prstGeom prst="roundRect">
            <a:avLst>
              <a:gd name="adj" fmla="val 21429"/>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93" name="Google Shape;192;p15"/>
          <p:cNvSpPr txBox="1"/>
          <p:nvPr/>
        </p:nvSpPr>
        <p:spPr>
          <a:xfrm>
            <a:off x="12915900" y="7124700"/>
            <a:ext cx="10287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600">
                <a:solidFill>
                  <a:srgbClr val="6FE7B7"/>
                </a:solidFill>
                <a:latin typeface="Verdana"/>
                <a:ea typeface="Verdana"/>
                <a:cs typeface="Verdana"/>
                <a:sym typeface="Verdana"/>
              </a:defRPr>
            </a:lvl1pPr>
          </a:lstStyle>
          <a:p>
            <a:pPr/>
            <a:r>
              <a:t>02</a:t>
            </a:r>
          </a:p>
        </p:txBody>
      </p:sp>
      <p:sp>
        <p:nvSpPr>
          <p:cNvPr id="694" name="Google Shape;193;p15"/>
          <p:cNvSpPr txBox="1"/>
          <p:nvPr/>
        </p:nvSpPr>
        <p:spPr>
          <a:xfrm>
            <a:off x="14249400" y="7048500"/>
            <a:ext cx="83439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3000">
                <a:solidFill>
                  <a:srgbClr val="F4F1E8"/>
                </a:solidFill>
                <a:latin typeface="Verdana"/>
                <a:ea typeface="Verdana"/>
                <a:cs typeface="Verdana"/>
                <a:sym typeface="Verdana"/>
              </a:defRPr>
            </a:lvl1pPr>
          </a:lstStyle>
          <a:p>
            <a:pPr/>
            <a:r>
              <a:t>Make the next meal or workout concrete.</a:t>
            </a:r>
          </a:p>
        </p:txBody>
      </p:sp>
      <p:sp>
        <p:nvSpPr>
          <p:cNvPr id="695" name="Google Shape;194;p15"/>
          <p:cNvSpPr/>
          <p:nvPr/>
        </p:nvSpPr>
        <p:spPr>
          <a:xfrm>
            <a:off x="1219200" y="8839200"/>
            <a:ext cx="10668000" cy="1600200"/>
          </a:xfrm>
          <a:prstGeom prst="roundRect">
            <a:avLst>
              <a:gd name="adj" fmla="val 21429"/>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96" name="Google Shape;195;p15"/>
          <p:cNvSpPr txBox="1"/>
          <p:nvPr/>
        </p:nvSpPr>
        <p:spPr>
          <a:xfrm>
            <a:off x="1638300" y="9258300"/>
            <a:ext cx="10287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600">
                <a:solidFill>
                  <a:srgbClr val="B5F23D"/>
                </a:solidFill>
                <a:latin typeface="Verdana"/>
                <a:ea typeface="Verdana"/>
                <a:cs typeface="Verdana"/>
                <a:sym typeface="Verdana"/>
              </a:defRPr>
            </a:lvl1pPr>
          </a:lstStyle>
          <a:p>
            <a:pPr/>
            <a:r>
              <a:t>03</a:t>
            </a:r>
          </a:p>
        </p:txBody>
      </p:sp>
      <p:sp>
        <p:nvSpPr>
          <p:cNvPr id="697" name="Google Shape;196;p15"/>
          <p:cNvSpPr txBox="1"/>
          <p:nvPr/>
        </p:nvSpPr>
        <p:spPr>
          <a:xfrm>
            <a:off x="2971800" y="9182100"/>
            <a:ext cx="83439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3000">
                <a:solidFill>
                  <a:srgbClr val="F4F1E8"/>
                </a:solidFill>
                <a:latin typeface="Verdana"/>
                <a:ea typeface="Verdana"/>
                <a:cs typeface="Verdana"/>
                <a:sym typeface="Verdana"/>
              </a:defRPr>
            </a:lvl1pPr>
          </a:lstStyle>
          <a:p>
            <a:pPr/>
            <a:r>
              <a:t>Interrupt while I can still change the day.</a:t>
            </a:r>
          </a:p>
        </p:txBody>
      </p:sp>
      <p:sp>
        <p:nvSpPr>
          <p:cNvPr id="698" name="Google Shape;197;p15"/>
          <p:cNvSpPr/>
          <p:nvPr/>
        </p:nvSpPr>
        <p:spPr>
          <a:xfrm>
            <a:off x="12496800" y="8839200"/>
            <a:ext cx="10668000" cy="1600200"/>
          </a:xfrm>
          <a:prstGeom prst="roundRect">
            <a:avLst>
              <a:gd name="adj" fmla="val 21429"/>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699" name="Google Shape;198;p15"/>
          <p:cNvSpPr txBox="1"/>
          <p:nvPr/>
        </p:nvSpPr>
        <p:spPr>
          <a:xfrm>
            <a:off x="12915900" y="9258300"/>
            <a:ext cx="10287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600">
                <a:solidFill>
                  <a:srgbClr val="FF6B57"/>
                </a:solidFill>
                <a:latin typeface="Verdana"/>
                <a:ea typeface="Verdana"/>
                <a:cs typeface="Verdana"/>
                <a:sym typeface="Verdana"/>
              </a:defRPr>
            </a:lvl1pPr>
          </a:lstStyle>
          <a:p>
            <a:pPr/>
            <a:r>
              <a:t>04</a:t>
            </a:r>
          </a:p>
        </p:txBody>
      </p:sp>
      <p:sp>
        <p:nvSpPr>
          <p:cNvPr id="700" name="Google Shape;199;p15"/>
          <p:cNvSpPr txBox="1"/>
          <p:nvPr/>
        </p:nvSpPr>
        <p:spPr>
          <a:xfrm>
            <a:off x="14249400" y="9182100"/>
            <a:ext cx="8343900"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3000">
                <a:solidFill>
                  <a:srgbClr val="F4F1E8"/>
                </a:solidFill>
                <a:latin typeface="Verdana"/>
                <a:ea typeface="Verdana"/>
                <a:cs typeface="Verdana"/>
                <a:sym typeface="Verdana"/>
              </a:defRPr>
            </a:lvl1pPr>
          </a:lstStyle>
          <a:p>
            <a:pPr/>
            <a:r>
              <a:t>Separate facts, estimates and recommendations.</a:t>
            </a:r>
          </a:p>
        </p:txBody>
      </p:sp>
      <p:sp>
        <p:nvSpPr>
          <p:cNvPr id="701" name="Google Shape;200;p15"/>
          <p:cNvSpPr txBox="1"/>
          <p:nvPr/>
        </p:nvSpPr>
        <p:spPr>
          <a:xfrm>
            <a:off x="3619500" y="11125200"/>
            <a:ext cx="17145000" cy="393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sz="2600">
                <a:solidFill>
                  <a:srgbClr val="A9B8B5"/>
                </a:solidFill>
                <a:latin typeface="Verdana"/>
                <a:ea typeface="Verdana"/>
                <a:cs typeface="Verdana"/>
                <a:sym typeface="Verdana"/>
              </a:defRPr>
            </a:lvl1pPr>
          </a:lstStyle>
          <a:p>
            <a:pPr/>
            <a:r>
              <a:t>Hermes can propose an edit. I approve what becomes part of its identity.</a:t>
            </a:r>
          </a:p>
        </p:txBody>
      </p:sp>
      <p:sp>
        <p:nvSpPr>
          <p:cNvPr id="702" name="Google Shape;201;p15"/>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08</a:t>
            </a:r>
          </a:p>
        </p:txBody>
      </p:sp>
    </p:spTree>
  </p:cSld>
  <p:clrMapOvr>
    <a:masterClrMapping/>
  </p:clrMapOvr>
  <p:transition xmlns:p14="http://schemas.microsoft.com/office/powerpoint/2010/main" spd="med" advClick="1"/>
</p:sld>
</file>

<file path=ppt/slides/slide5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706" name="Google Shape;207;p16"/>
          <p:cNvSpPr txBox="1"/>
          <p:nvPr/>
        </p:nvSpPr>
        <p:spPr>
          <a:xfrm>
            <a:off x="1905000" y="838200"/>
            <a:ext cx="92202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HOW HERMES LEARNS</a:t>
            </a:r>
          </a:p>
        </p:txBody>
      </p:sp>
      <p:sp>
        <p:nvSpPr>
          <p:cNvPr id="707" name="Google Shape;208;p16"/>
          <p:cNvSpPr txBox="1"/>
          <p:nvPr/>
        </p:nvSpPr>
        <p:spPr>
          <a:xfrm>
            <a:off x="1219200" y="1524000"/>
            <a:ext cx="156210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The Garmin skill</a:t>
            </a:r>
          </a:p>
        </p:txBody>
      </p:sp>
      <p:sp>
        <p:nvSpPr>
          <p:cNvPr id="708" name="Google Shape;209;p16"/>
          <p:cNvSpPr txBox="1"/>
          <p:nvPr/>
        </p:nvSpPr>
        <p:spPr>
          <a:xfrm>
            <a:off x="1219200" y="2628900"/>
            <a:ext cx="16764000" cy="431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800">
                <a:solidFill>
                  <a:srgbClr val="A9B8B5"/>
                </a:solidFill>
                <a:latin typeface="Verdana"/>
                <a:ea typeface="Verdana"/>
                <a:cs typeface="Verdana"/>
                <a:sym typeface="Verdana"/>
              </a:defRPr>
            </a:lvl1pPr>
          </a:lstStyle>
          <a:p>
            <a:pPr/>
            <a:r>
              <a:t>Then it saved the working procedure as a reusable skill</a:t>
            </a:r>
          </a:p>
        </p:txBody>
      </p:sp>
      <p:sp>
        <p:nvSpPr>
          <p:cNvPr id="709" name="Google Shape;210;p16"/>
          <p:cNvSpPr txBox="1"/>
          <p:nvPr/>
        </p:nvSpPr>
        <p:spPr>
          <a:xfrm>
            <a:off x="1219200" y="4191000"/>
            <a:ext cx="12954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800">
                <a:solidFill>
                  <a:srgbClr val="65C7E8"/>
                </a:solidFill>
                <a:latin typeface="Verdana"/>
                <a:ea typeface="Verdana"/>
                <a:cs typeface="Verdana"/>
                <a:sym typeface="Verdana"/>
              </a:defRPr>
            </a:lvl1pPr>
          </a:lstStyle>
          <a:p>
            <a:pPr/>
            <a:r>
              <a:t>01</a:t>
            </a:r>
          </a:p>
        </p:txBody>
      </p:sp>
      <p:sp>
        <p:nvSpPr>
          <p:cNvPr id="710" name="Google Shape;211;p16"/>
          <p:cNvSpPr/>
          <p:nvPr/>
        </p:nvSpPr>
        <p:spPr>
          <a:xfrm>
            <a:off x="1219200" y="5257800"/>
            <a:ext cx="4419600" cy="76200"/>
          </a:xfrm>
          <a:prstGeom prst="rect">
            <a:avLst/>
          </a:prstGeom>
          <a:solidFill>
            <a:srgbClr val="65C7E8"/>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11" name="Google Shape;212;p16"/>
          <p:cNvSpPr txBox="1"/>
          <p:nvPr/>
        </p:nvSpPr>
        <p:spPr>
          <a:xfrm>
            <a:off x="1219200" y="5791200"/>
            <a:ext cx="4419600" cy="520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400">
                <a:solidFill>
                  <a:srgbClr val="F4F1E8"/>
                </a:solidFill>
                <a:latin typeface="Verdana"/>
                <a:ea typeface="Verdana"/>
                <a:cs typeface="Verdana"/>
                <a:sym typeface="Verdana"/>
              </a:defRPr>
            </a:lvl1pPr>
          </a:lstStyle>
          <a:p>
            <a:pPr/>
            <a:r>
              <a:t>ASK</a:t>
            </a:r>
          </a:p>
        </p:txBody>
      </p:sp>
      <p:sp>
        <p:nvSpPr>
          <p:cNvPr id="712" name="Google Shape;213;p16"/>
          <p:cNvSpPr txBox="1"/>
          <p:nvPr/>
        </p:nvSpPr>
        <p:spPr>
          <a:xfrm>
            <a:off x="1219200" y="6781800"/>
            <a:ext cx="44196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l" defTabSz="1828800">
              <a:defRPr sz="2400">
                <a:solidFill>
                  <a:srgbClr val="A9B8B5"/>
                </a:solidFill>
                <a:latin typeface="Verdana"/>
                <a:ea typeface="Verdana"/>
                <a:cs typeface="Verdana"/>
                <a:sym typeface="Verdana"/>
              </a:defRPr>
            </a:pPr>
            <a:r>
              <a:t>Read my steps, sleep,</a:t>
            </a:r>
          </a:p>
          <a:p>
            <a:pPr algn="l" defTabSz="1828800">
              <a:defRPr sz="2400">
                <a:solidFill>
                  <a:srgbClr val="A9B8B5"/>
                </a:solidFill>
                <a:latin typeface="Verdana"/>
                <a:ea typeface="Verdana"/>
                <a:cs typeface="Verdana"/>
                <a:sym typeface="Verdana"/>
              </a:defRPr>
            </a:pPr>
            <a:r>
              <a:t>recovery and workouts</a:t>
            </a:r>
          </a:p>
        </p:txBody>
      </p:sp>
      <p:sp>
        <p:nvSpPr>
          <p:cNvPr id="713" name="Google Shape;214;p16"/>
          <p:cNvSpPr txBox="1"/>
          <p:nvPr/>
        </p:nvSpPr>
        <p:spPr>
          <a:xfrm>
            <a:off x="6858000" y="4191000"/>
            <a:ext cx="12954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800">
                <a:solidFill>
                  <a:srgbClr val="6FE7B7"/>
                </a:solidFill>
                <a:latin typeface="Verdana"/>
                <a:ea typeface="Verdana"/>
                <a:cs typeface="Verdana"/>
                <a:sym typeface="Verdana"/>
              </a:defRPr>
            </a:lvl1pPr>
          </a:lstStyle>
          <a:p>
            <a:pPr/>
            <a:r>
              <a:t>02</a:t>
            </a:r>
          </a:p>
        </p:txBody>
      </p:sp>
      <p:sp>
        <p:nvSpPr>
          <p:cNvPr id="714" name="Google Shape;215;p16"/>
          <p:cNvSpPr/>
          <p:nvPr/>
        </p:nvSpPr>
        <p:spPr>
          <a:xfrm>
            <a:off x="6858000" y="5257800"/>
            <a:ext cx="4419600" cy="76200"/>
          </a:xfrm>
          <a:prstGeom prst="rect">
            <a:avLst/>
          </a:prstGeom>
          <a:solidFill>
            <a:srgbClr val="6FE7B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15" name="Google Shape;216;p16"/>
          <p:cNvSpPr txBox="1"/>
          <p:nvPr/>
        </p:nvSpPr>
        <p:spPr>
          <a:xfrm>
            <a:off x="6858000" y="5791200"/>
            <a:ext cx="4419600" cy="520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400">
                <a:solidFill>
                  <a:srgbClr val="F4F1E8"/>
                </a:solidFill>
                <a:latin typeface="Verdana"/>
                <a:ea typeface="Verdana"/>
                <a:cs typeface="Verdana"/>
                <a:sym typeface="Verdana"/>
              </a:defRPr>
            </a:lvl1pPr>
          </a:lstStyle>
          <a:p>
            <a:pPr/>
            <a:r>
              <a:t>DISCOVER</a:t>
            </a:r>
          </a:p>
        </p:txBody>
      </p:sp>
      <p:sp>
        <p:nvSpPr>
          <p:cNvPr id="716" name="Google Shape;217;p16"/>
          <p:cNvSpPr txBox="1"/>
          <p:nvPr/>
        </p:nvSpPr>
        <p:spPr>
          <a:xfrm>
            <a:off x="6858000" y="6781800"/>
            <a:ext cx="4419600" cy="1104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l" defTabSz="1828800">
              <a:defRPr sz="2400">
                <a:solidFill>
                  <a:srgbClr val="A9B8B5"/>
                </a:solidFill>
                <a:latin typeface="Verdana"/>
                <a:ea typeface="Verdana"/>
                <a:cs typeface="Verdana"/>
                <a:sym typeface="Verdana"/>
              </a:defRPr>
            </a:pPr>
            <a:r>
              <a:t>Find the interface,</a:t>
            </a:r>
          </a:p>
          <a:p>
            <a:pPr algn="l" defTabSz="1828800">
              <a:defRPr sz="2400">
                <a:solidFill>
                  <a:srgbClr val="A9B8B5"/>
                </a:solidFill>
                <a:latin typeface="Verdana"/>
                <a:ea typeface="Verdana"/>
                <a:cs typeface="Verdana"/>
                <a:sym typeface="Verdana"/>
              </a:defRPr>
            </a:pPr>
            <a:r>
              <a:t>authentication and commands</a:t>
            </a:r>
          </a:p>
        </p:txBody>
      </p:sp>
      <p:sp>
        <p:nvSpPr>
          <p:cNvPr id="717" name="Google Shape;218;p16"/>
          <p:cNvSpPr txBox="1"/>
          <p:nvPr/>
        </p:nvSpPr>
        <p:spPr>
          <a:xfrm>
            <a:off x="12496800" y="4191000"/>
            <a:ext cx="12954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800">
                <a:solidFill>
                  <a:srgbClr val="B5F23D"/>
                </a:solidFill>
                <a:latin typeface="Verdana"/>
                <a:ea typeface="Verdana"/>
                <a:cs typeface="Verdana"/>
                <a:sym typeface="Verdana"/>
              </a:defRPr>
            </a:lvl1pPr>
          </a:lstStyle>
          <a:p>
            <a:pPr/>
            <a:r>
              <a:t>03</a:t>
            </a:r>
          </a:p>
        </p:txBody>
      </p:sp>
      <p:sp>
        <p:nvSpPr>
          <p:cNvPr id="718" name="Google Shape;219;p16"/>
          <p:cNvSpPr/>
          <p:nvPr/>
        </p:nvSpPr>
        <p:spPr>
          <a:xfrm>
            <a:off x="12496800" y="5257800"/>
            <a:ext cx="4419600" cy="76200"/>
          </a:xfrm>
          <a:prstGeom prst="rect">
            <a:avLst/>
          </a:prstGeom>
          <a:solidFill>
            <a:srgbClr val="B5F23D"/>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19" name="Google Shape;220;p16"/>
          <p:cNvSpPr txBox="1"/>
          <p:nvPr/>
        </p:nvSpPr>
        <p:spPr>
          <a:xfrm>
            <a:off x="12496800" y="5791200"/>
            <a:ext cx="4419600" cy="520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400">
                <a:solidFill>
                  <a:srgbClr val="F4F1E8"/>
                </a:solidFill>
                <a:latin typeface="Verdana"/>
                <a:ea typeface="Verdana"/>
                <a:cs typeface="Verdana"/>
                <a:sym typeface="Verdana"/>
              </a:defRPr>
            </a:lvl1pPr>
          </a:lstStyle>
          <a:p>
            <a:pPr/>
            <a:r>
              <a:t>TEST</a:t>
            </a:r>
          </a:p>
        </p:txBody>
      </p:sp>
      <p:sp>
        <p:nvSpPr>
          <p:cNvPr id="720" name="Google Shape;221;p16"/>
          <p:cNvSpPr txBox="1"/>
          <p:nvPr/>
        </p:nvSpPr>
        <p:spPr>
          <a:xfrm>
            <a:off x="12496800" y="6781800"/>
            <a:ext cx="44196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l" defTabSz="1828800">
              <a:defRPr sz="2400">
                <a:solidFill>
                  <a:srgbClr val="A9B8B5"/>
                </a:solidFill>
                <a:latin typeface="Verdana"/>
                <a:ea typeface="Verdana"/>
                <a:cs typeface="Verdana"/>
                <a:sym typeface="Verdana"/>
              </a:defRPr>
            </a:pPr>
            <a:r>
              <a:t>Run the workflow, inspect</a:t>
            </a:r>
          </a:p>
          <a:p>
            <a:pPr algn="l" defTabSz="1828800">
              <a:defRPr sz="2400">
                <a:solidFill>
                  <a:srgbClr val="A9B8B5"/>
                </a:solidFill>
                <a:latin typeface="Verdana"/>
                <a:ea typeface="Verdana"/>
                <a:cs typeface="Verdana"/>
                <a:sym typeface="Verdana"/>
              </a:defRPr>
            </a:pPr>
            <a:r>
              <a:t>failures and correct it</a:t>
            </a:r>
          </a:p>
        </p:txBody>
      </p:sp>
      <p:sp>
        <p:nvSpPr>
          <p:cNvPr id="721" name="Google Shape;222;p16"/>
          <p:cNvSpPr txBox="1"/>
          <p:nvPr/>
        </p:nvSpPr>
        <p:spPr>
          <a:xfrm>
            <a:off x="18135600" y="4191000"/>
            <a:ext cx="12954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4800">
                <a:solidFill>
                  <a:srgbClr val="FF6B57"/>
                </a:solidFill>
                <a:latin typeface="Verdana"/>
                <a:ea typeface="Verdana"/>
                <a:cs typeface="Verdana"/>
                <a:sym typeface="Verdana"/>
              </a:defRPr>
            </a:lvl1pPr>
          </a:lstStyle>
          <a:p>
            <a:pPr/>
            <a:r>
              <a:t>04</a:t>
            </a:r>
          </a:p>
        </p:txBody>
      </p:sp>
      <p:sp>
        <p:nvSpPr>
          <p:cNvPr id="722" name="Google Shape;223;p16"/>
          <p:cNvSpPr/>
          <p:nvPr/>
        </p:nvSpPr>
        <p:spPr>
          <a:xfrm>
            <a:off x="18135600" y="5257800"/>
            <a:ext cx="4419600" cy="76200"/>
          </a:xfrm>
          <a:prstGeom prst="rect">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23" name="Google Shape;224;p16"/>
          <p:cNvSpPr txBox="1"/>
          <p:nvPr/>
        </p:nvSpPr>
        <p:spPr>
          <a:xfrm>
            <a:off x="18135600" y="5791200"/>
            <a:ext cx="4419600" cy="520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400">
                <a:solidFill>
                  <a:srgbClr val="F4F1E8"/>
                </a:solidFill>
                <a:latin typeface="Verdana"/>
                <a:ea typeface="Verdana"/>
                <a:cs typeface="Verdana"/>
                <a:sym typeface="Verdana"/>
              </a:defRPr>
            </a:lvl1pPr>
          </a:lstStyle>
          <a:p>
            <a:pPr/>
            <a:r>
              <a:t>SAVE</a:t>
            </a:r>
          </a:p>
        </p:txBody>
      </p:sp>
      <p:sp>
        <p:nvSpPr>
          <p:cNvPr id="724" name="Google Shape;225;p16"/>
          <p:cNvSpPr txBox="1"/>
          <p:nvPr/>
        </p:nvSpPr>
        <p:spPr>
          <a:xfrm>
            <a:off x="18135600" y="6781800"/>
            <a:ext cx="4419600" cy="736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l" defTabSz="1828800">
              <a:defRPr sz="2400">
                <a:solidFill>
                  <a:srgbClr val="A9B8B5"/>
                </a:solidFill>
                <a:latin typeface="Verdana"/>
                <a:ea typeface="Verdana"/>
                <a:cs typeface="Verdana"/>
                <a:sym typeface="Verdana"/>
              </a:defRPr>
            </a:pPr>
            <a:r>
              <a:t>Write the successful process</a:t>
            </a:r>
          </a:p>
          <a:p>
            <a:pPr algn="l" defTabSz="1828800">
              <a:defRPr sz="2400">
                <a:solidFill>
                  <a:srgbClr val="A9B8B5"/>
                </a:solidFill>
                <a:latin typeface="Verdana"/>
                <a:ea typeface="Verdana"/>
                <a:cs typeface="Verdana"/>
                <a:sym typeface="Verdana"/>
              </a:defRPr>
            </a:pPr>
            <a:r>
              <a:t>into a Garmin skill</a:t>
            </a:r>
          </a:p>
        </p:txBody>
      </p:sp>
      <p:sp>
        <p:nvSpPr>
          <p:cNvPr id="725" name="Google Shape;226;p16"/>
          <p:cNvSpPr/>
          <p:nvPr/>
        </p:nvSpPr>
        <p:spPr>
          <a:xfrm>
            <a:off x="3619500" y="9525000"/>
            <a:ext cx="17145000" cy="2133600"/>
          </a:xfrm>
          <a:prstGeom prst="roundRect">
            <a:avLst>
              <a:gd name="adj" fmla="val 17857"/>
            </a:avLst>
          </a:prstGeom>
          <a:solidFill>
            <a:srgbClr val="13272B"/>
          </a:solidFill>
          <a:ln w="12700">
            <a:solidFill>
              <a:srgbClr val="6FE7B7"/>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26" name="Google Shape;227;p16"/>
          <p:cNvSpPr txBox="1"/>
          <p:nvPr/>
        </p:nvSpPr>
        <p:spPr>
          <a:xfrm>
            <a:off x="4229100" y="10020300"/>
            <a:ext cx="4191000" cy="342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200">
                <a:solidFill>
                  <a:srgbClr val="6FE7B7"/>
                </a:solidFill>
                <a:latin typeface="Verdana"/>
                <a:ea typeface="Verdana"/>
                <a:cs typeface="Verdana"/>
                <a:sym typeface="Verdana"/>
              </a:defRPr>
            </a:lvl1pPr>
          </a:lstStyle>
          <a:p>
            <a:pPr/>
            <a:r>
              <a:t>GARMIN SKILL</a:t>
            </a:r>
          </a:p>
        </p:txBody>
      </p:sp>
      <p:sp>
        <p:nvSpPr>
          <p:cNvPr id="727" name="Google Shape;228;p16"/>
          <p:cNvSpPr txBox="1"/>
          <p:nvPr/>
        </p:nvSpPr>
        <p:spPr>
          <a:xfrm>
            <a:off x="4229100" y="10706100"/>
            <a:ext cx="15811500" cy="368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400">
                <a:solidFill>
                  <a:srgbClr val="F4F1E8"/>
                </a:solidFill>
                <a:latin typeface="Verdana"/>
                <a:ea typeface="Verdana"/>
                <a:cs typeface="Verdana"/>
                <a:sym typeface="Verdana"/>
              </a:defRPr>
            </a:lvl1pPr>
          </a:lstStyle>
          <a:p>
            <a:pPr/>
            <a:r>
              <a:t>How to connect  ·  what data to retrieve  ·  how to interpret it  ·  when to ask for approval</a:t>
            </a:r>
          </a:p>
        </p:txBody>
      </p:sp>
      <p:sp>
        <p:nvSpPr>
          <p:cNvPr id="728" name="Google Shape;229;p16"/>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09</a:t>
            </a:r>
          </a:p>
        </p:txBody>
      </p:sp>
    </p:spTree>
  </p:cSld>
  <p:clrMapOvr>
    <a:masterClrMapping/>
  </p:clrMapOvr>
  <p:transition xmlns:p14="http://schemas.microsoft.com/office/powerpoint/2010/main" spd="med" advClick="1"/>
</p:sld>
</file>

<file path=ppt/slides/slide5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732" name="Google Shape;235;p17"/>
          <p:cNvSpPr txBox="1"/>
          <p:nvPr/>
        </p:nvSpPr>
        <p:spPr>
          <a:xfrm>
            <a:off x="1905000" y="838200"/>
            <a:ext cx="92202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HOW IT WORKS</a:t>
            </a:r>
          </a:p>
        </p:txBody>
      </p:sp>
      <p:sp>
        <p:nvSpPr>
          <p:cNvPr id="733" name="Google Shape;236;p17"/>
          <p:cNvSpPr txBox="1"/>
          <p:nvPr/>
        </p:nvSpPr>
        <p:spPr>
          <a:xfrm>
            <a:off x="1219200" y="1524000"/>
            <a:ext cx="180975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The connected health system</a:t>
            </a:r>
          </a:p>
        </p:txBody>
      </p:sp>
      <p:sp>
        <p:nvSpPr>
          <p:cNvPr id="734" name="Google Shape;237;p17"/>
          <p:cNvSpPr txBox="1"/>
          <p:nvPr/>
        </p:nvSpPr>
        <p:spPr>
          <a:xfrm>
            <a:off x="1219200" y="2628900"/>
            <a:ext cx="15240000" cy="431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800">
                <a:solidFill>
                  <a:srgbClr val="A9B8B5"/>
                </a:solidFill>
                <a:latin typeface="Verdana"/>
                <a:ea typeface="Verdana"/>
                <a:cs typeface="Verdana"/>
                <a:sym typeface="Verdana"/>
              </a:defRPr>
            </a:lvl1pPr>
          </a:lstStyle>
          <a:p>
            <a:pPr/>
            <a:r>
              <a:t>Each new skill turned another isolated signal into usable context</a:t>
            </a:r>
          </a:p>
        </p:txBody>
      </p:sp>
      <p:sp>
        <p:nvSpPr>
          <p:cNvPr id="735" name="Google Shape;238;p17"/>
          <p:cNvSpPr/>
          <p:nvPr/>
        </p:nvSpPr>
        <p:spPr>
          <a:xfrm>
            <a:off x="6762750" y="5219700"/>
            <a:ext cx="4000500" cy="57150"/>
          </a:xfrm>
          <a:prstGeom prst="rect">
            <a:avLst/>
          </a:prstGeom>
          <a:solidFill>
            <a:srgbClr val="2E545B"/>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36" name="Google Shape;239;p17"/>
          <p:cNvSpPr/>
          <p:nvPr/>
        </p:nvSpPr>
        <p:spPr>
          <a:xfrm>
            <a:off x="13601700" y="5219700"/>
            <a:ext cx="4038600" cy="57150"/>
          </a:xfrm>
          <a:prstGeom prst="rect">
            <a:avLst/>
          </a:prstGeom>
          <a:solidFill>
            <a:srgbClr val="2E545B"/>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37" name="Google Shape;240;p17"/>
          <p:cNvSpPr/>
          <p:nvPr/>
        </p:nvSpPr>
        <p:spPr>
          <a:xfrm>
            <a:off x="6762750" y="8496300"/>
            <a:ext cx="4000500" cy="57150"/>
          </a:xfrm>
          <a:prstGeom prst="rect">
            <a:avLst/>
          </a:prstGeom>
          <a:solidFill>
            <a:srgbClr val="2E545B"/>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38" name="Google Shape;241;p17"/>
          <p:cNvSpPr/>
          <p:nvPr/>
        </p:nvSpPr>
        <p:spPr>
          <a:xfrm>
            <a:off x="13601700" y="8496300"/>
            <a:ext cx="4038600" cy="57150"/>
          </a:xfrm>
          <a:prstGeom prst="rect">
            <a:avLst/>
          </a:prstGeom>
          <a:solidFill>
            <a:srgbClr val="2E545B"/>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39" name="Google Shape;242;p17"/>
          <p:cNvSpPr/>
          <p:nvPr/>
        </p:nvSpPr>
        <p:spPr>
          <a:xfrm>
            <a:off x="9620250" y="4648200"/>
            <a:ext cx="5143500" cy="4495800"/>
          </a:xfrm>
          <a:prstGeom prst="roundRect">
            <a:avLst>
              <a:gd name="adj" fmla="val 11864"/>
            </a:avLst>
          </a:prstGeom>
          <a:solidFill>
            <a:srgbClr val="14333A"/>
          </a:solidFill>
          <a:ln w="38100">
            <a:solidFill>
              <a:srgbClr val="6FE7B7"/>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40" name="Google Shape;243;p17"/>
          <p:cNvSpPr txBox="1"/>
          <p:nvPr/>
        </p:nvSpPr>
        <p:spPr>
          <a:xfrm>
            <a:off x="10382250" y="5562600"/>
            <a:ext cx="3619500" cy="762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5000">
                <a:solidFill>
                  <a:srgbClr val="F4F1E8"/>
                </a:solidFill>
                <a:latin typeface="Verdana"/>
                <a:ea typeface="Verdana"/>
                <a:cs typeface="Verdana"/>
                <a:sym typeface="Verdana"/>
              </a:defRPr>
            </a:lvl1pPr>
          </a:lstStyle>
          <a:p>
            <a:pPr/>
            <a:r>
              <a:t>HERMES</a:t>
            </a:r>
          </a:p>
        </p:txBody>
      </p:sp>
      <p:sp>
        <p:nvSpPr>
          <p:cNvPr id="741" name="Google Shape;244;p17"/>
          <p:cNvSpPr txBox="1"/>
          <p:nvPr/>
        </p:nvSpPr>
        <p:spPr>
          <a:xfrm>
            <a:off x="10382250" y="6915150"/>
            <a:ext cx="3619500" cy="9906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1828800">
              <a:defRPr b="1" sz="3200">
                <a:solidFill>
                  <a:srgbClr val="6FE7B7"/>
                </a:solidFill>
                <a:latin typeface="Verdana"/>
                <a:ea typeface="Verdana"/>
                <a:cs typeface="Verdana"/>
                <a:sym typeface="Verdana"/>
              </a:defRPr>
            </a:pPr>
            <a:r>
              <a:t>My personal</a:t>
            </a:r>
          </a:p>
          <a:p>
            <a:pPr defTabSz="1828800">
              <a:defRPr b="1" sz="3200">
                <a:solidFill>
                  <a:srgbClr val="6FE7B7"/>
                </a:solidFill>
                <a:latin typeface="Verdana"/>
                <a:ea typeface="Verdana"/>
                <a:cs typeface="Verdana"/>
                <a:sym typeface="Verdana"/>
              </a:defRPr>
            </a:pPr>
            <a:r>
              <a:t>health agent</a:t>
            </a:r>
          </a:p>
        </p:txBody>
      </p:sp>
      <p:sp>
        <p:nvSpPr>
          <p:cNvPr id="742" name="Google Shape;245;p17"/>
          <p:cNvSpPr/>
          <p:nvPr/>
        </p:nvSpPr>
        <p:spPr>
          <a:xfrm>
            <a:off x="1219200" y="4152900"/>
            <a:ext cx="5543550" cy="2247900"/>
          </a:xfrm>
          <a:prstGeom prst="roundRect">
            <a:avLst>
              <a:gd name="adj" fmla="val 15254"/>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43" name="Google Shape;246;p17"/>
          <p:cNvSpPr/>
          <p:nvPr/>
        </p:nvSpPr>
        <p:spPr>
          <a:xfrm>
            <a:off x="1219200" y="4152900"/>
            <a:ext cx="152400" cy="2247900"/>
          </a:xfrm>
          <a:prstGeom prst="roundRect">
            <a:avLst>
              <a:gd name="adj" fmla="val 50000"/>
            </a:avLst>
          </a:prstGeom>
          <a:solidFill>
            <a:srgbClr val="65C7E8"/>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44" name="Google Shape;247;p17"/>
          <p:cNvSpPr txBox="1"/>
          <p:nvPr/>
        </p:nvSpPr>
        <p:spPr>
          <a:xfrm>
            <a:off x="1752600" y="4610100"/>
            <a:ext cx="43815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000">
                <a:solidFill>
                  <a:srgbClr val="F4F1E8"/>
                </a:solidFill>
                <a:latin typeface="Verdana"/>
                <a:ea typeface="Verdana"/>
                <a:cs typeface="Verdana"/>
                <a:sym typeface="Verdana"/>
              </a:defRPr>
            </a:lvl1pPr>
          </a:lstStyle>
          <a:p>
            <a:pPr/>
            <a:r>
              <a:t>GARMIN</a:t>
            </a:r>
          </a:p>
        </p:txBody>
      </p:sp>
      <p:sp>
        <p:nvSpPr>
          <p:cNvPr id="745" name="Google Shape;248;p17"/>
          <p:cNvSpPr txBox="1"/>
          <p:nvPr/>
        </p:nvSpPr>
        <p:spPr>
          <a:xfrm>
            <a:off x="1752600" y="5334000"/>
            <a:ext cx="4381500" cy="342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200">
                <a:solidFill>
                  <a:srgbClr val="A9B8B5"/>
                </a:solidFill>
                <a:latin typeface="Verdana"/>
                <a:ea typeface="Verdana"/>
                <a:cs typeface="Verdana"/>
                <a:sym typeface="Verdana"/>
              </a:defRPr>
            </a:lvl1pPr>
          </a:lstStyle>
          <a:p>
            <a:pPr/>
            <a:r>
              <a:t>steps · sleep · recovery</a:t>
            </a:r>
          </a:p>
        </p:txBody>
      </p:sp>
      <p:sp>
        <p:nvSpPr>
          <p:cNvPr id="746" name="Google Shape;249;p17"/>
          <p:cNvSpPr/>
          <p:nvPr/>
        </p:nvSpPr>
        <p:spPr>
          <a:xfrm>
            <a:off x="1219200" y="7429500"/>
            <a:ext cx="5543550" cy="2247900"/>
          </a:xfrm>
          <a:prstGeom prst="roundRect">
            <a:avLst>
              <a:gd name="adj" fmla="val 15254"/>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47" name="Google Shape;250;p17"/>
          <p:cNvSpPr/>
          <p:nvPr/>
        </p:nvSpPr>
        <p:spPr>
          <a:xfrm>
            <a:off x="1219200" y="7429500"/>
            <a:ext cx="152400" cy="2247900"/>
          </a:xfrm>
          <a:prstGeom prst="roundRect">
            <a:avLst>
              <a:gd name="adj" fmla="val 50000"/>
            </a:avLst>
          </a:prstGeom>
          <a:solidFill>
            <a:srgbClr val="B5F23D"/>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48" name="Google Shape;251;p17"/>
          <p:cNvSpPr txBox="1"/>
          <p:nvPr/>
        </p:nvSpPr>
        <p:spPr>
          <a:xfrm>
            <a:off x="1752600" y="7886700"/>
            <a:ext cx="43815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000">
                <a:solidFill>
                  <a:srgbClr val="F4F1E8"/>
                </a:solidFill>
                <a:latin typeface="Verdana"/>
                <a:ea typeface="Verdana"/>
                <a:cs typeface="Verdana"/>
                <a:sym typeface="Verdana"/>
              </a:defRPr>
            </a:lvl1pPr>
          </a:lstStyle>
          <a:p>
            <a:pPr/>
            <a:r>
              <a:t>EUFY SCALE</a:t>
            </a:r>
          </a:p>
        </p:txBody>
      </p:sp>
      <p:sp>
        <p:nvSpPr>
          <p:cNvPr id="749" name="Google Shape;252;p17"/>
          <p:cNvSpPr txBox="1"/>
          <p:nvPr/>
        </p:nvSpPr>
        <p:spPr>
          <a:xfrm>
            <a:off x="1752600" y="8610600"/>
            <a:ext cx="4381500" cy="342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200">
                <a:solidFill>
                  <a:srgbClr val="A9B8B5"/>
                </a:solidFill>
                <a:latin typeface="Verdana"/>
                <a:ea typeface="Verdana"/>
                <a:cs typeface="Verdana"/>
                <a:sym typeface="Verdana"/>
              </a:defRPr>
            </a:lvl1pPr>
          </a:lstStyle>
          <a:p>
            <a:pPr/>
            <a:r>
              <a:t>weight · body composition</a:t>
            </a:r>
          </a:p>
        </p:txBody>
      </p:sp>
      <p:sp>
        <p:nvSpPr>
          <p:cNvPr id="750" name="Google Shape;253;p17"/>
          <p:cNvSpPr/>
          <p:nvPr/>
        </p:nvSpPr>
        <p:spPr>
          <a:xfrm>
            <a:off x="17640300" y="4152900"/>
            <a:ext cx="5543550" cy="2247900"/>
          </a:xfrm>
          <a:prstGeom prst="roundRect">
            <a:avLst>
              <a:gd name="adj" fmla="val 15254"/>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51" name="Google Shape;254;p17"/>
          <p:cNvSpPr/>
          <p:nvPr/>
        </p:nvSpPr>
        <p:spPr>
          <a:xfrm>
            <a:off x="17640300" y="4152900"/>
            <a:ext cx="152400" cy="2247900"/>
          </a:xfrm>
          <a:prstGeom prst="roundRect">
            <a:avLst>
              <a:gd name="adj" fmla="val 50000"/>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52" name="Google Shape;255;p17"/>
          <p:cNvSpPr txBox="1"/>
          <p:nvPr/>
        </p:nvSpPr>
        <p:spPr>
          <a:xfrm>
            <a:off x="18173700" y="4610100"/>
            <a:ext cx="43815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000">
                <a:solidFill>
                  <a:srgbClr val="F4F1E8"/>
                </a:solidFill>
                <a:latin typeface="Verdana"/>
                <a:ea typeface="Verdana"/>
                <a:cs typeface="Verdana"/>
                <a:sym typeface="Verdana"/>
              </a:defRPr>
            </a:lvl1pPr>
          </a:lstStyle>
          <a:p>
            <a:pPr/>
            <a:r>
              <a:t>HEALTH DATA</a:t>
            </a:r>
          </a:p>
        </p:txBody>
      </p:sp>
      <p:sp>
        <p:nvSpPr>
          <p:cNvPr id="753" name="Google Shape;256;p17"/>
          <p:cNvSpPr txBox="1"/>
          <p:nvPr/>
        </p:nvSpPr>
        <p:spPr>
          <a:xfrm>
            <a:off x="18173700" y="5334000"/>
            <a:ext cx="43815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000">
                <a:solidFill>
                  <a:srgbClr val="A9B8B5"/>
                </a:solidFill>
                <a:latin typeface="Verdana"/>
                <a:ea typeface="Verdana"/>
                <a:cs typeface="Verdana"/>
                <a:sym typeface="Verdana"/>
              </a:defRPr>
            </a:lvl1pPr>
          </a:lstStyle>
          <a:p>
            <a:pPr/>
            <a:r>
              <a:t>blood work · HR · blood pressure</a:t>
            </a:r>
          </a:p>
        </p:txBody>
      </p:sp>
      <p:sp>
        <p:nvSpPr>
          <p:cNvPr id="754" name="Google Shape;257;p17"/>
          <p:cNvSpPr/>
          <p:nvPr/>
        </p:nvSpPr>
        <p:spPr>
          <a:xfrm>
            <a:off x="17640300" y="7429500"/>
            <a:ext cx="5543550" cy="2247900"/>
          </a:xfrm>
          <a:prstGeom prst="roundRect">
            <a:avLst>
              <a:gd name="adj" fmla="val 15254"/>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55" name="Google Shape;258;p17"/>
          <p:cNvSpPr/>
          <p:nvPr/>
        </p:nvSpPr>
        <p:spPr>
          <a:xfrm>
            <a:off x="17640300" y="7429500"/>
            <a:ext cx="152400" cy="2247900"/>
          </a:xfrm>
          <a:prstGeom prst="roundRect">
            <a:avLst>
              <a:gd name="adj" fmla="val 50000"/>
            </a:avLst>
          </a:prstGeom>
          <a:solidFill>
            <a:srgbClr val="6FE7B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56" name="Google Shape;259;p17"/>
          <p:cNvSpPr txBox="1"/>
          <p:nvPr/>
        </p:nvSpPr>
        <p:spPr>
          <a:xfrm>
            <a:off x="18173700" y="7886700"/>
            <a:ext cx="43815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3000">
                <a:solidFill>
                  <a:srgbClr val="F4F1E8"/>
                </a:solidFill>
                <a:latin typeface="Verdana"/>
                <a:ea typeface="Verdana"/>
                <a:cs typeface="Verdana"/>
                <a:sym typeface="Verdana"/>
              </a:defRPr>
            </a:lvl1pPr>
          </a:lstStyle>
          <a:p>
            <a:pPr/>
            <a:r>
              <a:t>CALENDAR</a:t>
            </a:r>
          </a:p>
        </p:txBody>
      </p:sp>
      <p:sp>
        <p:nvSpPr>
          <p:cNvPr id="757" name="Google Shape;260;p17"/>
          <p:cNvSpPr txBox="1"/>
          <p:nvPr/>
        </p:nvSpPr>
        <p:spPr>
          <a:xfrm>
            <a:off x="18173700" y="8610600"/>
            <a:ext cx="4381500" cy="3429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200">
                <a:solidFill>
                  <a:srgbClr val="A9B8B5"/>
                </a:solidFill>
                <a:latin typeface="Verdana"/>
                <a:ea typeface="Verdana"/>
                <a:cs typeface="Verdana"/>
                <a:sym typeface="Verdana"/>
              </a:defRPr>
            </a:lvl1pPr>
          </a:lstStyle>
          <a:p>
            <a:pPr/>
            <a:r>
              <a:t>workout planner + scheduler</a:t>
            </a:r>
          </a:p>
        </p:txBody>
      </p:sp>
      <p:sp>
        <p:nvSpPr>
          <p:cNvPr id="758" name="Google Shape;261;p17"/>
          <p:cNvSpPr txBox="1"/>
          <p:nvPr/>
        </p:nvSpPr>
        <p:spPr>
          <a:xfrm>
            <a:off x="3238500" y="10934700"/>
            <a:ext cx="179070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000">
                <a:solidFill>
                  <a:srgbClr val="6FE7B7"/>
                </a:solidFill>
                <a:latin typeface="Verdana"/>
                <a:ea typeface="Verdana"/>
                <a:cs typeface="Verdana"/>
                <a:sym typeface="Verdana"/>
              </a:defRPr>
            </a:lvl1pPr>
          </a:lstStyle>
          <a:p>
            <a:pPr/>
            <a:r>
              <a:t>Workout planner  ·  scheduler  ·  food coach  ·  supplement schedule</a:t>
            </a:r>
          </a:p>
        </p:txBody>
      </p:sp>
      <p:sp>
        <p:nvSpPr>
          <p:cNvPr id="759" name="Google Shape;262;p17"/>
          <p:cNvSpPr txBox="1"/>
          <p:nvPr/>
        </p:nvSpPr>
        <p:spPr>
          <a:xfrm>
            <a:off x="3924300" y="11658600"/>
            <a:ext cx="16535400" cy="495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200">
                <a:solidFill>
                  <a:srgbClr val="F4F1E8"/>
                </a:solidFill>
                <a:latin typeface="Verdana"/>
                <a:ea typeface="Verdana"/>
                <a:cs typeface="Verdana"/>
                <a:sym typeface="Verdana"/>
              </a:defRPr>
            </a:lvl1pPr>
          </a:lstStyle>
          <a:p>
            <a:pPr/>
            <a:r>
              <a:t>Separate apps became one picture of my actual day.</a:t>
            </a:r>
          </a:p>
        </p:txBody>
      </p:sp>
      <p:sp>
        <p:nvSpPr>
          <p:cNvPr id="760" name="Google Shape;263;p17"/>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10</a:t>
            </a:r>
          </a:p>
        </p:txBody>
      </p:sp>
    </p:spTree>
  </p:cSld>
  <p:clrMapOvr>
    <a:masterClrMapping/>
  </p:clrMapOvr>
  <p:transition xmlns:p14="http://schemas.microsoft.com/office/powerpoint/2010/main" spd="med" advClick="1"/>
</p:sld>
</file>

<file path=ppt/slides/slide5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764" name="Google Shape;269;p18"/>
          <p:cNvSpPr txBox="1"/>
          <p:nvPr/>
        </p:nvSpPr>
        <p:spPr>
          <a:xfrm>
            <a:off x="1905000" y="838200"/>
            <a:ext cx="92202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AUTONAG</a:t>
            </a:r>
          </a:p>
        </p:txBody>
      </p:sp>
      <p:sp>
        <p:nvSpPr>
          <p:cNvPr id="765" name="Google Shape;270;p18"/>
          <p:cNvSpPr txBox="1"/>
          <p:nvPr/>
        </p:nvSpPr>
        <p:spPr>
          <a:xfrm>
            <a:off x="1219200" y="1524000"/>
            <a:ext cx="186690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The agent interrupts at the useful moment</a:t>
            </a:r>
          </a:p>
        </p:txBody>
      </p:sp>
      <p:sp>
        <p:nvSpPr>
          <p:cNvPr id="766" name="Google Shape;271;p18"/>
          <p:cNvSpPr txBox="1"/>
          <p:nvPr/>
        </p:nvSpPr>
        <p:spPr>
          <a:xfrm>
            <a:off x="1219200" y="2667000"/>
            <a:ext cx="17145000" cy="393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600">
                <a:solidFill>
                  <a:srgbClr val="A9B8B5"/>
                </a:solidFill>
                <a:latin typeface="Verdana"/>
                <a:ea typeface="Verdana"/>
                <a:cs typeface="Verdana"/>
                <a:sym typeface="Verdana"/>
              </a:defRPr>
            </a:lvl1pPr>
          </a:lstStyle>
          <a:p>
            <a:pPr/>
            <a:r>
              <a:t>Representative messages generated from the current plan and live data</a:t>
            </a:r>
          </a:p>
        </p:txBody>
      </p:sp>
      <p:sp>
        <p:nvSpPr>
          <p:cNvPr id="767" name="Google Shape;272;p18"/>
          <p:cNvSpPr/>
          <p:nvPr/>
        </p:nvSpPr>
        <p:spPr>
          <a:xfrm>
            <a:off x="2286000" y="4000500"/>
            <a:ext cx="19812000" cy="2133600"/>
          </a:xfrm>
          <a:prstGeom prst="roundRect">
            <a:avLst>
              <a:gd name="adj" fmla="val 17857"/>
            </a:avLst>
          </a:prstGeom>
          <a:solidFill>
            <a:srgbClr val="13272B"/>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68" name="Google Shape;273;p18"/>
          <p:cNvSpPr/>
          <p:nvPr/>
        </p:nvSpPr>
        <p:spPr>
          <a:xfrm>
            <a:off x="2286000" y="4000500"/>
            <a:ext cx="152400" cy="2133600"/>
          </a:xfrm>
          <a:prstGeom prst="roundRect">
            <a:avLst>
              <a:gd name="adj" fmla="val 50000"/>
            </a:avLst>
          </a:prstGeom>
          <a:solidFill>
            <a:srgbClr val="65C7E8"/>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69" name="Google Shape;274;p18"/>
          <p:cNvSpPr txBox="1"/>
          <p:nvPr/>
        </p:nvSpPr>
        <p:spPr>
          <a:xfrm>
            <a:off x="3009900" y="4457700"/>
            <a:ext cx="47625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5C7E8"/>
                </a:solidFill>
                <a:latin typeface="Verdana"/>
                <a:ea typeface="Verdana"/>
                <a:cs typeface="Verdana"/>
                <a:sym typeface="Verdana"/>
              </a:defRPr>
            </a:lvl1pPr>
          </a:lstStyle>
          <a:p>
            <a:pPr/>
            <a:r>
              <a:t>STEPS · 3:30 PM</a:t>
            </a:r>
          </a:p>
        </p:txBody>
      </p:sp>
      <p:sp>
        <p:nvSpPr>
          <p:cNvPr id="770" name="Google Shape;275;p18"/>
          <p:cNvSpPr txBox="1"/>
          <p:nvPr/>
        </p:nvSpPr>
        <p:spPr>
          <a:xfrm>
            <a:off x="8191500" y="4508500"/>
            <a:ext cx="12954000" cy="11176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lgn="l" defTabSz="1828800">
              <a:defRPr b="1" sz="3600">
                <a:solidFill>
                  <a:srgbClr val="F4F1E8"/>
                </a:solidFill>
                <a:latin typeface="Verdana"/>
                <a:ea typeface="Verdana"/>
                <a:cs typeface="Verdana"/>
                <a:sym typeface="Verdana"/>
              </a:defRPr>
            </a:pPr>
            <a:r>
              <a:t>“You’re 3,200 steps short.</a:t>
            </a:r>
          </a:p>
          <a:p>
            <a:pPr algn="l" defTabSz="1828800">
              <a:defRPr b="1" sz="3600">
                <a:solidFill>
                  <a:srgbClr val="F4F1E8"/>
                </a:solidFill>
                <a:latin typeface="Verdana"/>
                <a:ea typeface="Verdana"/>
                <a:cs typeface="Verdana"/>
                <a:sym typeface="Verdana"/>
              </a:defRPr>
            </a:pPr>
            <a:r>
              <a:t>Go take a 22-minute walk.”</a:t>
            </a:r>
          </a:p>
        </p:txBody>
      </p:sp>
      <p:sp>
        <p:nvSpPr>
          <p:cNvPr id="771" name="Google Shape;276;p18"/>
          <p:cNvSpPr/>
          <p:nvPr/>
        </p:nvSpPr>
        <p:spPr>
          <a:xfrm>
            <a:off x="2286000" y="6705600"/>
            <a:ext cx="19812000" cy="2133600"/>
          </a:xfrm>
          <a:prstGeom prst="roundRect">
            <a:avLst>
              <a:gd name="adj" fmla="val 17857"/>
            </a:avLst>
          </a:prstGeom>
          <a:solidFill>
            <a:srgbClr val="13272B"/>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72" name="Google Shape;277;p18"/>
          <p:cNvSpPr/>
          <p:nvPr/>
        </p:nvSpPr>
        <p:spPr>
          <a:xfrm>
            <a:off x="2286000" y="6705600"/>
            <a:ext cx="152400" cy="2133600"/>
          </a:xfrm>
          <a:prstGeom prst="roundRect">
            <a:avLst>
              <a:gd name="adj" fmla="val 50000"/>
            </a:avLst>
          </a:prstGeom>
          <a:solidFill>
            <a:srgbClr val="B5F23D"/>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73" name="Google Shape;278;p18"/>
          <p:cNvSpPr txBox="1"/>
          <p:nvPr/>
        </p:nvSpPr>
        <p:spPr>
          <a:xfrm>
            <a:off x="3009900" y="7162800"/>
            <a:ext cx="47625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B5F23D"/>
                </a:solidFill>
                <a:latin typeface="Verdana"/>
                <a:ea typeface="Verdana"/>
                <a:cs typeface="Verdana"/>
                <a:sym typeface="Verdana"/>
              </a:defRPr>
            </a:lvl1pPr>
          </a:lstStyle>
          <a:p>
            <a:pPr/>
            <a:r>
              <a:t>FOOD · AFTER LUNCH</a:t>
            </a:r>
          </a:p>
        </p:txBody>
      </p:sp>
      <p:sp>
        <p:nvSpPr>
          <p:cNvPr id="774" name="Google Shape;279;p18"/>
          <p:cNvSpPr txBox="1"/>
          <p:nvPr/>
        </p:nvSpPr>
        <p:spPr>
          <a:xfrm>
            <a:off x="8191500" y="7213600"/>
            <a:ext cx="12954000" cy="11176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lgn="l" defTabSz="1828800">
              <a:defRPr b="1" sz="3600">
                <a:solidFill>
                  <a:srgbClr val="F4F1E8"/>
                </a:solidFill>
                <a:latin typeface="Verdana"/>
                <a:ea typeface="Verdana"/>
                <a:cs typeface="Verdana"/>
                <a:sym typeface="Verdana"/>
              </a:defRPr>
            </a:pPr>
            <a:r>
              <a:t>“That was a big lunch.</a:t>
            </a:r>
          </a:p>
          <a:p>
            <a:pPr algn="l" defTabSz="1828800">
              <a:defRPr b="1" sz="3600">
                <a:solidFill>
                  <a:srgbClr val="F4F1E8"/>
                </a:solidFill>
                <a:latin typeface="Verdana"/>
                <a:ea typeface="Verdana"/>
                <a:cs typeface="Verdana"/>
                <a:sym typeface="Verdana"/>
              </a:defRPr>
            </a:pPr>
            <a:r>
              <a:t>Here’s what dinner should be.”</a:t>
            </a:r>
          </a:p>
        </p:txBody>
      </p:sp>
      <p:sp>
        <p:nvSpPr>
          <p:cNvPr id="775" name="Google Shape;280;p18"/>
          <p:cNvSpPr/>
          <p:nvPr/>
        </p:nvSpPr>
        <p:spPr>
          <a:xfrm>
            <a:off x="2286000" y="9410700"/>
            <a:ext cx="19812000" cy="2133600"/>
          </a:xfrm>
          <a:prstGeom prst="roundRect">
            <a:avLst>
              <a:gd name="adj" fmla="val 17857"/>
            </a:avLst>
          </a:prstGeom>
          <a:solidFill>
            <a:srgbClr val="13272B"/>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76" name="Google Shape;281;p18"/>
          <p:cNvSpPr/>
          <p:nvPr/>
        </p:nvSpPr>
        <p:spPr>
          <a:xfrm>
            <a:off x="2286000" y="9410700"/>
            <a:ext cx="152400" cy="2133600"/>
          </a:xfrm>
          <a:prstGeom prst="roundRect">
            <a:avLst>
              <a:gd name="adj" fmla="val 50000"/>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77" name="Google Shape;282;p18"/>
          <p:cNvSpPr txBox="1"/>
          <p:nvPr/>
        </p:nvSpPr>
        <p:spPr>
          <a:xfrm>
            <a:off x="3009900" y="9867900"/>
            <a:ext cx="47625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FF6B57"/>
                </a:solidFill>
                <a:latin typeface="Verdana"/>
                <a:ea typeface="Verdana"/>
                <a:cs typeface="Verdana"/>
                <a:sym typeface="Verdana"/>
              </a:defRPr>
            </a:lvl1pPr>
          </a:lstStyle>
          <a:p>
            <a:pPr/>
            <a:r>
              <a:t>SCHEDULE · 4:10 PM</a:t>
            </a:r>
          </a:p>
        </p:txBody>
      </p:sp>
      <p:sp>
        <p:nvSpPr>
          <p:cNvPr id="778" name="Google Shape;283;p18"/>
          <p:cNvSpPr txBox="1"/>
          <p:nvPr/>
        </p:nvSpPr>
        <p:spPr>
          <a:xfrm>
            <a:off x="8191500" y="9918700"/>
            <a:ext cx="12954000" cy="11176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lgn="l" defTabSz="1828800">
              <a:defRPr b="1" sz="3600">
                <a:solidFill>
                  <a:srgbClr val="F4F1E8"/>
                </a:solidFill>
                <a:latin typeface="Verdana"/>
                <a:ea typeface="Verdana"/>
                <a:cs typeface="Verdana"/>
                <a:sym typeface="Verdana"/>
              </a:defRPr>
            </a:pPr>
            <a:r>
              <a:t>“Your planned workout won’t fit.</a:t>
            </a:r>
          </a:p>
          <a:p>
            <a:pPr algn="l" defTabSz="1828800">
              <a:defRPr b="1" sz="3600">
                <a:solidFill>
                  <a:srgbClr val="F4F1E8"/>
                </a:solidFill>
                <a:latin typeface="Verdana"/>
                <a:ea typeface="Verdana"/>
                <a:cs typeface="Verdana"/>
                <a:sym typeface="Verdana"/>
              </a:defRPr>
            </a:pPr>
            <a:r>
              <a:t>I moved it to 6:15.”</a:t>
            </a:r>
          </a:p>
        </p:txBody>
      </p:sp>
      <p:sp>
        <p:nvSpPr>
          <p:cNvPr id="779" name="Google Shape;284;p18"/>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11</a:t>
            </a:r>
          </a:p>
        </p:txBody>
      </p:sp>
    </p:spTree>
  </p:cSld>
  <p:clrMapOvr>
    <a:masterClrMapping/>
  </p:clrMapOvr>
  <p:transition xmlns:p14="http://schemas.microsoft.com/office/powerpoint/2010/main" spd="med" advClick="1"/>
</p:sld>
</file>

<file path=ppt/slides/slide6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783" name="Google Shape;290;p19"/>
          <p:cNvSpPr txBox="1"/>
          <p:nvPr/>
        </p:nvSpPr>
        <p:spPr>
          <a:xfrm>
            <a:off x="22669500" y="12534900"/>
            <a:ext cx="648001"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12</a:t>
            </a:r>
          </a:p>
        </p:txBody>
      </p:sp>
      <p:pic>
        <p:nvPicPr>
          <p:cNvPr id="784" name="Google Shape;291;p19" descr="Google Shape;291;p19"/>
          <p:cNvPicPr>
            <a:picLocks noChangeAspect="1"/>
          </p:cNvPicPr>
          <p:nvPr/>
        </p:nvPicPr>
        <p:blipFill>
          <a:blip r:embed="rId3">
            <a:extLst/>
          </a:blip>
          <a:stretch>
            <a:fillRect/>
          </a:stretch>
        </p:blipFill>
        <p:spPr>
          <a:xfrm>
            <a:off x="14401731" y="268250"/>
            <a:ext cx="8527917" cy="13179500"/>
          </a:xfrm>
          <a:prstGeom prst="rect">
            <a:avLst/>
          </a:prstGeom>
          <a:ln w="12700">
            <a:miter lim="400000"/>
          </a:ln>
        </p:spPr>
      </p:pic>
      <p:pic>
        <p:nvPicPr>
          <p:cNvPr id="785" name="Google Shape;292;p19" descr="Google Shape;292;p19"/>
          <p:cNvPicPr>
            <a:picLocks noChangeAspect="1"/>
          </p:cNvPicPr>
          <p:nvPr/>
        </p:nvPicPr>
        <p:blipFill>
          <a:blip r:embed="rId4">
            <a:extLst/>
          </a:blip>
          <a:stretch>
            <a:fillRect/>
          </a:stretch>
        </p:blipFill>
        <p:spPr>
          <a:xfrm>
            <a:off x="304800" y="231700"/>
            <a:ext cx="6954153" cy="13179500"/>
          </a:xfrm>
          <a:prstGeom prst="rect">
            <a:avLst/>
          </a:prstGeom>
          <a:ln w="12700">
            <a:miter lim="400000"/>
          </a:ln>
        </p:spPr>
      </p:pic>
      <p:sp>
        <p:nvSpPr>
          <p:cNvPr id="786" name="Google Shape;293;p19"/>
          <p:cNvSpPr/>
          <p:nvPr/>
        </p:nvSpPr>
        <p:spPr>
          <a:xfrm>
            <a:off x="894899" y="268250"/>
            <a:ext cx="4410601" cy="25800"/>
          </a:xfrm>
          <a:prstGeom prst="line">
            <a:avLst/>
          </a:prstGeom>
          <a:ln w="2286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sp>
        <p:nvSpPr>
          <p:cNvPr id="787" name="Google Shape;294;p19"/>
          <p:cNvSpPr/>
          <p:nvPr/>
        </p:nvSpPr>
        <p:spPr>
          <a:xfrm>
            <a:off x="14711750" y="590500"/>
            <a:ext cx="4410601" cy="25800"/>
          </a:xfrm>
          <a:prstGeom prst="line">
            <a:avLst/>
          </a:prstGeom>
          <a:ln w="2286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sp>
        <p:nvSpPr>
          <p:cNvPr id="788" name="Google Shape;295;p19"/>
          <p:cNvSpPr/>
          <p:nvPr/>
        </p:nvSpPr>
        <p:spPr>
          <a:xfrm>
            <a:off x="14608649" y="2552450"/>
            <a:ext cx="4410601" cy="25800"/>
          </a:xfrm>
          <a:prstGeom prst="line">
            <a:avLst/>
          </a:prstGeom>
          <a:ln w="2286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sp>
        <p:nvSpPr>
          <p:cNvPr id="789" name="Google Shape;296;p19"/>
          <p:cNvSpPr/>
          <p:nvPr/>
        </p:nvSpPr>
        <p:spPr>
          <a:xfrm>
            <a:off x="14608649" y="4820350"/>
            <a:ext cx="4410601" cy="25800"/>
          </a:xfrm>
          <a:prstGeom prst="line">
            <a:avLst/>
          </a:prstGeom>
          <a:ln w="2286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pic>
        <p:nvPicPr>
          <p:cNvPr id="790" name="Google Shape;297;p19" descr="Google Shape;297;p19"/>
          <p:cNvPicPr>
            <a:picLocks noChangeAspect="1"/>
          </p:cNvPicPr>
          <p:nvPr/>
        </p:nvPicPr>
        <p:blipFill>
          <a:blip r:embed="rId5">
            <a:extLst/>
          </a:blip>
          <a:stretch>
            <a:fillRect/>
          </a:stretch>
        </p:blipFill>
        <p:spPr>
          <a:xfrm>
            <a:off x="7563752" y="304800"/>
            <a:ext cx="6289903" cy="13106402"/>
          </a:xfrm>
          <a:prstGeom prst="rect">
            <a:avLst/>
          </a:prstGeom>
          <a:ln w="12700">
            <a:miter lim="400000"/>
          </a:ln>
        </p:spPr>
      </p:pic>
      <p:sp>
        <p:nvSpPr>
          <p:cNvPr id="791" name="Google Shape;298;p19"/>
          <p:cNvSpPr/>
          <p:nvPr/>
        </p:nvSpPr>
        <p:spPr>
          <a:xfrm>
            <a:off x="7750649" y="436400"/>
            <a:ext cx="4410601" cy="25800"/>
          </a:xfrm>
          <a:prstGeom prst="line">
            <a:avLst/>
          </a:prstGeom>
          <a:ln w="2286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sp>
        <p:nvSpPr>
          <p:cNvPr id="792" name="Google Shape;299;p19"/>
          <p:cNvSpPr/>
          <p:nvPr/>
        </p:nvSpPr>
        <p:spPr>
          <a:xfrm>
            <a:off x="533400" y="419100"/>
            <a:ext cx="4953000" cy="647700"/>
          </a:xfrm>
          <a:prstGeom prst="roundRect">
            <a:avLst>
              <a:gd name="adj" fmla="val 29412"/>
            </a:avLst>
          </a:prstGeom>
          <a:solidFill>
            <a:srgbClr val="102329"/>
          </a:solidFill>
          <a:ln w="12700">
            <a:solidFill>
              <a:srgbClr val="65C7E8"/>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93" name="Google Shape;300;p19"/>
          <p:cNvSpPr/>
          <p:nvPr/>
        </p:nvSpPr>
        <p:spPr>
          <a:xfrm>
            <a:off x="533400" y="419100"/>
            <a:ext cx="133350" cy="647700"/>
          </a:xfrm>
          <a:prstGeom prst="roundRect">
            <a:avLst>
              <a:gd name="adj" fmla="val 50000"/>
            </a:avLst>
          </a:prstGeom>
          <a:solidFill>
            <a:srgbClr val="65C7E8"/>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94" name="Google Shape;301;p19"/>
          <p:cNvSpPr txBox="1"/>
          <p:nvPr/>
        </p:nvSpPr>
        <p:spPr>
          <a:xfrm>
            <a:off x="876300" y="603249"/>
            <a:ext cx="44196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1800">
                <a:solidFill>
                  <a:srgbClr val="F4F1E8"/>
                </a:solidFill>
                <a:latin typeface="Verdana"/>
                <a:ea typeface="Verdana"/>
                <a:cs typeface="Verdana"/>
                <a:sym typeface="Verdana"/>
              </a:defRPr>
            </a:lvl1pPr>
          </a:lstStyle>
          <a:p>
            <a:pPr/>
            <a:r>
              <a:t>BLOOD WORK REVIEW</a:t>
            </a:r>
          </a:p>
        </p:txBody>
      </p:sp>
      <p:sp>
        <p:nvSpPr>
          <p:cNvPr id="795" name="Google Shape;302;p19"/>
          <p:cNvSpPr/>
          <p:nvPr/>
        </p:nvSpPr>
        <p:spPr>
          <a:xfrm>
            <a:off x="7924800" y="419100"/>
            <a:ext cx="4000500" cy="647700"/>
          </a:xfrm>
          <a:prstGeom prst="roundRect">
            <a:avLst>
              <a:gd name="adj" fmla="val 29412"/>
            </a:avLst>
          </a:prstGeom>
          <a:solidFill>
            <a:srgbClr val="102329"/>
          </a:solidFill>
          <a:ln w="12700">
            <a:solidFill>
              <a:srgbClr val="6FE7B7"/>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96" name="Google Shape;303;p19"/>
          <p:cNvSpPr/>
          <p:nvPr/>
        </p:nvSpPr>
        <p:spPr>
          <a:xfrm>
            <a:off x="7924800" y="419100"/>
            <a:ext cx="133350" cy="647700"/>
          </a:xfrm>
          <a:prstGeom prst="roundRect">
            <a:avLst>
              <a:gd name="adj" fmla="val 50000"/>
            </a:avLst>
          </a:prstGeom>
          <a:solidFill>
            <a:srgbClr val="6FE7B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97" name="Google Shape;304;p19"/>
          <p:cNvSpPr txBox="1"/>
          <p:nvPr/>
        </p:nvSpPr>
        <p:spPr>
          <a:xfrm>
            <a:off x="8267700" y="603249"/>
            <a:ext cx="34671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1800">
                <a:solidFill>
                  <a:srgbClr val="F4F1E8"/>
                </a:solidFill>
                <a:latin typeface="Verdana"/>
                <a:ea typeface="Verdana"/>
                <a:cs typeface="Verdana"/>
                <a:sym typeface="Verdana"/>
              </a:defRPr>
            </a:lvl1pPr>
          </a:lstStyle>
          <a:p>
            <a:pPr/>
            <a:r>
              <a:t>DAILY STATE</a:t>
            </a:r>
          </a:p>
        </p:txBody>
      </p:sp>
      <p:sp>
        <p:nvSpPr>
          <p:cNvPr id="798" name="Google Shape;305;p19"/>
          <p:cNvSpPr/>
          <p:nvPr/>
        </p:nvSpPr>
        <p:spPr>
          <a:xfrm>
            <a:off x="14820900" y="419100"/>
            <a:ext cx="5715000" cy="647700"/>
          </a:xfrm>
          <a:prstGeom prst="roundRect">
            <a:avLst>
              <a:gd name="adj" fmla="val 29412"/>
            </a:avLst>
          </a:prstGeom>
          <a:solidFill>
            <a:srgbClr val="102329"/>
          </a:solidFill>
          <a:ln w="12700">
            <a:solidFill>
              <a:srgbClr val="B5F23D"/>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799" name="Google Shape;306;p19"/>
          <p:cNvSpPr/>
          <p:nvPr/>
        </p:nvSpPr>
        <p:spPr>
          <a:xfrm>
            <a:off x="14820900" y="419100"/>
            <a:ext cx="133350" cy="647700"/>
          </a:xfrm>
          <a:prstGeom prst="roundRect">
            <a:avLst>
              <a:gd name="adj" fmla="val 50000"/>
            </a:avLst>
          </a:prstGeom>
          <a:solidFill>
            <a:srgbClr val="B5F23D"/>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00" name="Google Shape;307;p19"/>
          <p:cNvSpPr txBox="1"/>
          <p:nvPr/>
        </p:nvSpPr>
        <p:spPr>
          <a:xfrm>
            <a:off x="15163800" y="603249"/>
            <a:ext cx="51816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1800">
                <a:solidFill>
                  <a:srgbClr val="F4F1E8"/>
                </a:solidFill>
                <a:latin typeface="Verdana"/>
                <a:ea typeface="Verdana"/>
                <a:cs typeface="Verdana"/>
                <a:sym typeface="Verdana"/>
              </a:defRPr>
            </a:lvl1pPr>
          </a:lstStyle>
          <a:p>
            <a:pPr/>
            <a:r>
              <a:t>FOOD LOG + ADAPTATION</a:t>
            </a:r>
          </a:p>
        </p:txBody>
      </p:sp>
    </p:spTree>
  </p:cSld>
  <p:clrMapOvr>
    <a:masterClrMapping/>
  </p:clrMapOvr>
  <p:transition xmlns:p14="http://schemas.microsoft.com/office/powerpoint/2010/main" spd="med" advClick="1"/>
</p:sld>
</file>

<file path=ppt/slides/slide6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804" name="Google Shape;313;p20"/>
          <p:cNvSpPr txBox="1"/>
          <p:nvPr/>
        </p:nvSpPr>
        <p:spPr>
          <a:xfrm>
            <a:off x="22669500" y="12534900"/>
            <a:ext cx="648001"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13</a:t>
            </a:r>
          </a:p>
        </p:txBody>
      </p:sp>
      <p:pic>
        <p:nvPicPr>
          <p:cNvPr id="805" name="Google Shape;314;p20" descr="Google Shape;314;p20"/>
          <p:cNvPicPr>
            <a:picLocks noChangeAspect="1"/>
          </p:cNvPicPr>
          <p:nvPr/>
        </p:nvPicPr>
        <p:blipFill>
          <a:blip r:embed="rId3">
            <a:extLst/>
          </a:blip>
          <a:stretch>
            <a:fillRect/>
          </a:stretch>
        </p:blipFill>
        <p:spPr>
          <a:xfrm>
            <a:off x="0" y="103173"/>
            <a:ext cx="12061301" cy="13509651"/>
          </a:xfrm>
          <a:prstGeom prst="rect">
            <a:avLst/>
          </a:prstGeom>
          <a:ln w="12700">
            <a:solidFill>
              <a:srgbClr val="000000"/>
            </a:solidFill>
          </a:ln>
        </p:spPr>
      </p:pic>
      <p:pic>
        <p:nvPicPr>
          <p:cNvPr id="806" name="Google Shape;315;p20" descr="Google Shape;315;p20"/>
          <p:cNvPicPr>
            <a:picLocks noChangeAspect="1"/>
          </p:cNvPicPr>
          <p:nvPr/>
        </p:nvPicPr>
        <p:blipFill>
          <a:blip r:embed="rId4">
            <a:extLst/>
          </a:blip>
          <a:stretch>
            <a:fillRect/>
          </a:stretch>
        </p:blipFill>
        <p:spPr>
          <a:xfrm>
            <a:off x="12673649" y="2988149"/>
            <a:ext cx="11357701" cy="7472152"/>
          </a:xfrm>
          <a:prstGeom prst="rect">
            <a:avLst/>
          </a:prstGeom>
          <a:ln w="12700">
            <a:miter lim="400000"/>
          </a:ln>
        </p:spPr>
      </p:pic>
      <p:sp>
        <p:nvSpPr>
          <p:cNvPr id="807" name="Google Shape;316;p20"/>
          <p:cNvSpPr/>
          <p:nvPr/>
        </p:nvSpPr>
        <p:spPr>
          <a:xfrm>
            <a:off x="1379299" y="642650"/>
            <a:ext cx="4410601" cy="25800"/>
          </a:xfrm>
          <a:prstGeom prst="line">
            <a:avLst/>
          </a:prstGeom>
          <a:ln w="2286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sp>
        <p:nvSpPr>
          <p:cNvPr id="808" name="Google Shape;317;p20"/>
          <p:cNvSpPr/>
          <p:nvPr/>
        </p:nvSpPr>
        <p:spPr>
          <a:xfrm>
            <a:off x="2372449" y="9513550"/>
            <a:ext cx="4410601" cy="25801"/>
          </a:xfrm>
          <a:prstGeom prst="line">
            <a:avLst/>
          </a:prstGeom>
          <a:ln w="2286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sp>
        <p:nvSpPr>
          <p:cNvPr id="809" name="Google Shape;318;p20"/>
          <p:cNvSpPr txBox="1"/>
          <p:nvPr/>
        </p:nvSpPr>
        <p:spPr>
          <a:xfrm>
            <a:off x="12992100" y="508000"/>
            <a:ext cx="95250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1800">
                <a:solidFill>
                  <a:srgbClr val="6FE7B7"/>
                </a:solidFill>
                <a:latin typeface="Verdana"/>
                <a:ea typeface="Verdana"/>
                <a:cs typeface="Verdana"/>
                <a:sym typeface="Verdana"/>
              </a:defRPr>
            </a:lvl1pPr>
          </a:lstStyle>
          <a:p>
            <a:pPr/>
            <a:r>
              <a:t>A REAL ACTION</a:t>
            </a:r>
          </a:p>
        </p:txBody>
      </p:sp>
      <p:sp>
        <p:nvSpPr>
          <p:cNvPr id="810" name="Google Shape;319;p20"/>
          <p:cNvSpPr txBox="1"/>
          <p:nvPr/>
        </p:nvSpPr>
        <p:spPr>
          <a:xfrm>
            <a:off x="12992100" y="1028700"/>
            <a:ext cx="9906000" cy="1346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l" defTabSz="1828800">
              <a:defRPr b="1" sz="4400">
                <a:solidFill>
                  <a:srgbClr val="F4F1E8"/>
                </a:solidFill>
                <a:latin typeface="Verdana"/>
                <a:ea typeface="Verdana"/>
                <a:cs typeface="Verdana"/>
                <a:sym typeface="Verdana"/>
              </a:defRPr>
            </a:pPr>
            <a:r>
              <a:t>From a screenshot to a</a:t>
            </a:r>
          </a:p>
          <a:p>
            <a:pPr algn="l" defTabSz="1828800">
              <a:defRPr b="1" sz="4400">
                <a:solidFill>
                  <a:srgbClr val="F4F1E8"/>
                </a:solidFill>
                <a:latin typeface="Verdana"/>
                <a:ea typeface="Verdana"/>
                <a:cs typeface="Verdana"/>
                <a:sym typeface="Verdana"/>
              </a:defRPr>
            </a:pPr>
            <a:r>
              <a:t>live Garmin workout</a:t>
            </a:r>
          </a:p>
        </p:txBody>
      </p:sp>
      <p:sp>
        <p:nvSpPr>
          <p:cNvPr id="811" name="Google Shape;320;p20"/>
          <p:cNvSpPr/>
          <p:nvPr/>
        </p:nvSpPr>
        <p:spPr>
          <a:xfrm>
            <a:off x="457200" y="457200"/>
            <a:ext cx="3505200" cy="647700"/>
          </a:xfrm>
          <a:prstGeom prst="roundRect">
            <a:avLst>
              <a:gd name="adj" fmla="val 29412"/>
            </a:avLst>
          </a:prstGeom>
          <a:solidFill>
            <a:srgbClr val="102329"/>
          </a:solidFill>
          <a:ln w="12700">
            <a:solidFill>
              <a:srgbClr val="65C7E8"/>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12" name="Google Shape;321;p20"/>
          <p:cNvSpPr/>
          <p:nvPr/>
        </p:nvSpPr>
        <p:spPr>
          <a:xfrm>
            <a:off x="457200" y="457200"/>
            <a:ext cx="133350" cy="647700"/>
          </a:xfrm>
          <a:prstGeom prst="roundRect">
            <a:avLst>
              <a:gd name="adj" fmla="val 50000"/>
            </a:avLst>
          </a:prstGeom>
          <a:solidFill>
            <a:srgbClr val="65C7E8"/>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13" name="Google Shape;322;p20"/>
          <p:cNvSpPr txBox="1"/>
          <p:nvPr/>
        </p:nvSpPr>
        <p:spPr>
          <a:xfrm>
            <a:off x="800100" y="641349"/>
            <a:ext cx="29718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1800">
                <a:solidFill>
                  <a:srgbClr val="F4F1E8"/>
                </a:solidFill>
                <a:latin typeface="Verdana"/>
                <a:ea typeface="Verdana"/>
                <a:cs typeface="Verdana"/>
                <a:sym typeface="Verdana"/>
              </a:defRPr>
            </a:lvl1pPr>
          </a:lstStyle>
          <a:p>
            <a:pPr/>
            <a:r>
              <a:t>1 · PLAN IN</a:t>
            </a:r>
          </a:p>
        </p:txBody>
      </p:sp>
      <p:sp>
        <p:nvSpPr>
          <p:cNvPr id="814" name="Google Shape;323;p20"/>
          <p:cNvSpPr/>
          <p:nvPr/>
        </p:nvSpPr>
        <p:spPr>
          <a:xfrm>
            <a:off x="13106400" y="3238500"/>
            <a:ext cx="4572000" cy="647700"/>
          </a:xfrm>
          <a:prstGeom prst="roundRect">
            <a:avLst>
              <a:gd name="adj" fmla="val 29412"/>
            </a:avLst>
          </a:prstGeom>
          <a:solidFill>
            <a:srgbClr val="102329"/>
          </a:solidFill>
          <a:ln w="12700">
            <a:solidFill>
              <a:srgbClr val="6FE7B7"/>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15" name="Google Shape;324;p20"/>
          <p:cNvSpPr/>
          <p:nvPr/>
        </p:nvSpPr>
        <p:spPr>
          <a:xfrm>
            <a:off x="13106400" y="3238500"/>
            <a:ext cx="133350" cy="647700"/>
          </a:xfrm>
          <a:prstGeom prst="roundRect">
            <a:avLst>
              <a:gd name="adj" fmla="val 50000"/>
            </a:avLst>
          </a:prstGeom>
          <a:solidFill>
            <a:srgbClr val="6FE7B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16" name="Google Shape;325;p20"/>
          <p:cNvSpPr txBox="1"/>
          <p:nvPr/>
        </p:nvSpPr>
        <p:spPr>
          <a:xfrm>
            <a:off x="13449300" y="3422649"/>
            <a:ext cx="40386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defTabSz="1828800">
              <a:defRPr b="1" sz="1800">
                <a:solidFill>
                  <a:srgbClr val="F4F1E8"/>
                </a:solidFill>
                <a:latin typeface="Verdana"/>
                <a:ea typeface="Verdana"/>
                <a:cs typeface="Verdana"/>
                <a:sym typeface="Verdana"/>
              </a:defRPr>
            </a:lvl1pPr>
          </a:lstStyle>
          <a:p>
            <a:pPr/>
            <a:r>
              <a:t>2 · LIVE IN GARMIN</a:t>
            </a:r>
          </a:p>
        </p:txBody>
      </p:sp>
      <p:sp>
        <p:nvSpPr>
          <p:cNvPr id="817" name="Google Shape;326;p20"/>
          <p:cNvSpPr/>
          <p:nvPr/>
        </p:nvSpPr>
        <p:spPr>
          <a:xfrm>
            <a:off x="12992100" y="11049000"/>
            <a:ext cx="9906000" cy="1257300"/>
          </a:xfrm>
          <a:prstGeom prst="roundRect">
            <a:avLst>
              <a:gd name="adj" fmla="val 24242"/>
            </a:avLst>
          </a:prstGeom>
          <a:solidFill>
            <a:srgbClr val="14333A"/>
          </a:solidFill>
          <a:ln w="12700">
            <a:solidFill>
              <a:srgbClr val="6FE7B7"/>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18" name="Google Shape;327;p20"/>
          <p:cNvSpPr txBox="1"/>
          <p:nvPr/>
        </p:nvSpPr>
        <p:spPr>
          <a:xfrm>
            <a:off x="13449300" y="11283788"/>
            <a:ext cx="8991600" cy="787724"/>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2600">
                <a:solidFill>
                  <a:srgbClr val="F4F1E8"/>
                </a:solidFill>
                <a:latin typeface="Verdana"/>
                <a:ea typeface="Verdana"/>
                <a:cs typeface="Verdana"/>
                <a:sym typeface="Verdana"/>
              </a:defRPr>
            </a:lvl1pPr>
          </a:lstStyle>
          <a:p>
            <a:pPr/>
            <a:r>
              <a:t>Unstructured request  →  structured workout on my watch</a:t>
            </a:r>
          </a:p>
        </p:txBody>
      </p:sp>
    </p:spTree>
  </p:cSld>
  <p:clrMapOvr>
    <a:masterClrMapping/>
  </p:clrMapOvr>
  <p:transition xmlns:p14="http://schemas.microsoft.com/office/powerpoint/2010/main" spd="med" advClick="1"/>
</p:sld>
</file>

<file path=ppt/slides/slide6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822" name="Google Shape;333;p21"/>
          <p:cNvSpPr txBox="1"/>
          <p:nvPr/>
        </p:nvSpPr>
        <p:spPr>
          <a:xfrm>
            <a:off x="1905000" y="838200"/>
            <a:ext cx="92202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THE SLOWER FEEDBACK LOOP</a:t>
            </a:r>
          </a:p>
        </p:txBody>
      </p:sp>
      <p:sp>
        <p:nvSpPr>
          <p:cNvPr id="823" name="Google Shape;334;p21"/>
          <p:cNvSpPr txBox="1"/>
          <p:nvPr/>
        </p:nvSpPr>
        <p:spPr>
          <a:xfrm>
            <a:off x="1219200" y="1524000"/>
            <a:ext cx="17145000" cy="8636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Health data changes the next plan</a:t>
            </a:r>
          </a:p>
        </p:txBody>
      </p:sp>
      <p:sp>
        <p:nvSpPr>
          <p:cNvPr id="824" name="Google Shape;335;p21"/>
          <p:cNvSpPr txBox="1"/>
          <p:nvPr/>
        </p:nvSpPr>
        <p:spPr>
          <a:xfrm>
            <a:off x="1219200" y="2667000"/>
            <a:ext cx="19431000" cy="3937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sz="2600">
                <a:solidFill>
                  <a:srgbClr val="A9B8B5"/>
                </a:solidFill>
                <a:latin typeface="Verdana"/>
                <a:ea typeface="Verdana"/>
                <a:cs typeface="Verdana"/>
                <a:sym typeface="Verdana"/>
              </a:defRPr>
            </a:lvl1pPr>
          </a:lstStyle>
          <a:p>
            <a:pPr/>
            <a:r>
              <a:t>Daily signals show what happened. Blood work shows whether the strategy is working.</a:t>
            </a:r>
          </a:p>
        </p:txBody>
      </p:sp>
      <p:sp>
        <p:nvSpPr>
          <p:cNvPr id="825" name="Google Shape;336;p21"/>
          <p:cNvSpPr/>
          <p:nvPr/>
        </p:nvSpPr>
        <p:spPr>
          <a:xfrm>
            <a:off x="1219200" y="4229100"/>
            <a:ext cx="4419600" cy="4762500"/>
          </a:xfrm>
          <a:prstGeom prst="roundRect">
            <a:avLst>
              <a:gd name="adj" fmla="val 8621"/>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26" name="Google Shape;337;p21"/>
          <p:cNvSpPr/>
          <p:nvPr/>
        </p:nvSpPr>
        <p:spPr>
          <a:xfrm>
            <a:off x="1219200" y="4229100"/>
            <a:ext cx="4419600" cy="114300"/>
          </a:xfrm>
          <a:prstGeom prst="roundRect">
            <a:avLst>
              <a:gd name="adj" fmla="val 50000"/>
            </a:avLst>
          </a:prstGeom>
          <a:solidFill>
            <a:srgbClr val="65C7E8"/>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27" name="Google Shape;338;p21"/>
          <p:cNvSpPr txBox="1"/>
          <p:nvPr/>
        </p:nvSpPr>
        <p:spPr>
          <a:xfrm>
            <a:off x="1676400" y="4914900"/>
            <a:ext cx="35052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000">
                <a:solidFill>
                  <a:srgbClr val="65C7E8"/>
                </a:solidFill>
                <a:latin typeface="Verdana"/>
                <a:ea typeface="Verdana"/>
                <a:cs typeface="Verdana"/>
                <a:sym typeface="Verdana"/>
              </a:defRPr>
            </a:lvl1pPr>
          </a:lstStyle>
          <a:p>
            <a:pPr/>
            <a:r>
              <a:t>INGEST</a:t>
            </a:r>
          </a:p>
        </p:txBody>
      </p:sp>
      <p:sp>
        <p:nvSpPr>
          <p:cNvPr id="828" name="Google Shape;339;p21"/>
          <p:cNvSpPr txBox="1"/>
          <p:nvPr/>
        </p:nvSpPr>
        <p:spPr>
          <a:xfrm>
            <a:off x="1676400" y="6381750"/>
            <a:ext cx="3505200" cy="14859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1828800">
              <a:defRPr b="1" sz="3200">
                <a:solidFill>
                  <a:srgbClr val="F4F1E8"/>
                </a:solidFill>
                <a:latin typeface="Verdana"/>
                <a:ea typeface="Verdana"/>
                <a:cs typeface="Verdana"/>
                <a:sym typeface="Verdana"/>
              </a:defRPr>
            </a:pPr>
            <a:r>
              <a:t>Blood work</a:t>
            </a:r>
          </a:p>
          <a:p>
            <a:pPr defTabSz="1828800">
              <a:defRPr b="1" sz="3200">
                <a:solidFill>
                  <a:srgbClr val="F4F1E8"/>
                </a:solidFill>
                <a:latin typeface="Verdana"/>
                <a:ea typeface="Verdana"/>
                <a:cs typeface="Verdana"/>
                <a:sym typeface="Verdana"/>
              </a:defRPr>
            </a:pPr>
            <a:r>
              <a:t>Heart rate</a:t>
            </a:r>
          </a:p>
          <a:p>
            <a:pPr defTabSz="1828800">
              <a:defRPr b="1" sz="3200">
                <a:solidFill>
                  <a:srgbClr val="F4F1E8"/>
                </a:solidFill>
                <a:latin typeface="Verdana"/>
                <a:ea typeface="Verdana"/>
                <a:cs typeface="Verdana"/>
                <a:sym typeface="Verdana"/>
              </a:defRPr>
            </a:pPr>
            <a:r>
              <a:t>Blood pressure</a:t>
            </a:r>
          </a:p>
        </p:txBody>
      </p:sp>
      <p:sp>
        <p:nvSpPr>
          <p:cNvPr id="829" name="Google Shape;340;p21"/>
          <p:cNvSpPr/>
          <p:nvPr/>
        </p:nvSpPr>
        <p:spPr>
          <a:xfrm>
            <a:off x="6858000" y="4229100"/>
            <a:ext cx="4419600" cy="4762500"/>
          </a:xfrm>
          <a:prstGeom prst="roundRect">
            <a:avLst>
              <a:gd name="adj" fmla="val 8621"/>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30" name="Google Shape;341;p21"/>
          <p:cNvSpPr/>
          <p:nvPr/>
        </p:nvSpPr>
        <p:spPr>
          <a:xfrm>
            <a:off x="6858000" y="4229100"/>
            <a:ext cx="4419600" cy="114300"/>
          </a:xfrm>
          <a:prstGeom prst="roundRect">
            <a:avLst>
              <a:gd name="adj" fmla="val 50000"/>
            </a:avLst>
          </a:prstGeom>
          <a:solidFill>
            <a:srgbClr val="6FE7B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31" name="Google Shape;342;p21"/>
          <p:cNvSpPr txBox="1"/>
          <p:nvPr/>
        </p:nvSpPr>
        <p:spPr>
          <a:xfrm>
            <a:off x="7315200" y="4914900"/>
            <a:ext cx="35052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000">
                <a:solidFill>
                  <a:srgbClr val="6FE7B7"/>
                </a:solidFill>
                <a:latin typeface="Verdana"/>
                <a:ea typeface="Verdana"/>
                <a:cs typeface="Verdana"/>
                <a:sym typeface="Verdana"/>
              </a:defRPr>
            </a:lvl1pPr>
          </a:lstStyle>
          <a:p>
            <a:pPr/>
            <a:r>
              <a:t>COMPARE</a:t>
            </a:r>
          </a:p>
        </p:txBody>
      </p:sp>
      <p:sp>
        <p:nvSpPr>
          <p:cNvPr id="832" name="Google Shape;343;p21"/>
          <p:cNvSpPr txBox="1"/>
          <p:nvPr/>
        </p:nvSpPr>
        <p:spPr>
          <a:xfrm>
            <a:off x="7315200" y="6381750"/>
            <a:ext cx="3505200" cy="14859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1828800">
              <a:defRPr b="1" sz="3200">
                <a:solidFill>
                  <a:srgbClr val="F4F1E8"/>
                </a:solidFill>
                <a:latin typeface="Verdana"/>
                <a:ea typeface="Verdana"/>
                <a:cs typeface="Verdana"/>
                <a:sym typeface="Verdana"/>
              </a:defRPr>
            </a:pPr>
            <a:r>
              <a:t>Baseline</a:t>
            </a:r>
          </a:p>
          <a:p>
            <a:pPr defTabSz="1828800">
              <a:defRPr b="1" sz="3200">
                <a:solidFill>
                  <a:srgbClr val="F4F1E8"/>
                </a:solidFill>
                <a:latin typeface="Verdana"/>
                <a:ea typeface="Verdana"/>
                <a:cs typeface="Verdana"/>
                <a:sym typeface="Verdana"/>
              </a:defRPr>
            </a:pPr>
            <a:r>
              <a:t>Trend</a:t>
            </a:r>
          </a:p>
          <a:p>
            <a:pPr defTabSz="1828800">
              <a:defRPr b="1" sz="3200">
                <a:solidFill>
                  <a:srgbClr val="F4F1E8"/>
                </a:solidFill>
                <a:latin typeface="Verdana"/>
                <a:ea typeface="Verdana"/>
                <a:cs typeface="Verdana"/>
                <a:sym typeface="Verdana"/>
              </a:defRPr>
            </a:pPr>
            <a:r>
              <a:t>Target range</a:t>
            </a:r>
          </a:p>
        </p:txBody>
      </p:sp>
      <p:sp>
        <p:nvSpPr>
          <p:cNvPr id="833" name="Google Shape;344;p21"/>
          <p:cNvSpPr/>
          <p:nvPr/>
        </p:nvSpPr>
        <p:spPr>
          <a:xfrm>
            <a:off x="12496800" y="4229100"/>
            <a:ext cx="4419600" cy="4762500"/>
          </a:xfrm>
          <a:prstGeom prst="roundRect">
            <a:avLst>
              <a:gd name="adj" fmla="val 8621"/>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34" name="Google Shape;345;p21"/>
          <p:cNvSpPr/>
          <p:nvPr/>
        </p:nvSpPr>
        <p:spPr>
          <a:xfrm>
            <a:off x="12496800" y="4229100"/>
            <a:ext cx="4419600" cy="114300"/>
          </a:xfrm>
          <a:prstGeom prst="roundRect">
            <a:avLst>
              <a:gd name="adj" fmla="val 50000"/>
            </a:avLst>
          </a:prstGeom>
          <a:solidFill>
            <a:srgbClr val="B5F23D"/>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35" name="Google Shape;346;p21"/>
          <p:cNvSpPr txBox="1"/>
          <p:nvPr/>
        </p:nvSpPr>
        <p:spPr>
          <a:xfrm>
            <a:off x="12954000" y="4914900"/>
            <a:ext cx="35052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000">
                <a:solidFill>
                  <a:srgbClr val="B5F23D"/>
                </a:solidFill>
                <a:latin typeface="Verdana"/>
                <a:ea typeface="Verdana"/>
                <a:cs typeface="Verdana"/>
                <a:sym typeface="Verdana"/>
              </a:defRPr>
            </a:lvl1pPr>
          </a:lstStyle>
          <a:p>
            <a:pPr/>
            <a:r>
              <a:t>INTERPRET</a:t>
            </a:r>
          </a:p>
        </p:txBody>
      </p:sp>
      <p:sp>
        <p:nvSpPr>
          <p:cNvPr id="836" name="Google Shape;347;p21"/>
          <p:cNvSpPr txBox="1"/>
          <p:nvPr/>
        </p:nvSpPr>
        <p:spPr>
          <a:xfrm>
            <a:off x="12954000" y="6381750"/>
            <a:ext cx="3505200" cy="14859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1828800">
              <a:defRPr b="1" sz="3200">
                <a:solidFill>
                  <a:srgbClr val="F4F1E8"/>
                </a:solidFill>
                <a:latin typeface="Verdana"/>
                <a:ea typeface="Verdana"/>
                <a:cs typeface="Verdana"/>
                <a:sym typeface="Verdana"/>
              </a:defRPr>
            </a:pPr>
            <a:r>
              <a:t>Recovery</a:t>
            </a:r>
          </a:p>
          <a:p>
            <a:pPr defTabSz="1828800">
              <a:defRPr b="1" sz="3200">
                <a:solidFill>
                  <a:srgbClr val="F4F1E8"/>
                </a:solidFill>
                <a:latin typeface="Verdana"/>
                <a:ea typeface="Verdana"/>
                <a:cs typeface="Verdana"/>
                <a:sym typeface="Verdana"/>
              </a:defRPr>
            </a:pPr>
            <a:r>
              <a:t>Risk signals</a:t>
            </a:r>
          </a:p>
          <a:p>
            <a:pPr defTabSz="1828800">
              <a:defRPr b="1" sz="3200">
                <a:solidFill>
                  <a:srgbClr val="F4F1E8"/>
                </a:solidFill>
                <a:latin typeface="Verdana"/>
                <a:ea typeface="Verdana"/>
                <a:cs typeface="Verdana"/>
                <a:sym typeface="Verdana"/>
              </a:defRPr>
            </a:pPr>
            <a:r>
              <a:t>Response</a:t>
            </a:r>
          </a:p>
        </p:txBody>
      </p:sp>
      <p:sp>
        <p:nvSpPr>
          <p:cNvPr id="837" name="Google Shape;348;p21"/>
          <p:cNvSpPr/>
          <p:nvPr/>
        </p:nvSpPr>
        <p:spPr>
          <a:xfrm>
            <a:off x="18135600" y="4229100"/>
            <a:ext cx="4419600" cy="4762500"/>
          </a:xfrm>
          <a:prstGeom prst="roundRect">
            <a:avLst>
              <a:gd name="adj" fmla="val 8621"/>
            </a:avLst>
          </a:prstGeom>
          <a:solidFill>
            <a:srgbClr val="102329"/>
          </a:solidFill>
          <a:ln w="12700">
            <a:solidFill>
              <a:srgbClr val="21434A"/>
            </a:solidFill>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38" name="Google Shape;349;p21"/>
          <p:cNvSpPr/>
          <p:nvPr/>
        </p:nvSpPr>
        <p:spPr>
          <a:xfrm>
            <a:off x="18135600" y="4229100"/>
            <a:ext cx="4419600" cy="114300"/>
          </a:xfrm>
          <a:prstGeom prst="roundRect">
            <a:avLst>
              <a:gd name="adj" fmla="val 50000"/>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39" name="Google Shape;350;p21"/>
          <p:cNvSpPr txBox="1"/>
          <p:nvPr/>
        </p:nvSpPr>
        <p:spPr>
          <a:xfrm>
            <a:off x="18592800" y="4914900"/>
            <a:ext cx="35052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000">
                <a:solidFill>
                  <a:srgbClr val="FF6B57"/>
                </a:solidFill>
                <a:latin typeface="Verdana"/>
                <a:ea typeface="Verdana"/>
                <a:cs typeface="Verdana"/>
                <a:sym typeface="Verdana"/>
              </a:defRPr>
            </a:lvl1pPr>
          </a:lstStyle>
          <a:p>
            <a:pPr/>
            <a:r>
              <a:t>UPDATE</a:t>
            </a:r>
          </a:p>
        </p:txBody>
      </p:sp>
      <p:sp>
        <p:nvSpPr>
          <p:cNvPr id="840" name="Google Shape;351;p21"/>
          <p:cNvSpPr txBox="1"/>
          <p:nvPr/>
        </p:nvSpPr>
        <p:spPr>
          <a:xfrm>
            <a:off x="18592800" y="6134099"/>
            <a:ext cx="3505200" cy="19812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1828800">
              <a:defRPr b="1" sz="3200">
                <a:solidFill>
                  <a:srgbClr val="F4F1E8"/>
                </a:solidFill>
                <a:latin typeface="Verdana"/>
                <a:ea typeface="Verdana"/>
                <a:cs typeface="Verdana"/>
                <a:sym typeface="Verdana"/>
              </a:defRPr>
            </a:pPr>
            <a:r>
              <a:t>Workout load</a:t>
            </a:r>
          </a:p>
          <a:p>
            <a:pPr defTabSz="1828800">
              <a:defRPr b="1" sz="3200">
                <a:solidFill>
                  <a:srgbClr val="F4F1E8"/>
                </a:solidFill>
                <a:latin typeface="Verdana"/>
                <a:ea typeface="Verdana"/>
                <a:cs typeface="Verdana"/>
                <a:sym typeface="Verdana"/>
              </a:defRPr>
            </a:pPr>
            <a:r>
              <a:t>Food targets</a:t>
            </a:r>
          </a:p>
          <a:p>
            <a:pPr defTabSz="1828800">
              <a:defRPr b="1" sz="3200">
                <a:solidFill>
                  <a:srgbClr val="F4F1E8"/>
                </a:solidFill>
                <a:latin typeface="Verdana"/>
                <a:ea typeface="Verdana"/>
                <a:cs typeface="Verdana"/>
                <a:sym typeface="Verdana"/>
              </a:defRPr>
            </a:pPr>
            <a:r>
              <a:t>Supplement schedule</a:t>
            </a:r>
          </a:p>
        </p:txBody>
      </p:sp>
      <p:sp>
        <p:nvSpPr>
          <p:cNvPr id="841" name="Google Shape;352;p21"/>
          <p:cNvSpPr txBox="1"/>
          <p:nvPr/>
        </p:nvSpPr>
        <p:spPr>
          <a:xfrm>
            <a:off x="4953000" y="10325100"/>
            <a:ext cx="14478000" cy="6731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4400">
                <a:solidFill>
                  <a:srgbClr val="FF6B57"/>
                </a:solidFill>
                <a:latin typeface="Verdana"/>
                <a:ea typeface="Verdana"/>
                <a:cs typeface="Verdana"/>
                <a:sym typeface="Verdana"/>
              </a:defRPr>
            </a:lvl1pPr>
          </a:lstStyle>
          <a:p>
            <a:pPr/>
            <a:r>
              <a:t>Zero doctor involvement</a:t>
            </a:r>
          </a:p>
        </p:txBody>
      </p:sp>
      <p:sp>
        <p:nvSpPr>
          <p:cNvPr id="842" name="Google Shape;353;p21"/>
          <p:cNvSpPr txBox="1"/>
          <p:nvPr/>
        </p:nvSpPr>
        <p:spPr>
          <a:xfrm>
            <a:off x="5715000" y="11544300"/>
            <a:ext cx="12954000" cy="368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sz="2400">
                <a:solidFill>
                  <a:srgbClr val="A9B8B5"/>
                </a:solidFill>
                <a:latin typeface="Verdana"/>
                <a:ea typeface="Verdana"/>
                <a:cs typeface="Verdana"/>
                <a:sym typeface="Verdana"/>
              </a:defRPr>
            </a:lvl1pPr>
          </a:lstStyle>
          <a:p>
            <a:pPr/>
            <a:r>
              <a:t>My personal experiment  ·  not medical advice</a:t>
            </a:r>
          </a:p>
        </p:txBody>
      </p:sp>
      <p:sp>
        <p:nvSpPr>
          <p:cNvPr id="843" name="Google Shape;354;p21"/>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14</a:t>
            </a:r>
          </a:p>
        </p:txBody>
      </p:sp>
    </p:spTree>
  </p:cSld>
  <p:clrMapOvr>
    <a:masterClrMapping/>
  </p:clrMapOvr>
  <p:transition xmlns:p14="http://schemas.microsoft.com/office/powerpoint/2010/main" spd="med" advClick="1"/>
</p:sld>
</file>

<file path=ppt/slides/slide6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81317"/>
        </a:solidFill>
      </p:bgPr>
    </p:bg>
    <p:spTree>
      <p:nvGrpSpPr>
        <p:cNvPr id="1" name=""/>
        <p:cNvGrpSpPr/>
        <p:nvPr/>
      </p:nvGrpSpPr>
      <p:grpSpPr>
        <a:xfrm>
          <a:off x="0" y="0"/>
          <a:ext cx="0" cy="0"/>
          <a:chOff x="0" y="0"/>
          <a:chExt cx="0" cy="0"/>
        </a:xfrm>
      </p:grpSpPr>
      <p:sp>
        <p:nvSpPr>
          <p:cNvPr id="847" name="Google Shape;360;p22"/>
          <p:cNvSpPr txBox="1"/>
          <p:nvPr/>
        </p:nvSpPr>
        <p:spPr>
          <a:xfrm>
            <a:off x="1905000" y="838200"/>
            <a:ext cx="92202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sz="2000">
                <a:solidFill>
                  <a:srgbClr val="6FE7B7"/>
                </a:solidFill>
                <a:latin typeface="Verdana"/>
                <a:ea typeface="Verdana"/>
                <a:cs typeface="Verdana"/>
                <a:sym typeface="Verdana"/>
              </a:defRPr>
            </a:lvl1pPr>
          </a:lstStyle>
          <a:p>
            <a:pPr/>
            <a:r>
              <a:t>THE DEEPER RESULT</a:t>
            </a:r>
          </a:p>
        </p:txBody>
      </p:sp>
      <p:sp>
        <p:nvSpPr>
          <p:cNvPr id="848" name="Google Shape;361;p22"/>
          <p:cNvSpPr txBox="1"/>
          <p:nvPr/>
        </p:nvSpPr>
        <p:spPr>
          <a:xfrm>
            <a:off x="1219200" y="1524000"/>
            <a:ext cx="14478000" cy="17272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l" defTabSz="1828800">
              <a:defRPr b="1">
                <a:solidFill>
                  <a:srgbClr val="F4F1E8"/>
                </a:solidFill>
                <a:latin typeface="Verdana"/>
                <a:ea typeface="Verdana"/>
                <a:cs typeface="Verdana"/>
                <a:sym typeface="Verdana"/>
              </a:defRPr>
            </a:lvl1pPr>
          </a:lstStyle>
          <a:p>
            <a:pPr/>
            <a:r>
              <a:t>The outcome was bigger than weight loss</a:t>
            </a:r>
          </a:p>
        </p:txBody>
      </p:sp>
      <p:sp>
        <p:nvSpPr>
          <p:cNvPr id="849" name="Google Shape;362;p22"/>
          <p:cNvSpPr txBox="1"/>
          <p:nvPr/>
        </p:nvSpPr>
        <p:spPr>
          <a:xfrm>
            <a:off x="16764000" y="1409700"/>
            <a:ext cx="6400800" cy="10414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b="1" sz="6800">
                <a:solidFill>
                  <a:srgbClr val="B5F23D"/>
                </a:solidFill>
                <a:latin typeface="Verdana"/>
                <a:ea typeface="Verdana"/>
                <a:cs typeface="Verdana"/>
                <a:sym typeface="Verdana"/>
              </a:defRPr>
            </a:lvl1pPr>
          </a:lstStyle>
          <a:p>
            <a:pPr/>
            <a:r>
              <a:t>11 YEARS</a:t>
            </a:r>
          </a:p>
        </p:txBody>
      </p:sp>
      <p:sp>
        <p:nvSpPr>
          <p:cNvPr id="850" name="Google Shape;363;p22"/>
          <p:cNvSpPr txBox="1"/>
          <p:nvPr/>
        </p:nvSpPr>
        <p:spPr>
          <a:xfrm>
            <a:off x="19050000" y="2514600"/>
            <a:ext cx="41148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2000">
                <a:solidFill>
                  <a:srgbClr val="A9B8B5"/>
                </a:solidFill>
                <a:latin typeface="Verdana"/>
                <a:ea typeface="Verdana"/>
                <a:cs typeface="Verdana"/>
                <a:sym typeface="Verdana"/>
              </a:defRPr>
            </a:lvl1pPr>
          </a:lstStyle>
          <a:p>
            <a:pPr/>
            <a:r>
              <a:t>blood-test age shift</a:t>
            </a:r>
          </a:p>
        </p:txBody>
      </p:sp>
      <p:sp>
        <p:nvSpPr>
          <p:cNvPr id="851" name="Google Shape;364;p22"/>
          <p:cNvSpPr/>
          <p:nvPr/>
        </p:nvSpPr>
        <p:spPr>
          <a:xfrm>
            <a:off x="1219200" y="3505200"/>
            <a:ext cx="10591800" cy="4495800"/>
          </a:xfrm>
          <a:prstGeom prst="roundRect">
            <a:avLst>
              <a:gd name="adj" fmla="val 6780"/>
            </a:avLst>
          </a:prstGeom>
          <a:solidFill>
            <a:srgbClr val="F7F7F5"/>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pic>
        <p:nvPicPr>
          <p:cNvPr id="852" name="Google Shape;365;p22" descr="Google Shape;365;p22"/>
          <p:cNvPicPr>
            <a:picLocks noChangeAspect="1"/>
          </p:cNvPicPr>
          <p:nvPr/>
        </p:nvPicPr>
        <p:blipFill>
          <a:blip r:embed="rId3">
            <a:extLst/>
          </a:blip>
          <a:stretch>
            <a:fillRect/>
          </a:stretch>
        </p:blipFill>
        <p:spPr>
          <a:xfrm>
            <a:off x="2515011" y="4191000"/>
            <a:ext cx="8000180" cy="3581400"/>
          </a:xfrm>
          <a:prstGeom prst="rect">
            <a:avLst/>
          </a:prstGeom>
          <a:ln w="12700">
            <a:miter lim="400000"/>
          </a:ln>
        </p:spPr>
      </p:pic>
      <p:sp>
        <p:nvSpPr>
          <p:cNvPr id="853" name="Google Shape;366;p22"/>
          <p:cNvSpPr/>
          <p:nvPr/>
        </p:nvSpPr>
        <p:spPr>
          <a:xfrm>
            <a:off x="1485900" y="3733800"/>
            <a:ext cx="4038600" cy="533400"/>
          </a:xfrm>
          <a:prstGeom prst="roundRect">
            <a:avLst>
              <a:gd name="adj" fmla="val 42857"/>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54" name="Google Shape;367;p22"/>
          <p:cNvSpPr txBox="1"/>
          <p:nvPr/>
        </p:nvSpPr>
        <p:spPr>
          <a:xfrm>
            <a:off x="1676400" y="3879849"/>
            <a:ext cx="36576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1800">
                <a:latin typeface="Verdana"/>
                <a:ea typeface="Verdana"/>
                <a:cs typeface="Verdana"/>
                <a:sym typeface="Verdana"/>
              </a:defRPr>
            </a:lvl1pPr>
          </a:lstStyle>
          <a:p>
            <a:pPr/>
            <a:r>
              <a:t>AI AGENT BEGINS · JAN 1</a:t>
            </a:r>
          </a:p>
        </p:txBody>
      </p:sp>
      <p:sp>
        <p:nvSpPr>
          <p:cNvPr id="855" name="Google Shape;368;p22"/>
          <p:cNvSpPr txBox="1"/>
          <p:nvPr/>
        </p:nvSpPr>
        <p:spPr>
          <a:xfrm>
            <a:off x="5829300" y="3771900"/>
            <a:ext cx="56769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b="1" sz="2000">
                <a:solidFill>
                  <a:srgbClr val="14333A"/>
                </a:solidFill>
                <a:latin typeface="Verdana"/>
                <a:ea typeface="Verdana"/>
                <a:cs typeface="Verdana"/>
                <a:sym typeface="Verdana"/>
              </a:defRPr>
            </a:lvl1pPr>
          </a:lstStyle>
          <a:p>
            <a:pPr/>
            <a:r>
              <a:t>hsCRP</a:t>
            </a:r>
          </a:p>
        </p:txBody>
      </p:sp>
      <p:sp>
        <p:nvSpPr>
          <p:cNvPr id="856" name="Google Shape;369;p22"/>
          <p:cNvSpPr/>
          <p:nvPr/>
        </p:nvSpPr>
        <p:spPr>
          <a:xfrm>
            <a:off x="12573000" y="3505200"/>
            <a:ext cx="10591800" cy="4495800"/>
          </a:xfrm>
          <a:prstGeom prst="roundRect">
            <a:avLst>
              <a:gd name="adj" fmla="val 6780"/>
            </a:avLst>
          </a:prstGeom>
          <a:solidFill>
            <a:srgbClr val="F7F7F5"/>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pic>
        <p:nvPicPr>
          <p:cNvPr id="857" name="Google Shape;370;p22" descr="Google Shape;370;p22"/>
          <p:cNvPicPr>
            <a:picLocks noChangeAspect="1"/>
          </p:cNvPicPr>
          <p:nvPr/>
        </p:nvPicPr>
        <p:blipFill>
          <a:blip r:embed="rId4">
            <a:extLst/>
          </a:blip>
          <a:stretch>
            <a:fillRect/>
          </a:stretch>
        </p:blipFill>
        <p:spPr>
          <a:xfrm>
            <a:off x="13548157" y="4191000"/>
            <a:ext cx="8641485" cy="3581400"/>
          </a:xfrm>
          <a:prstGeom prst="rect">
            <a:avLst/>
          </a:prstGeom>
          <a:ln w="12700">
            <a:miter lim="400000"/>
          </a:ln>
        </p:spPr>
      </p:pic>
      <p:sp>
        <p:nvSpPr>
          <p:cNvPr id="858" name="Google Shape;371;p22"/>
          <p:cNvSpPr/>
          <p:nvPr/>
        </p:nvSpPr>
        <p:spPr>
          <a:xfrm>
            <a:off x="12839700" y="3733800"/>
            <a:ext cx="4038600" cy="533400"/>
          </a:xfrm>
          <a:prstGeom prst="roundRect">
            <a:avLst>
              <a:gd name="adj" fmla="val 42857"/>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59" name="Google Shape;372;p22"/>
          <p:cNvSpPr txBox="1"/>
          <p:nvPr/>
        </p:nvSpPr>
        <p:spPr>
          <a:xfrm>
            <a:off x="13030200" y="3879849"/>
            <a:ext cx="36576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1800">
                <a:latin typeface="Verdana"/>
                <a:ea typeface="Verdana"/>
                <a:cs typeface="Verdana"/>
                <a:sym typeface="Verdana"/>
              </a:defRPr>
            </a:lvl1pPr>
          </a:lstStyle>
          <a:p>
            <a:pPr/>
            <a:r>
              <a:t>AI AGENT BEGINS · JAN 1</a:t>
            </a:r>
          </a:p>
        </p:txBody>
      </p:sp>
      <p:sp>
        <p:nvSpPr>
          <p:cNvPr id="860" name="Google Shape;373;p22"/>
          <p:cNvSpPr txBox="1"/>
          <p:nvPr/>
        </p:nvSpPr>
        <p:spPr>
          <a:xfrm>
            <a:off x="17183100" y="3771900"/>
            <a:ext cx="56769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b="1" sz="2000">
                <a:solidFill>
                  <a:srgbClr val="14333A"/>
                </a:solidFill>
                <a:latin typeface="Verdana"/>
                <a:ea typeface="Verdana"/>
                <a:cs typeface="Verdana"/>
                <a:sym typeface="Verdana"/>
              </a:defRPr>
            </a:lvl1pPr>
          </a:lstStyle>
          <a:p>
            <a:pPr/>
            <a:r>
              <a:t>TSH  ·  1.63 uIU/mL</a:t>
            </a:r>
          </a:p>
        </p:txBody>
      </p:sp>
      <p:sp>
        <p:nvSpPr>
          <p:cNvPr id="861" name="Google Shape;374;p22"/>
          <p:cNvSpPr/>
          <p:nvPr/>
        </p:nvSpPr>
        <p:spPr>
          <a:xfrm>
            <a:off x="1219200" y="8420100"/>
            <a:ext cx="10591800" cy="3733800"/>
          </a:xfrm>
          <a:prstGeom prst="roundRect">
            <a:avLst>
              <a:gd name="adj" fmla="val 8163"/>
            </a:avLst>
          </a:prstGeom>
          <a:solidFill>
            <a:srgbClr val="F7F7F5"/>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pic>
        <p:nvPicPr>
          <p:cNvPr id="862" name="Google Shape;375;p22" descr="Google Shape;375;p22"/>
          <p:cNvPicPr>
            <a:picLocks noChangeAspect="1"/>
          </p:cNvPicPr>
          <p:nvPr/>
        </p:nvPicPr>
        <p:blipFill>
          <a:blip r:embed="rId5">
            <a:extLst/>
          </a:blip>
          <a:stretch>
            <a:fillRect/>
          </a:stretch>
        </p:blipFill>
        <p:spPr>
          <a:xfrm>
            <a:off x="2860321" y="9105900"/>
            <a:ext cx="7309558" cy="2819400"/>
          </a:xfrm>
          <a:prstGeom prst="rect">
            <a:avLst/>
          </a:prstGeom>
          <a:ln w="12700">
            <a:miter lim="400000"/>
          </a:ln>
        </p:spPr>
      </p:pic>
      <p:sp>
        <p:nvSpPr>
          <p:cNvPr id="863" name="Google Shape;376;p22"/>
          <p:cNvSpPr/>
          <p:nvPr/>
        </p:nvSpPr>
        <p:spPr>
          <a:xfrm>
            <a:off x="1485900" y="8648700"/>
            <a:ext cx="4038600" cy="533400"/>
          </a:xfrm>
          <a:prstGeom prst="roundRect">
            <a:avLst>
              <a:gd name="adj" fmla="val 42857"/>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64" name="Google Shape;377;p22"/>
          <p:cNvSpPr txBox="1"/>
          <p:nvPr/>
        </p:nvSpPr>
        <p:spPr>
          <a:xfrm>
            <a:off x="1676400" y="8794749"/>
            <a:ext cx="36576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1800">
                <a:latin typeface="Verdana"/>
                <a:ea typeface="Verdana"/>
                <a:cs typeface="Verdana"/>
                <a:sym typeface="Verdana"/>
              </a:defRPr>
            </a:lvl1pPr>
          </a:lstStyle>
          <a:p>
            <a:pPr/>
            <a:r>
              <a:t>AI AGENT BEGINS · JAN 1</a:t>
            </a:r>
          </a:p>
        </p:txBody>
      </p:sp>
      <p:sp>
        <p:nvSpPr>
          <p:cNvPr id="865" name="Google Shape;378;p22"/>
          <p:cNvSpPr txBox="1"/>
          <p:nvPr/>
        </p:nvSpPr>
        <p:spPr>
          <a:xfrm>
            <a:off x="5829300" y="8686800"/>
            <a:ext cx="56769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b="1" sz="2000">
                <a:solidFill>
                  <a:srgbClr val="14333A"/>
                </a:solidFill>
                <a:latin typeface="Verdana"/>
                <a:ea typeface="Verdana"/>
                <a:cs typeface="Verdana"/>
                <a:sym typeface="Verdana"/>
              </a:defRPr>
            </a:lvl1pPr>
          </a:lstStyle>
          <a:p>
            <a:pPr/>
            <a:r>
              <a:t>A1C  ·  5.0%</a:t>
            </a:r>
          </a:p>
        </p:txBody>
      </p:sp>
      <p:sp>
        <p:nvSpPr>
          <p:cNvPr id="866" name="Google Shape;379;p22"/>
          <p:cNvSpPr/>
          <p:nvPr/>
        </p:nvSpPr>
        <p:spPr>
          <a:xfrm>
            <a:off x="12573000" y="8420100"/>
            <a:ext cx="10591800" cy="3733800"/>
          </a:xfrm>
          <a:prstGeom prst="roundRect">
            <a:avLst>
              <a:gd name="adj" fmla="val 8163"/>
            </a:avLst>
          </a:prstGeom>
          <a:solidFill>
            <a:srgbClr val="F7F7F5"/>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pic>
        <p:nvPicPr>
          <p:cNvPr id="867" name="Google Shape;380;p22" descr="Google Shape;380;p22"/>
          <p:cNvPicPr>
            <a:picLocks noChangeAspect="1"/>
          </p:cNvPicPr>
          <p:nvPr/>
        </p:nvPicPr>
        <p:blipFill>
          <a:blip r:embed="rId6">
            <a:extLst/>
          </a:blip>
          <a:stretch>
            <a:fillRect/>
          </a:stretch>
        </p:blipFill>
        <p:spPr>
          <a:xfrm>
            <a:off x="15175741" y="9105900"/>
            <a:ext cx="5386318" cy="2819400"/>
          </a:xfrm>
          <a:prstGeom prst="rect">
            <a:avLst/>
          </a:prstGeom>
          <a:ln w="12700">
            <a:miter lim="400000"/>
          </a:ln>
        </p:spPr>
      </p:pic>
      <p:sp>
        <p:nvSpPr>
          <p:cNvPr id="868" name="Google Shape;381;p22"/>
          <p:cNvSpPr/>
          <p:nvPr/>
        </p:nvSpPr>
        <p:spPr>
          <a:xfrm>
            <a:off x="12839700" y="8648700"/>
            <a:ext cx="4038600" cy="533400"/>
          </a:xfrm>
          <a:prstGeom prst="roundRect">
            <a:avLst>
              <a:gd name="adj" fmla="val 42857"/>
            </a:avLst>
          </a:prstGeom>
          <a:solidFill>
            <a:srgbClr val="FF6B57"/>
          </a:solidFill>
          <a:ln w="12700">
            <a:miter lim="400000"/>
          </a:ln>
        </p:spPr>
        <p:txBody>
          <a:bodyPr lIns="0" tIns="0" rIns="0" bIns="0" anchor="ctr"/>
          <a:lstStyle/>
          <a:p>
            <a:pPr algn="l" defTabSz="1828800">
              <a:defRPr sz="2800">
                <a:solidFill>
                  <a:srgbClr val="000000"/>
                </a:solidFill>
                <a:latin typeface="Arial"/>
                <a:ea typeface="Arial"/>
                <a:cs typeface="Arial"/>
                <a:sym typeface="Arial"/>
              </a:defRPr>
            </a:pPr>
          </a:p>
        </p:txBody>
      </p:sp>
      <p:sp>
        <p:nvSpPr>
          <p:cNvPr id="869" name="Google Shape;382;p22"/>
          <p:cNvSpPr txBox="1"/>
          <p:nvPr/>
        </p:nvSpPr>
        <p:spPr>
          <a:xfrm>
            <a:off x="13030200" y="8794749"/>
            <a:ext cx="36576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1828800">
              <a:defRPr b="1" sz="1800">
                <a:latin typeface="Verdana"/>
                <a:ea typeface="Verdana"/>
                <a:cs typeface="Verdana"/>
                <a:sym typeface="Verdana"/>
              </a:defRPr>
            </a:lvl1pPr>
          </a:lstStyle>
          <a:p>
            <a:pPr/>
            <a:r>
              <a:t>AI AGENT BEGINS · JAN 1</a:t>
            </a:r>
          </a:p>
        </p:txBody>
      </p:sp>
      <p:sp>
        <p:nvSpPr>
          <p:cNvPr id="870" name="Google Shape;383;p22"/>
          <p:cNvSpPr txBox="1"/>
          <p:nvPr/>
        </p:nvSpPr>
        <p:spPr>
          <a:xfrm>
            <a:off x="17183100" y="8686800"/>
            <a:ext cx="5676900" cy="304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b="1" sz="2000">
                <a:solidFill>
                  <a:srgbClr val="14333A"/>
                </a:solidFill>
                <a:latin typeface="Verdana"/>
                <a:ea typeface="Verdana"/>
                <a:cs typeface="Verdana"/>
                <a:sym typeface="Verdana"/>
              </a:defRPr>
            </a:lvl1pPr>
          </a:lstStyle>
          <a:p>
            <a:pPr/>
            <a:r>
              <a:t>OPTIMAL RANGE  ·  92%</a:t>
            </a:r>
          </a:p>
        </p:txBody>
      </p:sp>
      <p:sp>
        <p:nvSpPr>
          <p:cNvPr id="871" name="Google Shape;384;p22"/>
          <p:cNvSpPr txBox="1"/>
          <p:nvPr/>
        </p:nvSpPr>
        <p:spPr>
          <a:xfrm>
            <a:off x="2857500" y="12458700"/>
            <a:ext cx="18669000" cy="5588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defTabSz="1828800">
              <a:defRPr b="1" sz="3600">
                <a:solidFill>
                  <a:srgbClr val="F4F1E8"/>
                </a:solidFill>
                <a:latin typeface="Verdana"/>
                <a:ea typeface="Verdana"/>
                <a:cs typeface="Verdana"/>
                <a:sym typeface="Verdana"/>
              </a:defRPr>
            </a:lvl1pPr>
          </a:lstStyle>
          <a:p>
            <a:pPr/>
            <a:r>
              <a:t>The AI did not do the work. It helped me make the next decision.</a:t>
            </a:r>
          </a:p>
        </p:txBody>
      </p:sp>
      <p:sp>
        <p:nvSpPr>
          <p:cNvPr id="872" name="Google Shape;385;p22"/>
          <p:cNvSpPr txBox="1"/>
          <p:nvPr/>
        </p:nvSpPr>
        <p:spPr>
          <a:xfrm>
            <a:off x="22669500" y="12534900"/>
            <a:ext cx="647700" cy="2413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r" defTabSz="1828800">
              <a:defRPr sz="1600">
                <a:solidFill>
                  <a:srgbClr val="A9B8B5"/>
                </a:solidFill>
                <a:latin typeface="Verdana"/>
                <a:ea typeface="Verdana"/>
                <a:cs typeface="Verdana"/>
                <a:sym typeface="Verdana"/>
              </a:defRPr>
            </a:lvl1pPr>
          </a:lstStyle>
          <a:p>
            <a:pPr/>
            <a:r>
              <a:t>15</a:t>
            </a:r>
          </a:p>
        </p:txBody>
      </p:sp>
      <p:sp>
        <p:nvSpPr>
          <p:cNvPr id="873" name="Google Shape;386;p22"/>
          <p:cNvSpPr/>
          <p:nvPr/>
        </p:nvSpPr>
        <p:spPr>
          <a:xfrm flipH="1">
            <a:off x="5968149" y="4849250"/>
            <a:ext cx="1" cy="2651401"/>
          </a:xfrm>
          <a:prstGeom prst="line">
            <a:avLst/>
          </a:prstGeom>
          <a:ln w="127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sp>
        <p:nvSpPr>
          <p:cNvPr id="874" name="Google Shape;387;p22"/>
          <p:cNvSpPr/>
          <p:nvPr/>
        </p:nvSpPr>
        <p:spPr>
          <a:xfrm>
            <a:off x="19861449" y="4694100"/>
            <a:ext cx="1" cy="2651400"/>
          </a:xfrm>
          <a:prstGeom prst="line">
            <a:avLst/>
          </a:prstGeom>
          <a:ln w="127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sp>
        <p:nvSpPr>
          <p:cNvPr id="875" name="Google Shape;388;p22"/>
          <p:cNvSpPr/>
          <p:nvPr/>
        </p:nvSpPr>
        <p:spPr>
          <a:xfrm>
            <a:off x="7476800" y="8904150"/>
            <a:ext cx="1" cy="2651400"/>
          </a:xfrm>
          <a:prstGeom prst="line">
            <a:avLst/>
          </a:prstGeom>
          <a:ln w="127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sp>
        <p:nvSpPr>
          <p:cNvPr id="876" name="Google Shape;389;p22"/>
          <p:cNvSpPr/>
          <p:nvPr/>
        </p:nvSpPr>
        <p:spPr>
          <a:xfrm>
            <a:off x="19349299" y="9029699"/>
            <a:ext cx="1" cy="2651401"/>
          </a:xfrm>
          <a:prstGeom prst="line">
            <a:avLst/>
          </a:prstGeom>
          <a:ln w="12700">
            <a:solidFill>
              <a:srgbClr val="0E2841"/>
            </a:solidFill>
          </a:ln>
        </p:spPr>
        <p:txBody>
          <a:bodyPr lIns="0" tIns="0" rIns="0" bIns="0"/>
          <a:lstStyle/>
          <a:p>
            <a:pPr algn="l" defTabSz="1828800">
              <a:defRPr sz="2800">
                <a:solidFill>
                  <a:srgbClr val="000000"/>
                </a:solidFill>
                <a:latin typeface="Arial"/>
                <a:ea typeface="Arial"/>
                <a:cs typeface="Arial"/>
                <a:sym typeface="Arial"/>
              </a:defRPr>
            </a:pPr>
          </a:p>
        </p:txBody>
      </p:sp>
      <p:sp>
        <p:nvSpPr>
          <p:cNvPr id="877" name="Google Shape;390;p22"/>
          <p:cNvSpPr txBox="1"/>
          <p:nvPr/>
        </p:nvSpPr>
        <p:spPr>
          <a:xfrm>
            <a:off x="15621000" y="3041649"/>
            <a:ext cx="7543800" cy="279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r" defTabSz="1828800">
              <a:defRPr b="1" sz="1800">
                <a:solidFill>
                  <a:srgbClr val="B5F23D"/>
                </a:solidFill>
                <a:latin typeface="Verdana"/>
                <a:ea typeface="Verdana"/>
                <a:cs typeface="Verdana"/>
                <a:sym typeface="Verdana"/>
              </a:defRPr>
            </a:lvl1pPr>
          </a:lstStyle>
          <a:p>
            <a:pPr/>
            <a:r>
              <a:t>FROM 4 YEARS OLDER TO 7 YEARS YOUNGER</a:t>
            </a:r>
          </a:p>
        </p:txBody>
      </p:sp>
    </p:spTree>
  </p:cSld>
  <p:clrMapOvr>
    <a:masterClrMapping/>
  </p:clrMapOvr>
  <p:transition xmlns:p14="http://schemas.microsoft.com/office/powerpoint/2010/main" spd="med" advClick="1"/>
</p:sld>
</file>

<file path=ppt/theme/_rels/theme1.xml.rels><?xml version="1.0" encoding="UTF-8"?>
<Relationships xmlns="http://schemas.openxmlformats.org/package/2006/relationships"><Relationship Id="rId1" Type="http://schemas.openxmlformats.org/officeDocument/2006/relationships/image" Target="../media/image1.tif"/></Relationships>

</file>

<file path=ppt/theme/_rels/theme2.xml.rels><?xml version="1.0" encoding="UTF-8"?>
<Relationships xmlns="http://schemas.openxmlformats.org/package/2006/relationships"><Relationship Id="rId1" Type="http://schemas.openxmlformats.org/officeDocument/2006/relationships/image" Target="../media/image1.tif"/></Relationships>

</file>

<file path=ppt/theme/theme1.xml><?xml version="1.0" encoding="utf-8"?>
<a:theme xmlns:a="http://schemas.openxmlformats.org/drawingml/2006/main" xmlns:r="http://schemas.openxmlformats.org/officeDocument/2006/relationships"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American Typewriter"/>
        <a:ea typeface="American Typewriter"/>
        <a:cs typeface="American Typewriter"/>
      </a:majorFont>
      <a:minorFont>
        <a:latin typeface="American Typewriter"/>
        <a:ea typeface="American Typewriter"/>
        <a:cs typeface="American Typewriter"/>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241300" dist="571500" dir="5400000">
              <a:srgbClr val="000000">
                <a:alpha val="68000"/>
              </a:srgbClr>
            </a:outerShdw>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r:embed="rId1"/>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0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American Typewriter"/>
        <a:ea typeface="American Typewriter"/>
        <a:cs typeface="American Typewriter"/>
      </a:majorFont>
      <a:minorFont>
        <a:latin typeface="American Typewriter"/>
        <a:ea typeface="American Typewriter"/>
        <a:cs typeface="American Typewriter"/>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241300" dist="571500" dir="5400000">
              <a:srgbClr val="000000">
                <a:alpha val="68000"/>
              </a:srgbClr>
            </a:outerShdw>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r:embed="rId1"/>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0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