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40">
          <p15:clr>
            <a:srgbClr val="A4A3A4"/>
          </p15:clr>
        </p15:guide>
        <p15:guide id="2" pos="3840">
          <p15:clr>
            <a:srgbClr val="A4A3A4"/>
          </p15:clr>
        </p15:guide>
        <p15:guide id="3" pos="36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 orient="horz"/>
        <p:guide pos="3840"/>
        <p:guide pos="36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61a0e44a430d81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261a0e44a430d81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4261a0e44a430d81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61a0e44a430d8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61a0e44a430d8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4261a0e44a430d8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261a0e44a430d81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261a0e44a430d8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4261a0e44a430d81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261a0e44a430d81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261a0e44a430d81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4261a0e44a430d81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69504d877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69504d877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d69504d877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69504d877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69504d877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d69504d877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261a0e44a430d81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261a0e44a430d81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4261a0e44a430d81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261a0e44a430d81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261a0e44a430d81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4261a0e44a430d81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69504d877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d69504d877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d69504d877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261a0e44a430d81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261a0e44a430d81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exactly traceroute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Shows every path any individual packet might take. Even if you have</a:t>
            </a:r>
            <a:endParaRPr/>
          </a:p>
        </p:txBody>
      </p:sp>
      <p:sp>
        <p:nvSpPr>
          <p:cNvPr id="188" name="Google Shape;188;g4261a0e44a430d81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261a0e44a430d81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261a0e44a430d81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exactly traceroute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Shows every path any individual packet might take. Even if you have</a:t>
            </a:r>
            <a:endParaRPr/>
          </a:p>
        </p:txBody>
      </p:sp>
      <p:sp>
        <p:nvSpPr>
          <p:cNvPr id="195" name="Google Shape;195;g4261a0e44a430d81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69504d877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d69504d877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d69504d877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261a0e44a430d8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261a0e44a430d8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4261a0e44a430d8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261a0e44a430d81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261a0e44a430d81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4261a0e44a430d81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4261a0e44a430d8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4261a0e44a430d8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4261a0e44a430d8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261a0e44a430d81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261a0e44a430d8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261a0e44a430d81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261a0e44a430d81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261a0e44a430d81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4261a0e44a430d81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61a0e44a430d8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61a0e44a430d8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4261a0e44a430d81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261a0e44a430d8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261a0e44a430d8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4261a0e44a430d81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61a0e44a430d81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61a0e44a430d81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4261a0e44a430d81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261a0e44a430d81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261a0e44a430d81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4261a0e44a430d81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 speakers">
  <p:cSld name="Title w speaker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background with numbers and lines&#10;&#10;Description automatically generated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66011" y="3731049"/>
            <a:ext cx="7767560" cy="676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866011" y="4437419"/>
            <a:ext cx="7767560" cy="63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body"/>
          </p:nvPr>
        </p:nvSpPr>
        <p:spPr>
          <a:xfrm>
            <a:off x="863072" y="5555583"/>
            <a:ext cx="4094230" cy="63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2EAC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logo of a camera&#10;&#10;Description automatically generated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3508" y="6303411"/>
            <a:ext cx="1464120" cy="280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-Agenda">
  <p:cSld name="TOC-Agenda">
    <p:bg>
      <p:bgPr>
        <a:solidFill>
          <a:srgbClr val="EEEEEE">
            <a:alpha val="66666"/>
          </a:srgbClr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background with a blue border&#10;&#10;Description automatically generated with medium confidence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82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1" type="body"/>
          </p:nvPr>
        </p:nvSpPr>
        <p:spPr>
          <a:xfrm>
            <a:off x="0" y="2082003"/>
            <a:ext cx="4826000" cy="676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D1512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11290643" y="6482407"/>
            <a:ext cx="711530" cy="358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|    </a:t>
            </a:r>
            <a:fld id="{00000000-1234-1234-1234-123412341234}" type="slidenum">
              <a:rPr b="1" i="0" lang="en-US" sz="9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2A3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text on a black background&#10;&#10;Description automatically generated"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8692" y="6490156"/>
            <a:ext cx="1726712" cy="2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2" type="body"/>
          </p:nvPr>
        </p:nvSpPr>
        <p:spPr>
          <a:xfrm>
            <a:off x="5497200" y="859700"/>
            <a:ext cx="5904900" cy="52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2800"/>
              <a:buChar char="●"/>
              <a:defRPr sz="2800">
                <a:solidFill>
                  <a:srgbClr val="2A386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2000"/>
              <a:buChar char="○"/>
              <a:defRPr sz="2000">
                <a:solidFill>
                  <a:srgbClr val="2A386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1800"/>
              <a:buChar char="■"/>
              <a:defRPr sz="1800">
                <a:solidFill>
                  <a:srgbClr val="2A386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Bullet Points">
  <p:cSld name="Content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577023" y="439728"/>
            <a:ext cx="6928182" cy="664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8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11290643" y="6482407"/>
            <a:ext cx="711530" cy="358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|    </a:t>
            </a:r>
            <a:fld id="{00000000-1234-1234-1234-123412341234}" type="slidenum">
              <a:rPr b="1" i="0" lang="en-US" sz="9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2A3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text on a black background&#10;&#10;Description automatically generated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78692" y="6490156"/>
            <a:ext cx="1726712" cy="2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06000" y="1254000"/>
            <a:ext cx="10524000" cy="4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2800"/>
              <a:buChar char="●"/>
              <a:defRPr sz="2800">
                <a:solidFill>
                  <a:srgbClr val="2A386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2000"/>
              <a:buChar char="○"/>
              <a:defRPr sz="2000">
                <a:solidFill>
                  <a:srgbClr val="2A386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1800"/>
              <a:buChar char="■"/>
              <a:defRPr sz="1800">
                <a:solidFill>
                  <a:srgbClr val="2A386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">
  <p:cSld name="Content slide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8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11290643" y="6482407"/>
            <a:ext cx="7116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|    </a:t>
            </a:r>
            <a:fld id="{00000000-1234-1234-1234-123412341234}" type="slidenum">
              <a:rPr b="1" i="0" lang="en-US" sz="900" u="none" cap="none" strike="noStrike">
                <a:solidFill>
                  <a:srgbClr val="2A386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2A3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text on a black background&#10;&#10;Description automatically generated"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78692" y="6490156"/>
            <a:ext cx="1726711" cy="2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1" type="body"/>
          </p:nvPr>
        </p:nvSpPr>
        <p:spPr>
          <a:xfrm>
            <a:off x="906000" y="1254000"/>
            <a:ext cx="4932000" cy="4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2800"/>
              <a:buChar char="●"/>
              <a:defRPr sz="2800">
                <a:solidFill>
                  <a:srgbClr val="2A386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2000"/>
              <a:buChar char="○"/>
              <a:defRPr sz="2000">
                <a:solidFill>
                  <a:srgbClr val="2A386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2A3861"/>
              </a:buClr>
              <a:buSzPts val="1800"/>
              <a:buChar char="■"/>
              <a:defRPr sz="1800">
                <a:solidFill>
                  <a:srgbClr val="2A386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730738" y="2351087"/>
            <a:ext cx="5461262" cy="63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2EAC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" y="-115629"/>
            <a:ext cx="7845039" cy="6973629"/>
            <a:chOff x="-1" y="-115629"/>
            <a:chExt cx="7845039" cy="6973629"/>
          </a:xfrm>
        </p:grpSpPr>
        <p:pic>
          <p:nvPicPr>
            <p:cNvPr descr="A blue stone gargoyle with a black background&#10;&#10;Description automatically generated" id="36" name="Google Shape;36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98780" y="1579345"/>
              <a:ext cx="1646258" cy="140261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" name="Google Shape;37;p6"/>
            <p:cNvGrpSpPr/>
            <p:nvPr/>
          </p:nvGrpSpPr>
          <p:grpSpPr>
            <a:xfrm>
              <a:off x="-1" y="-115629"/>
              <a:ext cx="6198781" cy="6973629"/>
              <a:chOff x="-1" y="-115629"/>
              <a:chExt cx="6198781" cy="6973629"/>
            </a:xfrm>
          </p:grpSpPr>
          <p:pic>
            <p:nvPicPr>
              <p:cNvPr descr="A blue square with white lines&#10;&#10;Description automatically generated" id="38" name="Google Shape;38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-1" y="-115629"/>
                <a:ext cx="6198781" cy="69736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black background with blue and orange text&#10;&#10;Description automatically generated" id="39" name="Google Shape;39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071572" y="2270789"/>
                <a:ext cx="2231424" cy="20141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74428"/>
            <a:ext cx="12192000" cy="693242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uzieq.readthedocs.io/en/latest/tables/" TargetMode="External"/><Relationship Id="rId4" Type="http://schemas.openxmlformats.org/officeDocument/2006/relationships/hyperlink" Target="https://suzieq.readthedocs.io/en/latest/inventory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66011" y="3731049"/>
            <a:ext cx="7767560" cy="676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 to SuzieQ</a:t>
            </a:r>
            <a:endParaRPr/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66011" y="4437419"/>
            <a:ext cx="7767560" cy="63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James Harr, Sr DevOps NetEng, Internet2</a:t>
            </a:r>
            <a:endParaRPr/>
          </a:p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863072" y="5555583"/>
            <a:ext cx="4094230" cy="630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2024-12-11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SuzieQ Clients</a:t>
            </a:r>
            <a:endParaRPr/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906000" y="1254000"/>
            <a:ext cx="78489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EEEEEE"/>
                </a:highlight>
              </a:rPr>
              <a:t>All clients have similar access to the data</a:t>
            </a:r>
            <a:endParaRPr>
              <a:highlight>
                <a:srgbClr val="EEEEEE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highlight>
                  <a:srgbClr val="EEEEEE"/>
                </a:highlight>
              </a:rPr>
              <a:t>Pandas-style query language available</a:t>
            </a:r>
            <a:endParaRPr>
              <a:highlight>
                <a:srgbClr val="EEEEEE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EEEEE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EEEEEE"/>
                </a:highlight>
              </a:rPr>
              <a:t>Client types:</a:t>
            </a:r>
            <a:endParaRPr>
              <a:highlight>
                <a:srgbClr val="EEEEEE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highlight>
                  <a:srgbClr val="EEEEEE"/>
                </a:highlight>
              </a:rPr>
              <a:t>Basic WebUI (based on StreamLit)</a:t>
            </a:r>
            <a:endParaRPr>
              <a:highlight>
                <a:srgbClr val="EEEEEE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highlight>
                  <a:srgbClr val="EEEEEE"/>
                </a:highlight>
              </a:rPr>
              <a:t>Rest API</a:t>
            </a:r>
            <a:endParaRPr>
              <a:highlight>
                <a:srgbClr val="EEEEEE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highlight>
                  <a:srgbClr val="EEEEEE"/>
                </a:highlight>
              </a:rPr>
              <a:t>CLI</a:t>
            </a:r>
            <a:endParaRPr>
              <a:highlight>
                <a:srgbClr val="EEEEEE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>
                <a:highlight>
                  <a:srgbClr val="EEEEEE"/>
                </a:highlight>
              </a:rPr>
              <a:t>Has an additional simplified query expression</a:t>
            </a:r>
            <a:endParaRPr>
              <a:highlight>
                <a:srgbClr val="EEEEEE"/>
              </a:highlight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>
                <a:highlight>
                  <a:srgbClr val="EEEEEE"/>
                </a:highlight>
              </a:rPr>
              <a:t>Can directly access data on-disk or be pointed to a Rest API</a:t>
            </a:r>
            <a:endParaRPr>
              <a:highlight>
                <a:srgbClr val="EEEEEE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6730738" y="2351087"/>
            <a:ext cx="5461200" cy="6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906000" y="1254000"/>
            <a:ext cx="105240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Forwarding Information / End Host information: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MAC Forwarding Tables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ARP/ND tables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Routing Tables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Topology information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BGP Neighbors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OSPF Neighbors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LLDP Neighbors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EVPN VTEPs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Device Information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OS Information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Hardware Inventory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42" name="Google Shape;142;p18"/>
          <p:cNvSpPr txBox="1"/>
          <p:nvPr>
            <p:ph type="ctrTitle"/>
          </p:nvPr>
        </p:nvSpPr>
        <p:spPr>
          <a:xfrm>
            <a:off x="577026" y="439725"/>
            <a:ext cx="94317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What information is available?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906000" y="1254000"/>
            <a:ext cx="105240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suzieq&gt; </a:t>
            </a: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mac show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	namespace     	hostname  vlan        	macaddr    	oif remoteVtepIp bd flags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0  	i2-smn   smn-rtsw1.albu   100  00:0a:9c:12:29:03   ge-0/0/0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  	i2-smn   smn-rtsw1.albu   100  00:13:c6:08:02:e6   ge-0/0/1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2  	i2-smn   smn-rtsw1.albu   300  c8:ca:79:96:59:cf  ge-0/0/12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3  	i2-smn   smn-rtsw1.albu   300  d4:b7:d0:4e:70:50  xe-0/0/19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4  	i2-smn   smn-rtsw1.cinc   100  00:0a:9c:12:25:95   ge-0/0/5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5  	i2-smn   smn-rtsw1.cinc   100  00:0a:9c:63:5d:25   ge-0/0/0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6  	i2-smn   smn-rtsw1.cinc   100  00:13:c6:08:2c:1b   ge-0/0/1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7  	i2-smn   smn-rtsw1.cinc   200  2c:ea:7f:f2:a2:30   ge-0/0/6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8  	i2-smn   smn-rtsw1.cinc   200  2c:ea:7f:f2:a2:36   ge-0/0/7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9  	i2-smn   smn-rtsw1.cinc   100  08:4f:a9:5c:fb:0b   ge-0/0/2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Google Shape;149;p19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MAC Table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374075" y="1229275"/>
            <a:ext cx="154722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suzieq&gt; </a:t>
            </a: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mac show macaddr="20:80:58:de:e4:80" start-time="3d ago" end-time="now"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    columns="active hostname vlan macaddr oif timestamp"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active    	hostname  vlan        	macaddr    	oif                    	timestamp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0   	-  smn-rtsw1.seat   300  20:80:58:de:e4:80  ge-0/0/11 2024-12-06 09:20:23.809000+00:00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   	+  smn-rtsw1.seat   300  20:80:58:de:e4:80  ge-0/0/11 2024-12-06 10:37:07.170000+00:00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2   	-  smn-rtsw1.seat   300  20:80:58:de:e4:80  ge-0/0/11 2024-12-06 17:02:33.487000+00:00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3   	+  smn-rtsw1.seat   300  20:80:58:de:e4:80  ge-0/0/11 2024-12-08 01:13:30.468000+00:00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4   	-  smn-rtsw1.seat   300  20:80:58:de:e4:80  ge-0/0/11 2024-12-08 02:35:33.421000+00:00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5   	+  smn-rtsw1.seat   300  20:80:58:de:e4:80  ge-0/0/11 2024-12-08 03:37:20.616000+00:00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6   	-  smn-rtsw1.seat   300  20:80:58:de:e4:80  ge-0/0/11 2024-12-08 04:59:44.151000+00:00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7   	+  smn-rtsw1.seat   300  20:80:58:de:e4:80  ge-0/0/11 2024-12-08 06:04:06.148000+00:00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8   	-  smn-rtsw1.seat   300  20:80:58:de:e4:80  ge-0/0/11 2024-12-08 07:26:21.510000+00:00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9   	+  smn-rtsw1.seat   300  20:80:58:de:e4:80  ge-0/0/11 2024-12-08 15:00:10.295000+00:00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10  	-  smn-rtsw1.seat   300  20:80:58:de:e4:80  ge-0/0/11 2024-12-08 16:18:23.141000+00:00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11  	+  smn-rtsw1.seat   300  20:80:58:de:e4:80  ge-0/0/11 2024-12-08 20:38:21.556000+00:00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12  	-  smn-rtsw1.seat   300  20:80:58:de:e4:80  ge-0/0/11 2024-12-08 22:04:16.427000+00:00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" name="Google Shape;156;p20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MAC Table </a:t>
            </a:r>
            <a:r>
              <a:rPr i="1" lang="en-US" u="sng"/>
              <a:t>Changes</a:t>
            </a:r>
            <a:endParaRPr i="1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SuzieQ deals with time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906000" y="1254000"/>
            <a:ext cx="105240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View Point-in-Time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view=latest	</a:t>
            </a:r>
            <a:r>
              <a:rPr lang="en-US"/>
              <a:t>				</a:t>
            </a:r>
            <a:r>
              <a:rPr lang="en-US"/>
              <a:t>			</a:t>
            </a:r>
            <a:r>
              <a:rPr lang="en-US"/>
              <a:t>→	(default) Show </a:t>
            </a:r>
            <a:r>
              <a:rPr b="1" lang="en-US"/>
              <a:t>current state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</a:t>
            </a:r>
            <a:r>
              <a:rPr lang="en-US"/>
              <a:t>-time="24h ago"					→ What it looked like 24hr ago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end-time="2024-12-02 17:00" 	→ Similar thing w/ absolute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View Changes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view=all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start-time="1d ago"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start-time="4h ago" end-time="3h ago"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906000" y="1254000"/>
            <a:ext cx="105240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suzieq&gt; </a:t>
            </a: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arpnd show hostname="smn-rtsw1.sanj"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    columns="hostname ipAddress oif macaddr state"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	hostname   	ipAddress                   oif            macaddr      state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0   smn-rtsw1.sanj  162.244.108.18         irb.300  18:92:a4:34:cc:10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   smn-rtsw1.sanj   163.253.9.190  ge-0/0/13.2079  1c:9c:8c:6f:63:0d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2   smn-rtsw1.sanj  163.253.10.237  xe-0/0/20.3268  1c:9c:8c:6f:63:17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3   smn-rtsw1.sanj  163.253.10.239  xe-0/0/21.3269  1c:9c:8c:6f:63:18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4   smn-rtsw1.sanj  163.253.13.154         irb.100  00:13:c6:08:0d:5d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5   smn-rtsw1.sanj  163.253.13.155         irb.100  00:0a:9c:63:7c:18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6   smn-rtsw1.sanj  163.253.13.156         irb.100  68:3b:78:52:f4:38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7   smn-rtsw1.sanj  163.253.13.157 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irb.100  70:b3:17:33:ba:18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8   smn-rtsw1.sanj  163.253.13.158 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irb.100  00:0a:9c:12:29:26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9   smn-rtsw1.sanj  163.253.13.250 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irb.100  4c:71:0d:93:af:2e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10  smn-rtsw1.sanj  163.253.13.251 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irb.100  2c:01:b5:0a:6e:76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11  smn-rtsw1.sanj   163.253.15.90 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irb.200  2c:ea:7f:f5:bb:80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12  smn-rtsw1.sanj   163.253.15.91 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irb.200  2c:ea:7f:f5:bb:86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13  smn-rtsw1.sanj     192.168.1.1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em2.32768  1c:9c:8c:6f:3b:03  reachable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0" name="Google Shape;170;p22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ARP/ND Lookup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ctrTitle"/>
          </p:nvPr>
        </p:nvSpPr>
        <p:spPr>
          <a:xfrm>
            <a:off x="577026" y="439725"/>
            <a:ext cx="108531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BGP Health Checks (assertions)</a:t>
            </a:r>
            <a:endParaRPr b="0"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906000" y="1254000"/>
            <a:ext cx="145938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suzieq&gt; </a:t>
            </a: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bgp assert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	namespace    	hostname     	vrf      	peer	asn  peerAsn    	state	peerHostname result assertReason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0  	i2-smn  smn-rtsw1.jack 	default   163.253.9.1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  	i2-smn  smn-rtsw1.jack 	default   163.253.9.2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2  	i2-smn  smn-rtsw1.jack 	default   163.253.9.3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3  	i2-smn  smn-rtsw1.jack 	default   163.253.9.4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4  	i2-smn  smn-rtsw1.jack 	default   163.253.9.5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5  	i2-smn  smn-rtsw1.jack 	default   163.253.9.6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6  	i2-smn  smn-rtsw1.jack 	default   163.253.9.7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7  	i2-smn  smn-rtsw1.jack 	default   163.253.9.8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8  	i2-smn  smn-rtsw1.jack 	default   163.253.9.9  64600	64600  Established               	pass        	-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Assert passed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ctrTitle"/>
          </p:nvPr>
        </p:nvSpPr>
        <p:spPr>
          <a:xfrm>
            <a:off x="577026" y="439725"/>
            <a:ext cx="108531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BGP Health Checks (assertions)</a:t>
            </a:r>
            <a:endParaRPr b="0"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906000" y="1254000"/>
            <a:ext cx="145938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suzieq&gt; </a:t>
            </a: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bgp assert end-time="8h ago" result=fail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ourier New"/>
                <a:ea typeface="Courier New"/>
                <a:cs typeface="Courier New"/>
                <a:sym typeface="Courier New"/>
              </a:rPr>
              <a:t>    columns="hostname peer asn peerAsn result assertReason"</a:t>
            </a:r>
            <a:endParaRPr b="1"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	hostname       	peer	asn  peerAsn result           	assertReason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0   smn-rtsw1.chic   163.253.9.72  64600	64602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   smn-rtsw1.chic   163.253.9.74  64600	64602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2   smn-rtsw1.chic   163.253.9.76  64600	64602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3   smn-rtsw1.chic   163.253.9.78  64600	64602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4   smn-rtsw1.chic  163.253.9.100  64600	64602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5   smn-rtsw1.salt   163.253.9.90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6   smn-rtsw1.salt   163.253.9.92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7   smn-rtsw1.salt   163.253.9.94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8   smn-rtsw1.salt   163.253.9.96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9   smn-rtsw2.salt  163.253.9.106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10  smn-rtsw2.salt  163.253.9.108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11  smn-rtsw2.salt  163.253.9.110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12  smn-rtsw2.salt  163.253.9.112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13  smn-rtsw2.salt  163.253.9.114  64600	64604   fail  Not all Afi/Safis enabled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Path Trace</a:t>
            </a:r>
            <a:endParaRPr/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906000" y="1254000"/>
            <a:ext cx="11093100" cy="46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suzieq&gt; </a:t>
            </a: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path show src="163.253.9.42" dest="163.253.9.50" namespace=i2-smn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pathid  hopCount     hostname             iif             oif  inMtu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1         0 smn-rtsw1.sacr           lo0.0  xe-0/0/20.3237  65536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1         1 smn-rtsw1.reno  xe-0/0/20.3237  xe-0/0/20.3238   9158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1     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2 smn-rtsw1.salt  xe-0/0/20.3238  xe-0/0/17.3079   9158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1     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3 smn-rtsw1.denv  xe-0/0/16.3079  xe-0/0/17.3079   9158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1     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4 smn-rtsw1.elpa  xe-0/0/18.3079           lo0.0   9158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2     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0 smn-rtsw1.sacr           lo0.0  xe-0/0/21.3270  65536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2         1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smn-rtsw1.sunn  xe-0/0/21.3270  xe-0/0/19.3079   9158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2         2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smn-rtsw1.salt  xe-0/0/22.3079  xe-0/0/17.3079   9158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2         3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smn-rtsw1.denv  xe-0/0/16.3079  xe-0/0/17.3079   9158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2         4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smn-rtsw1.elpa  xe-0/0/18.3079           lo0.0   9158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	... more ECMP paths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" type="body"/>
          </p:nvPr>
        </p:nvSpPr>
        <p:spPr>
          <a:xfrm>
            <a:off x="0" y="2082003"/>
            <a:ext cx="4826000" cy="676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 to SuzieQ</a:t>
            </a:r>
            <a:endParaRPr/>
          </a:p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5497200" y="859700"/>
            <a:ext cx="5904900" cy="52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What can it do?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Architecture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Poller and Coalescer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GUI and API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Inventory Source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Common Tasks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What's available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Looking up basic information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Path finding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What changed?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Assertions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OSS vs Enterprise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Path Trace</a:t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2787700" y="1735338"/>
            <a:ext cx="1858500" cy="91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R1</a:t>
            </a: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2787763" y="4317188"/>
            <a:ext cx="1858500" cy="91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R2</a:t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6588550" y="1735313"/>
            <a:ext cx="1858500" cy="91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R3</a:t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6588613" y="4317163"/>
            <a:ext cx="1858500" cy="91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R4</a:t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571500" y="3026238"/>
            <a:ext cx="1858500" cy="91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Source</a:t>
            </a:r>
            <a:endParaRPr b="1"/>
          </a:p>
        </p:txBody>
      </p:sp>
      <p:sp>
        <p:nvSpPr>
          <p:cNvPr id="203" name="Google Shape;203;p26"/>
          <p:cNvSpPr/>
          <p:nvPr/>
        </p:nvSpPr>
        <p:spPr>
          <a:xfrm>
            <a:off x="9070950" y="3026238"/>
            <a:ext cx="1858500" cy="91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Destination</a:t>
            </a:r>
            <a:endParaRPr b="1"/>
          </a:p>
        </p:txBody>
      </p:sp>
      <p:cxnSp>
        <p:nvCxnSpPr>
          <p:cNvPr id="204" name="Google Shape;204;p26"/>
          <p:cNvCxnSpPr>
            <a:stCxn id="202" idx="0"/>
            <a:endCxn id="198" idx="1"/>
          </p:cNvCxnSpPr>
          <p:nvPr/>
        </p:nvCxnSpPr>
        <p:spPr>
          <a:xfrm flipH="1" rot="10800000">
            <a:off x="1500750" y="2194338"/>
            <a:ext cx="1287000" cy="8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6"/>
          <p:cNvCxnSpPr>
            <a:stCxn id="198" idx="3"/>
            <a:endCxn id="200" idx="1"/>
          </p:cNvCxnSpPr>
          <p:nvPr/>
        </p:nvCxnSpPr>
        <p:spPr>
          <a:xfrm>
            <a:off x="4646200" y="2194338"/>
            <a:ext cx="194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6"/>
          <p:cNvCxnSpPr>
            <a:stCxn id="200" idx="3"/>
            <a:endCxn id="203" idx="0"/>
          </p:cNvCxnSpPr>
          <p:nvPr/>
        </p:nvCxnSpPr>
        <p:spPr>
          <a:xfrm>
            <a:off x="8447050" y="2194313"/>
            <a:ext cx="1553100" cy="8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6"/>
          <p:cNvCxnSpPr>
            <a:stCxn id="202" idx="2"/>
            <a:endCxn id="199" idx="1"/>
          </p:cNvCxnSpPr>
          <p:nvPr/>
        </p:nvCxnSpPr>
        <p:spPr>
          <a:xfrm>
            <a:off x="1500750" y="3944238"/>
            <a:ext cx="1287000" cy="8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6"/>
          <p:cNvCxnSpPr>
            <a:stCxn id="199" idx="3"/>
            <a:endCxn id="201" idx="1"/>
          </p:cNvCxnSpPr>
          <p:nvPr/>
        </p:nvCxnSpPr>
        <p:spPr>
          <a:xfrm>
            <a:off x="4646263" y="4776188"/>
            <a:ext cx="194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6"/>
          <p:cNvCxnSpPr>
            <a:stCxn id="201" idx="3"/>
            <a:endCxn id="203" idx="2"/>
          </p:cNvCxnSpPr>
          <p:nvPr/>
        </p:nvCxnSpPr>
        <p:spPr>
          <a:xfrm flipH="1" rot="10800000">
            <a:off x="8447113" y="3944263"/>
            <a:ext cx="1553100" cy="8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6"/>
          <p:cNvCxnSpPr>
            <a:stCxn id="198" idx="3"/>
            <a:endCxn id="201" idx="1"/>
          </p:cNvCxnSpPr>
          <p:nvPr/>
        </p:nvCxnSpPr>
        <p:spPr>
          <a:xfrm>
            <a:off x="4646200" y="2194338"/>
            <a:ext cx="1942500" cy="258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6"/>
          <p:cNvCxnSpPr>
            <a:stCxn id="199" idx="3"/>
            <a:endCxn id="200" idx="1"/>
          </p:cNvCxnSpPr>
          <p:nvPr/>
        </p:nvCxnSpPr>
        <p:spPr>
          <a:xfrm flipH="1" rot="10800000">
            <a:off x="4646263" y="2194388"/>
            <a:ext cx="1942200" cy="258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26"/>
          <p:cNvSpPr/>
          <p:nvPr/>
        </p:nvSpPr>
        <p:spPr>
          <a:xfrm>
            <a:off x="1763325" y="2003976"/>
            <a:ext cx="8122375" cy="1101025"/>
          </a:xfrm>
          <a:custGeom>
            <a:rect b="b" l="l" r="r" t="t"/>
            <a:pathLst>
              <a:path extrusionOk="0" h="44041" w="324895">
                <a:moveTo>
                  <a:pt x="0" y="44041"/>
                </a:moveTo>
                <a:cubicBezTo>
                  <a:pt x="12091" y="37697"/>
                  <a:pt x="34520" y="12719"/>
                  <a:pt x="72547" y="5976"/>
                </a:cubicBezTo>
                <a:cubicBezTo>
                  <a:pt x="110575" y="-767"/>
                  <a:pt x="186107" y="-2138"/>
                  <a:pt x="228165" y="3584"/>
                </a:cubicBezTo>
                <a:cubicBezTo>
                  <a:pt x="270223" y="9306"/>
                  <a:pt x="308773" y="34186"/>
                  <a:pt x="324895" y="40306"/>
                </a:cubicBezTo>
              </a:path>
            </a:pathLst>
          </a:cu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3" name="Google Shape;213;p26"/>
          <p:cNvSpPr/>
          <p:nvPr/>
        </p:nvSpPr>
        <p:spPr>
          <a:xfrm>
            <a:off x="2205525" y="2302620"/>
            <a:ext cx="7030850" cy="2107650"/>
          </a:xfrm>
          <a:custGeom>
            <a:rect b="b" l="l" r="r" t="t"/>
            <a:pathLst>
              <a:path extrusionOk="0" h="84306" w="281234">
                <a:moveTo>
                  <a:pt x="0" y="36420"/>
                </a:moveTo>
                <a:cubicBezTo>
                  <a:pt x="14480" y="30524"/>
                  <a:pt x="54784" y="-6646"/>
                  <a:pt x="86878" y="1042"/>
                </a:cubicBezTo>
                <a:cubicBezTo>
                  <a:pt x="118972" y="8730"/>
                  <a:pt x="160171" y="73216"/>
                  <a:pt x="192564" y="82546"/>
                </a:cubicBezTo>
                <a:cubicBezTo>
                  <a:pt x="224957" y="91876"/>
                  <a:pt x="266456" y="61274"/>
                  <a:pt x="281234" y="57020"/>
                </a:cubicBezTo>
              </a:path>
            </a:pathLst>
          </a:cu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4" name="Google Shape;214;p26"/>
          <p:cNvSpPr/>
          <p:nvPr/>
        </p:nvSpPr>
        <p:spPr>
          <a:xfrm>
            <a:off x="2183150" y="2398252"/>
            <a:ext cx="7153975" cy="1848650"/>
          </a:xfrm>
          <a:custGeom>
            <a:rect b="b" l="l" r="r" t="t"/>
            <a:pathLst>
              <a:path extrusionOk="0" h="73946" w="286159">
                <a:moveTo>
                  <a:pt x="0" y="46926"/>
                </a:moveTo>
                <a:cubicBezTo>
                  <a:pt x="14629" y="51219"/>
                  <a:pt x="55231" y="80295"/>
                  <a:pt x="87773" y="72682"/>
                </a:cubicBezTo>
                <a:cubicBezTo>
                  <a:pt x="120315" y="65069"/>
                  <a:pt x="162187" y="8825"/>
                  <a:pt x="195251" y="1248"/>
                </a:cubicBezTo>
                <a:cubicBezTo>
                  <a:pt x="228315" y="-6329"/>
                  <a:pt x="271008" y="22893"/>
                  <a:pt x="286159" y="27222"/>
                </a:cubicBezTo>
              </a:path>
            </a:pathLst>
          </a:cu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5" name="Google Shape;215;p26"/>
          <p:cNvSpPr/>
          <p:nvPr/>
        </p:nvSpPr>
        <p:spPr>
          <a:xfrm>
            <a:off x="1903250" y="3806500"/>
            <a:ext cx="7769750" cy="787425"/>
          </a:xfrm>
          <a:custGeom>
            <a:rect b="b" l="l" r="r" t="t"/>
            <a:pathLst>
              <a:path extrusionOk="0" h="31497" w="310790">
                <a:moveTo>
                  <a:pt x="0" y="0"/>
                </a:moveTo>
                <a:cubicBezTo>
                  <a:pt x="11158" y="4487"/>
                  <a:pt x="29855" y="22038"/>
                  <a:pt x="66950" y="26924"/>
                </a:cubicBezTo>
                <a:cubicBezTo>
                  <a:pt x="104045" y="31810"/>
                  <a:pt x="181928" y="33057"/>
                  <a:pt x="222568" y="29316"/>
                </a:cubicBezTo>
                <a:cubicBezTo>
                  <a:pt x="263208" y="25575"/>
                  <a:pt x="296086" y="8618"/>
                  <a:pt x="310790" y="4478"/>
                </a:cubicBezTo>
              </a:path>
            </a:pathLst>
          </a:cu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6" name="Google Shape;216;p26"/>
          <p:cNvSpPr txBox="1"/>
          <p:nvPr/>
        </p:nvSpPr>
        <p:spPr>
          <a:xfrm>
            <a:off x="4870075" y="2496625"/>
            <a:ext cx="66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1512B"/>
                </a:solidFill>
              </a:rPr>
              <a:t>X</a:t>
            </a:r>
            <a:endParaRPr b="1" sz="3600">
              <a:solidFill>
                <a:srgbClr val="D1512B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Tasks - Path Trace (GUI)</a:t>
            </a:r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56808" r="25613" t="29542"/>
          <a:stretch/>
        </p:blipFill>
        <p:spPr>
          <a:xfrm>
            <a:off x="4873825" y="1373075"/>
            <a:ext cx="2156749" cy="463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15430" l="0" r="77834" t="29714"/>
          <a:stretch/>
        </p:blipFill>
        <p:spPr>
          <a:xfrm>
            <a:off x="855075" y="1373075"/>
            <a:ext cx="3492966" cy="463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6730738" y="2351087"/>
            <a:ext cx="5461200" cy="6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OSS vs Enterprise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ctrTitle"/>
          </p:nvPr>
        </p:nvSpPr>
        <p:spPr>
          <a:xfrm>
            <a:off x="577023" y="439728"/>
            <a:ext cx="6928182" cy="664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SuzieQ OSS vs Enterprise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906000" y="1254000"/>
            <a:ext cx="79161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SuzieQ Enterprise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SSO and RBAC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Different UI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Topology display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Click-to-view Interface Config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... lots more features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Faster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Better storage backend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Faster Pollers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Correlate with external data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IPAM, Orchestration, Spreadsheets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Custom Assertions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Support &amp; Developer Credits</a:t>
            </a: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 b="0" l="0" r="43607" t="0"/>
          <a:stretch/>
        </p:blipFill>
        <p:spPr>
          <a:xfrm>
            <a:off x="6096000" y="1254000"/>
            <a:ext cx="5915402" cy="467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6730738" y="2351087"/>
            <a:ext cx="5461200" cy="6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/ Q&amp;A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" type="body"/>
          </p:nvPr>
        </p:nvSpPr>
        <p:spPr>
          <a:xfrm>
            <a:off x="6730738" y="2351087"/>
            <a:ext cx="5461200" cy="6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SuzieQ do?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906000" y="1254000"/>
            <a:ext cx="7344000" cy="47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Provides a network-wide view of operational data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View changes over time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What was it like at X time?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What changed?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Validate configuration (assertions)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Are all my configured BGP neighbors up?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Are there any MTU mismatches on any links?</a:t>
            </a:r>
            <a:endParaRPr/>
          </a:p>
        </p:txBody>
      </p:sp>
      <p:sp>
        <p:nvSpPr>
          <p:cNvPr id="65" name="Google Shape;65;p10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SuzieQ do?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730738" y="2351087"/>
            <a:ext cx="5461200" cy="6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SuzieQ Architecture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4731900" y="5024450"/>
            <a:ext cx="1364100" cy="621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Poller</a:t>
            </a:r>
            <a:endParaRPr/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906000" y="1254000"/>
            <a:ext cx="4560000" cy="4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Poller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Reads Config &amp; Inventory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Polls devices (CLI or API)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Stores data in DB (Parquet)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Coalescer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Consolidates data that's consistent between polls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API, CLI, GUI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Clients can analyze data</a:t>
            </a:r>
            <a:endParaRPr/>
          </a:p>
        </p:txBody>
      </p:sp>
      <p:sp>
        <p:nvSpPr>
          <p:cNvPr id="79" name="Google Shape;79;p12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SuzieQ Architecture</a:t>
            </a: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4654000" y="4955575"/>
            <a:ext cx="1364100" cy="621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Devices</a:t>
            </a:r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9131550" y="5228625"/>
            <a:ext cx="1262100" cy="621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Coalescer</a:t>
            </a: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6707500" y="1911700"/>
            <a:ext cx="1262100" cy="621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API</a:t>
            </a:r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7767400" y="2872200"/>
            <a:ext cx="1262100" cy="621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</a:t>
            </a:r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8827300" y="1911700"/>
            <a:ext cx="1262100" cy="621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</a:t>
            </a:r>
            <a:endParaRPr/>
          </a:p>
        </p:txBody>
      </p:sp>
      <p:sp>
        <p:nvSpPr>
          <p:cNvPr id="85" name="Google Shape;85;p12"/>
          <p:cNvSpPr/>
          <p:nvPr/>
        </p:nvSpPr>
        <p:spPr>
          <a:xfrm>
            <a:off x="7942600" y="544075"/>
            <a:ext cx="911700" cy="911700"/>
          </a:xfrm>
          <a:prstGeom prst="smileyFace">
            <a:avLst>
              <a:gd fmla="val 4653" name="adj"/>
            </a:avLst>
          </a:prstGeom>
          <a:solidFill>
            <a:srgbClr val="EEEEE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2"/>
          <p:cNvCxnSpPr>
            <a:stCxn id="85" idx="4"/>
            <a:endCxn id="83" idx="0"/>
          </p:cNvCxnSpPr>
          <p:nvPr/>
        </p:nvCxnSpPr>
        <p:spPr>
          <a:xfrm>
            <a:off x="8398450" y="1455775"/>
            <a:ext cx="0" cy="141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" name="Google Shape;87;p12"/>
          <p:cNvCxnSpPr>
            <a:stCxn id="85" idx="6"/>
            <a:endCxn id="84" idx="0"/>
          </p:cNvCxnSpPr>
          <p:nvPr/>
        </p:nvCxnSpPr>
        <p:spPr>
          <a:xfrm>
            <a:off x="8854300" y="999925"/>
            <a:ext cx="604200" cy="9117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8" name="Google Shape;88;p12"/>
          <p:cNvSpPr/>
          <p:nvPr/>
        </p:nvSpPr>
        <p:spPr>
          <a:xfrm>
            <a:off x="6700150" y="3832700"/>
            <a:ext cx="3396600" cy="9117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Parquet Datastore</a:t>
            </a:r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7357425" y="5297500"/>
            <a:ext cx="1364100" cy="621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Poller</a:t>
            </a: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7279525" y="5228625"/>
            <a:ext cx="1364100" cy="621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Poller(s)</a:t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4654000" y="5919400"/>
            <a:ext cx="1364100" cy="621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 Inventory</a:t>
            </a:r>
            <a:endParaRPr/>
          </a:p>
        </p:txBody>
      </p:sp>
      <p:cxnSp>
        <p:nvCxnSpPr>
          <p:cNvPr id="92" name="Google Shape;92;p12"/>
          <p:cNvCxnSpPr>
            <a:stCxn id="80" idx="3"/>
            <a:endCxn id="90" idx="1"/>
          </p:cNvCxnSpPr>
          <p:nvPr/>
        </p:nvCxnSpPr>
        <p:spPr>
          <a:xfrm>
            <a:off x="6018100" y="5266525"/>
            <a:ext cx="1261500" cy="273000"/>
          </a:xfrm>
          <a:prstGeom prst="bentConnector3">
            <a:avLst>
              <a:gd fmla="val 49997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3" name="Google Shape;93;p12"/>
          <p:cNvCxnSpPr>
            <a:stCxn id="85" idx="2"/>
            <a:endCxn id="82" idx="0"/>
          </p:cNvCxnSpPr>
          <p:nvPr/>
        </p:nvCxnSpPr>
        <p:spPr>
          <a:xfrm flipH="1">
            <a:off x="7338700" y="999925"/>
            <a:ext cx="603900" cy="9117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4" name="Google Shape;94;p12"/>
          <p:cNvCxnSpPr>
            <a:stCxn id="82" idx="2"/>
            <a:endCxn id="88" idx="1"/>
          </p:cNvCxnSpPr>
          <p:nvPr/>
        </p:nvCxnSpPr>
        <p:spPr>
          <a:xfrm flipH="1" rot="-5400000">
            <a:off x="7219000" y="2653150"/>
            <a:ext cx="1299000" cy="1059900"/>
          </a:xfrm>
          <a:prstGeom prst="bentConnector3">
            <a:avLst>
              <a:gd fmla="val 8714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" name="Google Shape;95;p12"/>
          <p:cNvCxnSpPr>
            <a:stCxn id="83" idx="2"/>
            <a:endCxn id="88" idx="1"/>
          </p:cNvCxnSpPr>
          <p:nvPr/>
        </p:nvCxnSpPr>
        <p:spPr>
          <a:xfrm flipH="1" rot="-5400000">
            <a:off x="8229400" y="3663150"/>
            <a:ext cx="338700" cy="600"/>
          </a:xfrm>
          <a:prstGeom prst="bentConnector3">
            <a:avLst>
              <a:gd fmla="val 4998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" name="Google Shape;96;p12"/>
          <p:cNvCxnSpPr>
            <a:stCxn id="84" idx="2"/>
            <a:endCxn id="88" idx="1"/>
          </p:cNvCxnSpPr>
          <p:nvPr/>
        </p:nvCxnSpPr>
        <p:spPr>
          <a:xfrm rot="5400000">
            <a:off x="8278900" y="2653150"/>
            <a:ext cx="1299000" cy="1059900"/>
          </a:xfrm>
          <a:prstGeom prst="bentConnector3">
            <a:avLst>
              <a:gd fmla="val 8714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7" name="Google Shape;97;p12"/>
          <p:cNvCxnSpPr>
            <a:stCxn id="90" idx="0"/>
          </p:cNvCxnSpPr>
          <p:nvPr/>
        </p:nvCxnSpPr>
        <p:spPr>
          <a:xfrm rot="10800000">
            <a:off x="7961575" y="4732725"/>
            <a:ext cx="0" cy="49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8" name="Google Shape;98;p12"/>
          <p:cNvCxnSpPr>
            <a:stCxn id="81" idx="0"/>
          </p:cNvCxnSpPr>
          <p:nvPr/>
        </p:nvCxnSpPr>
        <p:spPr>
          <a:xfrm flipH="1" rot="5400000">
            <a:off x="9255000" y="4721025"/>
            <a:ext cx="507600" cy="507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99" name="Google Shape;99;p12"/>
          <p:cNvCxnSpPr>
            <a:stCxn id="91" idx="3"/>
          </p:cNvCxnSpPr>
          <p:nvPr/>
        </p:nvCxnSpPr>
        <p:spPr>
          <a:xfrm flipH="1" rot="10800000">
            <a:off x="6018100" y="5753650"/>
            <a:ext cx="1266900" cy="476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906000" y="1254000"/>
            <a:ext cx="10065600" cy="4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Datastore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Uses Pandas and Parquet (OSS) as a backend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Supports multiple writers (Pollers)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Tracks data over-time</a:t>
            </a:r>
            <a:endParaRPr/>
          </a:p>
        </p:txBody>
      </p:sp>
      <p:sp>
        <p:nvSpPr>
          <p:cNvPr id="106" name="Google Shape;106;p13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SuzieQ Datastore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906000" y="1254000"/>
            <a:ext cx="5413800" cy="4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Inventory Sources: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File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Ansible Inventory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Netbox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Probably Nautobot too</a:t>
            </a:r>
            <a:endParaRPr/>
          </a:p>
        </p:txBody>
      </p:sp>
      <p:sp>
        <p:nvSpPr>
          <p:cNvPr id="113" name="Google Shape;113;p14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SuzieQ Poller</a:t>
            </a:r>
            <a:endParaRPr/>
          </a:p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6858475" y="1104525"/>
            <a:ext cx="4560000" cy="4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Supported Platforms: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Arista EOS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Cisco IOS / IOS-XE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Cisco IOS-XR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Cisco NX-OS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Cumulus Linux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Juniper JunOS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Linux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PaloAlto PANOS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SONIC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1212275" y="5561025"/>
            <a:ext cx="89190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</a:t>
            </a:r>
            <a:br>
              <a:rPr lang="en-US"/>
            </a:br>
            <a:r>
              <a:rPr lang="en-US"/>
              <a:t> 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https://suzieq.readthedocs.io/en/latest/tables/</a:t>
            </a:r>
            <a:r>
              <a:rPr lang="en-US"/>
              <a:t>      - Device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https://suzieq.readthedocs.io/en/latest/inventory/</a:t>
            </a:r>
            <a:r>
              <a:rPr lang="en-US"/>
              <a:t> - Inventory file formats &amp; inputs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906000" y="1254000"/>
            <a:ext cx="10099200" cy="4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Consolidates Data that's the same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"This interface up at 08:00, 08:10, 08:20, 08:30, down at 08:40 and 08:50"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Coalesced data: "interface up at 08:00-08:30, down at 08:40-08:50"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Allows poller to focus on "get a snapshot, save it to disk"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Coalesced data is smaller on disk and is faster to query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All the clients are smart enough to deal with both</a:t>
            </a:r>
            <a:endParaRPr/>
          </a:p>
        </p:txBody>
      </p:sp>
      <p:sp>
        <p:nvSpPr>
          <p:cNvPr id="122" name="Google Shape;122;p15"/>
          <p:cNvSpPr txBox="1"/>
          <p:nvPr>
            <p:ph type="ctrTitle"/>
          </p:nvPr>
        </p:nvSpPr>
        <p:spPr>
          <a:xfrm>
            <a:off x="577023" y="439728"/>
            <a:ext cx="6928200" cy="6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SuzieQ Coalescer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net2 generic template">
  <a:themeElements>
    <a:clrScheme name="Internet2 - new palette">
      <a:dk1>
        <a:srgbClr val="01000B"/>
      </a:dk1>
      <a:lt1>
        <a:srgbClr val="E4E6D6"/>
      </a:lt1>
      <a:dk2>
        <a:srgbClr val="44546A"/>
      </a:dk2>
      <a:lt2>
        <a:srgbClr val="E4E6D6"/>
      </a:lt2>
      <a:accent1>
        <a:srgbClr val="5FB5B7"/>
      </a:accent1>
      <a:accent2>
        <a:srgbClr val="CA3C2D"/>
      </a:accent2>
      <a:accent3>
        <a:srgbClr val="E2BD29"/>
      </a:accent3>
      <a:accent4>
        <a:srgbClr val="79BD4B"/>
      </a:accent4>
      <a:accent5>
        <a:srgbClr val="7F2E7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