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1pPr>
    <a:lvl2pPr marL="0" marR="0" indent="3429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2pPr>
    <a:lvl3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3pPr>
    <a:lvl4pPr marL="0" marR="0" indent="10287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4pPr>
    <a:lvl5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5pPr>
    <a:lvl6pPr marL="0" marR="0" indent="17145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6pPr>
    <a:lvl7pPr marL="0" marR="0" indent="2057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7pPr>
    <a:lvl8pPr marL="0" marR="0" indent="24003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8pPr>
    <a:lvl9pPr marL="0" marR="0" indent="2743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b="def" i="def"/>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ph type="sldImg"/>
          </p:nvPr>
        </p:nvSpPr>
        <p:spPr>
          <a:xfrm>
            <a:off x="1143000" y="685800"/>
            <a:ext cx="4572000" cy="3429000"/>
          </a:xfrm>
          <a:prstGeom prst="rect">
            <a:avLst/>
          </a:prstGeom>
        </p:spPr>
        <p:txBody>
          <a:bodyPr/>
          <a:lstStyle/>
          <a:p>
            <a:pPr/>
          </a:p>
        </p:txBody>
      </p:sp>
      <p:sp>
        <p:nvSpPr>
          <p:cNvPr id="143" name="Shape 14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The greatest gift is that of time. This is my attempt to give you back some of yours.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Terms:</a:t>
            </a:r>
          </a:p>
          <a:p>
            <a:pPr/>
            <a:r>
              <a:t>Server == Puppet Master, Salt Master, etc.</a:t>
            </a:r>
          </a:p>
          <a:p>
            <a:pPr/>
            <a:r>
              <a:t>Client== Puppet Agent, Salt Minion, etc.</a:t>
            </a:r>
          </a:p>
          <a:p>
            <a:pPr/>
            <a:r>
              <a:t>Configuration files == (Puppet) catalog, Salt States (SLS), etc.</a:t>
            </a:r>
          </a:p>
          <a:p>
            <a:pPr/>
          </a:p>
          <a:p>
            <a:pPr/>
            <a:r>
              <a:t>Also have terms like grains, pillars, etc. for Salt, for example.</a:t>
            </a:r>
          </a:p>
          <a:p>
            <a:pPr/>
          </a:p>
          <a:p>
            <a:pPr/>
            <a:r>
              <a:t>Typically agents check-in every so often—default for Puppet is every 15 minutes, for Munki is once every 4 hours—to make sure they are up-to-date.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2" name="Shape 302"/>
          <p:cNvSpPr/>
          <p:nvPr>
            <p:ph type="sldImg"/>
          </p:nvPr>
        </p:nvSpPr>
        <p:spPr>
          <a:prstGeom prst="rect">
            <a:avLst/>
          </a:prstGeom>
        </p:spPr>
        <p:txBody>
          <a:bodyPr/>
          <a:lstStyle/>
          <a:p>
            <a:pPr/>
          </a:p>
        </p:txBody>
      </p:sp>
      <p:sp>
        <p:nvSpPr>
          <p:cNvPr id="303" name="Shape 303"/>
          <p:cNvSpPr/>
          <p:nvPr>
            <p:ph type="body" sz="quarter" idx="1"/>
          </p:nvPr>
        </p:nvSpPr>
        <p:spPr>
          <a:prstGeom prst="rect">
            <a:avLst/>
          </a:prstGeom>
        </p:spPr>
        <p:txBody>
          <a:bodyPr/>
          <a:lstStyle/>
          <a:p>
            <a:pPr/>
            <a:r>
              <a:t>Typically agents check in, thus coming out through any firewalls vs. the server trying to come in. Of course, in a tightly regulated environment with proxy servers, etc., this may require additional work, but often things “just work.”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Shape 336"/>
          <p:cNvSpPr/>
          <p:nvPr>
            <p:ph type="sldImg"/>
          </p:nvPr>
        </p:nvSpPr>
        <p:spPr>
          <a:prstGeom prst="rect">
            <a:avLst/>
          </a:prstGeom>
        </p:spPr>
        <p:txBody>
          <a:bodyPr/>
          <a:lstStyle/>
          <a:p>
            <a:pPr/>
          </a:p>
        </p:txBody>
      </p:sp>
      <p:sp>
        <p:nvSpPr>
          <p:cNvPr id="337" name="Shape 337"/>
          <p:cNvSpPr/>
          <p:nvPr>
            <p:ph type="body" sz="quarter" idx="1"/>
          </p:nvPr>
        </p:nvSpPr>
        <p:spPr>
          <a:prstGeom prst="rect">
            <a:avLst/>
          </a:prstGeom>
        </p:spPr>
        <p:txBody>
          <a:bodyPr/>
          <a:lstStyle/>
          <a:p>
            <a:pPr/>
            <a:r>
              <a:t>Salt Stack is different from other agent-based configuration management tools in that it creates a persistent connection back to the minions.  This allows for immediate execution of commands.</a:t>
            </a:r>
          </a:p>
          <a:p>
            <a:pPr/>
            <a:r>
              <a:t>For example, you get a call that some of your users are experiencing issues getting to Google. With Salt, you could tell all of your minions to ping Google’s servers and to report back. This gives you insight from across your network (and also gives you a kind of botnet of your very own!).</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spTree>
      <p:nvGrpSpPr>
        <p:cNvPr id="1" name=""/>
        <p:cNvGrpSpPr/>
        <p:nvPr/>
      </p:nvGrpSpPr>
      <p:grpSpPr>
        <a:xfrm>
          <a:off x="0" y="0"/>
          <a:ext cx="0" cy="0"/>
          <a:chOff x="0" y="0"/>
          <a:chExt cx="0" cy="0"/>
        </a:xfrm>
      </p:grpSpPr>
      <p:pic>
        <p:nvPicPr>
          <p:cNvPr id="12"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13" name="Title Text"/>
          <p:cNvSpPr txBox="1"/>
          <p:nvPr>
            <p:ph type="title"/>
          </p:nvPr>
        </p:nvSpPr>
        <p:spPr>
          <a:xfrm>
            <a:off x="1079500" y="2921000"/>
            <a:ext cx="10845800" cy="2413000"/>
          </a:xfrm>
          <a:prstGeom prst="rect">
            <a:avLst/>
          </a:prstGeom>
        </p:spPr>
        <p:txBody>
          <a:bodyPr anchor="b"/>
          <a:lstStyle>
            <a:lvl1pPr>
              <a:defRPr sz="8000"/>
            </a:lvl1pPr>
          </a:lstStyle>
          <a:p>
            <a:pPr/>
            <a:r>
              <a:t>Title Text</a:t>
            </a:r>
          </a:p>
        </p:txBody>
      </p:sp>
      <p:sp>
        <p:nvSpPr>
          <p:cNvPr id="14" name="Body Level One…"/>
          <p:cNvSpPr txBox="1"/>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pic>
        <p:nvPicPr>
          <p:cNvPr id="101"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102" name="Image"/>
          <p:cNvSpPr/>
          <p:nvPr>
            <p:ph type="pic" sz="half" idx="13"/>
          </p:nvPr>
        </p:nvSpPr>
        <p:spPr>
          <a:xfrm>
            <a:off x="6400800" y="2590800"/>
            <a:ext cx="6096000" cy="4572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103" name="Title Text"/>
          <p:cNvSpPr txBox="1"/>
          <p:nvPr>
            <p:ph type="title"/>
          </p:nvPr>
        </p:nvSpPr>
        <p:spPr>
          <a:xfrm>
            <a:off x="495300" y="1663700"/>
            <a:ext cx="5651500" cy="3302000"/>
          </a:xfrm>
          <a:prstGeom prst="rect">
            <a:avLst/>
          </a:prstGeom>
        </p:spPr>
        <p:txBody>
          <a:bodyPr anchor="b"/>
          <a:lstStyle/>
          <a:p>
            <a:pPr/>
            <a:r>
              <a:t>Title Text</a:t>
            </a:r>
          </a:p>
        </p:txBody>
      </p:sp>
      <p:sp>
        <p:nvSpPr>
          <p:cNvPr id="104" name="Body Level One…"/>
          <p:cNvSpPr txBox="1"/>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pPr/>
            <a:r>
              <a:t>Body Level One</a:t>
            </a:r>
          </a:p>
          <a:p>
            <a:pPr lvl="1"/>
            <a:r>
              <a:t>Body Level Two</a:t>
            </a:r>
          </a:p>
          <a:p>
            <a:pPr lvl="2"/>
            <a:r>
              <a:t>Body Level Three</a:t>
            </a:r>
          </a:p>
          <a:p>
            <a:pPr lvl="3"/>
            <a:r>
              <a:t>Body Level Four</a:t>
            </a:r>
          </a:p>
          <a:p>
            <a:pPr lvl="4"/>
            <a:r>
              <a:t>Body Level Five</a:t>
            </a: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pic>
        <p:nvPicPr>
          <p:cNvPr id="112"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113" name="Image"/>
          <p:cNvSpPr/>
          <p:nvPr>
            <p:ph type="pic" sz="half" idx="13"/>
          </p:nvPr>
        </p:nvSpPr>
        <p:spPr>
          <a:xfrm>
            <a:off x="6400800" y="3302000"/>
            <a:ext cx="6096000" cy="4572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114" name="Title Text"/>
          <p:cNvSpPr txBox="1"/>
          <p:nvPr>
            <p:ph type="title"/>
          </p:nvPr>
        </p:nvSpPr>
        <p:spPr>
          <a:prstGeom prst="rect">
            <a:avLst/>
          </a:prstGeom>
        </p:spPr>
        <p:txBody>
          <a:bodyPr/>
          <a:lstStyle/>
          <a:p>
            <a:pPr/>
            <a:r>
              <a:t>Title Text</a:t>
            </a:r>
          </a:p>
        </p:txBody>
      </p:sp>
      <p:sp>
        <p:nvSpPr>
          <p:cNvPr id="115" name="Body Level One…"/>
          <p:cNvSpPr txBox="1"/>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pic>
        <p:nvPicPr>
          <p:cNvPr id="123"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124" name="Title Text"/>
          <p:cNvSpPr txBox="1"/>
          <p:nvPr>
            <p:ph type="title"/>
          </p:nvPr>
        </p:nvSpPr>
        <p:spPr>
          <a:prstGeom prst="rect">
            <a:avLst/>
          </a:prstGeom>
        </p:spPr>
        <p:txBody>
          <a:bodyPr/>
          <a:lstStyle/>
          <a:p>
            <a:pPr/>
            <a:r>
              <a:t>Title Text</a:t>
            </a:r>
          </a:p>
        </p:txBody>
      </p:sp>
      <p:sp>
        <p:nvSpPr>
          <p:cNvPr id="125" name="Body Level One…"/>
          <p:cNvSpPr txBox="1"/>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pic>
        <p:nvPicPr>
          <p:cNvPr id="133"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134" name="Title Text"/>
          <p:cNvSpPr txBox="1"/>
          <p:nvPr>
            <p:ph type="title"/>
          </p:nvPr>
        </p:nvSpPr>
        <p:spPr>
          <a:prstGeom prst="rect">
            <a:avLst/>
          </a:prstGeom>
        </p:spPr>
        <p:txBody>
          <a:bodyPr/>
          <a:lstStyle/>
          <a:p>
            <a:pPr/>
            <a:r>
              <a:t>Title Text</a:t>
            </a:r>
          </a:p>
        </p:txBody>
      </p:sp>
      <p:sp>
        <p:nvSpPr>
          <p:cNvPr id="135" name="Body Level One…"/>
          <p:cNvSpPr txBox="1"/>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2 Column">
    <p:spTree>
      <p:nvGrpSpPr>
        <p:cNvPr id="1" name=""/>
        <p:cNvGrpSpPr/>
        <p:nvPr/>
      </p:nvGrpSpPr>
      <p:grpSpPr>
        <a:xfrm>
          <a:off x="0" y="0"/>
          <a:ext cx="0" cy="0"/>
          <a:chOff x="0" y="0"/>
          <a:chExt cx="0" cy="0"/>
        </a:xfrm>
      </p:grpSpPr>
      <p:pic>
        <p:nvPicPr>
          <p:cNvPr id="31"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pic>
        <p:nvPicPr>
          <p:cNvPr id="41"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42" name="Body Level One…"/>
          <p:cNvSpPr txBox="1"/>
          <p:nvPr>
            <p:ph type="body" idx="1"/>
          </p:nvPr>
        </p:nvSpPr>
        <p:spPr>
          <a:xfrm>
            <a:off x="1079500" y="876300"/>
            <a:ext cx="10845800" cy="8001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50"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pic>
        <p:nvPicPr>
          <p:cNvPr id="58"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59" name="Title Text"/>
          <p:cNvSpPr txBox="1"/>
          <p:nvPr>
            <p:ph type="title"/>
          </p:nvPr>
        </p:nvSpPr>
        <p:spPr>
          <a:prstGeom prst="rect">
            <a:avLst/>
          </a:prstGeom>
        </p:spPr>
        <p:txBody>
          <a:bodyPr/>
          <a:lstStyle/>
          <a:p>
            <a:pPr/>
            <a:r>
              <a:t>Title Text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pic>
        <p:nvPicPr>
          <p:cNvPr id="67"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68" name="Title Text"/>
          <p:cNvSpPr txBox="1"/>
          <p:nvPr>
            <p:ph type="title"/>
          </p:nvPr>
        </p:nvSpPr>
        <p:spPr>
          <a:xfrm>
            <a:off x="1079500" y="2971800"/>
            <a:ext cx="10845800" cy="3810000"/>
          </a:xfrm>
          <a:prstGeom prst="rect">
            <a:avLst/>
          </a:prstGeom>
        </p:spPr>
        <p:txBody>
          <a:bodyPr/>
          <a:lstStyle>
            <a:lvl1pPr>
              <a:defRPr sz="8000"/>
            </a:lvl1pPr>
          </a:lstStyle>
          <a:p>
            <a:pPr/>
            <a:r>
              <a:t>Title Text</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76"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77" name="Image"/>
          <p:cNvSpPr/>
          <p:nvPr>
            <p:ph type="pic" sz="half" idx="13"/>
          </p:nvPr>
        </p:nvSpPr>
        <p:spPr>
          <a:xfrm>
            <a:off x="2451100" y="952500"/>
            <a:ext cx="8102600" cy="609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78" name="Title Text"/>
          <p:cNvSpPr txBox="1"/>
          <p:nvPr>
            <p:ph type="title"/>
          </p:nvPr>
        </p:nvSpPr>
        <p:spPr>
          <a:xfrm>
            <a:off x="1079500" y="7480300"/>
            <a:ext cx="10845800" cy="1460500"/>
          </a:xfrm>
          <a:prstGeom prst="rect">
            <a:avLst/>
          </a:prstGeom>
        </p:spPr>
        <p:txBody>
          <a:bodyPr/>
          <a:lstStyle>
            <a:lvl1pPr>
              <a:defRPr sz="8000"/>
            </a:lvl1pPr>
          </a:lstStyle>
          <a:p>
            <a:pPr/>
            <a:r>
              <a:t>Title Text</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6 Up">
    <p:spTree>
      <p:nvGrpSpPr>
        <p:cNvPr id="1" name=""/>
        <p:cNvGrpSpPr/>
        <p:nvPr/>
      </p:nvGrpSpPr>
      <p:grpSpPr>
        <a:xfrm>
          <a:off x="0" y="0"/>
          <a:ext cx="0" cy="0"/>
          <a:chOff x="0" y="0"/>
          <a:chExt cx="0" cy="0"/>
        </a:xfrm>
      </p:grpSpPr>
      <p:pic>
        <p:nvPicPr>
          <p:cNvPr id="86" name="West Virginia Network (OFFICIAL logo).pdf" descr="West Virginia Network (OFFICIAL logo).pdf"/>
          <p:cNvPicPr>
            <a:picLocks noChangeAspect="1"/>
          </p:cNvPicPr>
          <p:nvPr/>
        </p:nvPicPr>
        <p:blipFill>
          <a:blip r:embed="rId2">
            <a:extLst/>
          </a:blip>
          <a:stretch>
            <a:fillRect/>
          </a:stretch>
        </p:blipFill>
        <p:spPr>
          <a:xfrm>
            <a:off x="10528300" y="8902369"/>
            <a:ext cx="2438400" cy="825831"/>
          </a:xfrm>
          <a:prstGeom prst="rect">
            <a:avLst/>
          </a:prstGeom>
          <a:ln w="12700">
            <a:miter lim="400000"/>
          </a:ln>
        </p:spPr>
      </p:pic>
      <p:sp>
        <p:nvSpPr>
          <p:cNvPr id="87" name="Image"/>
          <p:cNvSpPr/>
          <p:nvPr>
            <p:ph type="pic" sz="quarter" idx="13"/>
          </p:nvPr>
        </p:nvSpPr>
        <p:spPr>
          <a:xfrm>
            <a:off x="4978400" y="1041400"/>
            <a:ext cx="3048000" cy="228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88" name="Image"/>
          <p:cNvSpPr/>
          <p:nvPr>
            <p:ph type="pic" sz="quarter" idx="14"/>
          </p:nvPr>
        </p:nvSpPr>
        <p:spPr>
          <a:xfrm>
            <a:off x="1333500" y="1041400"/>
            <a:ext cx="3048000" cy="228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89" name="Image"/>
          <p:cNvSpPr/>
          <p:nvPr>
            <p:ph type="pic" sz="quarter" idx="15"/>
          </p:nvPr>
        </p:nvSpPr>
        <p:spPr>
          <a:xfrm>
            <a:off x="8623300" y="1041400"/>
            <a:ext cx="3048000" cy="228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90" name="Image"/>
          <p:cNvSpPr/>
          <p:nvPr>
            <p:ph type="pic" sz="quarter" idx="16"/>
          </p:nvPr>
        </p:nvSpPr>
        <p:spPr>
          <a:xfrm>
            <a:off x="4978400" y="3975100"/>
            <a:ext cx="3048000" cy="228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91" name="Image"/>
          <p:cNvSpPr/>
          <p:nvPr>
            <p:ph type="pic" sz="quarter" idx="17"/>
          </p:nvPr>
        </p:nvSpPr>
        <p:spPr>
          <a:xfrm>
            <a:off x="1333500" y="3975100"/>
            <a:ext cx="3048000" cy="228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92" name="Image"/>
          <p:cNvSpPr/>
          <p:nvPr>
            <p:ph type="pic" sz="quarter" idx="18"/>
          </p:nvPr>
        </p:nvSpPr>
        <p:spPr>
          <a:xfrm>
            <a:off x="8623300" y="3975100"/>
            <a:ext cx="3048000" cy="2286000"/>
          </a:xfrm>
          <a:prstGeom prst="rect">
            <a:avLst/>
          </a:prstGeom>
          <a:ln w="9525">
            <a:round/>
          </a:ln>
          <a:effectLst>
            <a:outerShdw sx="100000" sy="100000" kx="0" ky="0" algn="b" rotWithShape="0" blurRad="254000" dist="254000" dir="5400000">
              <a:srgbClr val="000000">
                <a:alpha val="75000"/>
              </a:srgbClr>
            </a:outerShdw>
          </a:effectLst>
        </p:spPr>
        <p:txBody>
          <a:bodyPr lIns="91439" tIns="45719" rIns="91439" bIns="45719" anchor="t"/>
          <a:lstStyle/>
          <a:p>
            <a:pPr/>
          </a:p>
        </p:txBody>
      </p:sp>
      <p:sp>
        <p:nvSpPr>
          <p:cNvPr id="93" name="Title Text"/>
          <p:cNvSpPr txBox="1"/>
          <p:nvPr>
            <p:ph type="title"/>
          </p:nvPr>
        </p:nvSpPr>
        <p:spPr>
          <a:xfrm>
            <a:off x="1079500" y="7480300"/>
            <a:ext cx="10845800" cy="1460500"/>
          </a:xfrm>
          <a:prstGeom prst="rect">
            <a:avLst/>
          </a:prstGeom>
        </p:spPr>
        <p:txBody>
          <a:bodyPr/>
          <a:lstStyle>
            <a:lvl1pPr>
              <a:defRPr sz="8000"/>
            </a:lvl1pPr>
          </a:lstStyle>
          <a:p>
            <a:pPr/>
            <a:r>
              <a:t>Title Text</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9A9A9"/>
            </a:gs>
            <a:gs pos="100000">
              <a:srgbClr val="000000"/>
            </a:gs>
          </a:gsLst>
          <a:lin ang="12900000" scaled="0"/>
        </a:gradFill>
      </p:bgPr>
    </p:bg>
    <p:spTree>
      <p:nvGrpSpPr>
        <p:cNvPr id="1" name=""/>
        <p:cNvGrpSpPr/>
        <p:nvPr/>
      </p:nvGrpSpPr>
      <p:grpSpPr>
        <a:xfrm>
          <a:off x="0" y="0"/>
          <a:ext cx="0" cy="0"/>
          <a:chOff x="0" y="0"/>
          <a:chExt cx="0" cy="0"/>
        </a:xfrm>
      </p:grpSpPr>
      <p:pic>
        <p:nvPicPr>
          <p:cNvPr id="2" name="West Virginia Network (OFFICIAL logo).pdf" descr="West Virginia Network (OFFICIAL logo).pdf"/>
          <p:cNvPicPr>
            <a:picLocks noChangeAspect="1"/>
          </p:cNvPicPr>
          <p:nvPr/>
        </p:nvPicPr>
        <p:blipFill>
          <a:blip r:embed="rId2">
            <a:extLst/>
          </a:blip>
          <a:stretch>
            <a:fillRect/>
          </a:stretch>
        </p:blipFill>
        <p:spPr>
          <a:xfrm>
            <a:off x="10528300" y="8915069"/>
            <a:ext cx="2438400" cy="825831"/>
          </a:xfrm>
          <a:prstGeom prst="rect">
            <a:avLst/>
          </a:prstGeom>
          <a:ln w="12700">
            <a:miter lim="400000"/>
          </a:ln>
        </p:spPr>
      </p:pic>
      <p:sp>
        <p:nvSpPr>
          <p:cNvPr id="3" name="Title Text"/>
          <p:cNvSpPr txBox="1"/>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Body Level One…"/>
          <p:cNvSpPr txBox="1"/>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311900" y="9080500"/>
            <a:ext cx="384506" cy="368300"/>
          </a:xfrm>
          <a:prstGeom prst="rect">
            <a:avLst/>
          </a:prstGeom>
          <a:ln w="12700">
            <a:miter lim="400000"/>
          </a:ln>
        </p:spPr>
        <p:txBody>
          <a:bodyPr wrap="none" lIns="50800" tIns="50800" rIns="50800" bIns="50800" anchor="ctr">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000" u="none">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b="0" baseline="0" cap="none" i="0" spc="0" strike="noStrike" sz="4200" u="none">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Ansible_(software)"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tif"/><Relationship Id="rId5"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tif"/><Relationship Id="rId5" Type="http://schemas.openxmlformats.org/officeDocument/2006/relationships/image" Target="../media/image1.jpeg"/><Relationship Id="rId6" Type="http://schemas.openxmlformats.org/officeDocument/2006/relationships/image" Target="../media/image1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6.png"/><Relationship Id="rId4"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 Id="rId3" Type="http://schemas.openxmlformats.org/officeDocument/2006/relationships/image" Target="../media/image1.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ocs.ansible.com/ansible/latest/list_of_network_modules.html" TargetMode="Externa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cs.ansible.com/ansible/latest/intro_installation.html#control-machine-requirements" TargetMode="Externa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DevOps" TargetMode="Externa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nsible.com/" TargetMode="External"/><Relationship Id="rId3" Type="http://schemas.openxmlformats.org/officeDocument/2006/relationships/hyperlink" Target="https://docs.ansible.com/" TargetMode="External"/><Relationship Id="rId4" Type="http://schemas.openxmlformats.org/officeDocument/2006/relationships/hyperlink" Target="https://www.ansible.com/webinars-training" TargetMode="External"/><Relationship Id="rId5" Type="http://schemas.openxmlformats.org/officeDocument/2006/relationships/hyperlink" Target="https://www.udemy.com/ansible-for-network-engineers-cisco-quick-start-gns3-ansible/" TargetMode="Externa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png"/><Relationship Id="rId3" Type="http://schemas.openxmlformats.org/officeDocument/2006/relationships/hyperlink" Target="http://frank.seesink.com" TargetMode="External"/><Relationship Id="rId4" Type="http://schemas.openxmlformats.org/officeDocument/2006/relationships/hyperlink" Target="http://frank.seesink.com/presentations/Ansible-Fall2017"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1.tif"/><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10.png"/><Relationship Id="rId9" Type="http://schemas.openxmlformats.org/officeDocument/2006/relationships/image" Target="../media/image1.jpeg"/><Relationship Id="rId10" Type="http://schemas.openxmlformats.org/officeDocument/2006/relationships/image" Target="../media/image6.png"/><Relationship Id="rId1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Network Automation with Ansible"/>
          <p:cNvSpPr txBox="1"/>
          <p:nvPr>
            <p:ph type="ctrTitle"/>
          </p:nvPr>
        </p:nvSpPr>
        <p:spPr>
          <a:prstGeom prst="rect">
            <a:avLst/>
          </a:prstGeom>
        </p:spPr>
        <p:txBody>
          <a:bodyPr/>
          <a:lstStyle/>
          <a:p>
            <a:pPr lvl="1">
              <a:defRPr sz="8000"/>
            </a:pPr>
            <a:r>
              <a:t>Network Automation with Ansible</a:t>
            </a:r>
          </a:p>
        </p:txBody>
      </p:sp>
      <p:sp>
        <p:nvSpPr>
          <p:cNvPr id="146" name="Frank Seesink…"/>
          <p:cNvSpPr txBox="1"/>
          <p:nvPr>
            <p:ph type="subTitle" sz="quarter" idx="1"/>
          </p:nvPr>
        </p:nvSpPr>
        <p:spPr>
          <a:prstGeom prst="rect">
            <a:avLst/>
          </a:prstGeom>
        </p:spPr>
        <p:txBody>
          <a:bodyPr/>
          <a:lstStyle/>
          <a:p>
            <a:pPr/>
            <a:r>
              <a:t>Frank Seesink</a:t>
            </a:r>
          </a:p>
          <a:p>
            <a:pPr/>
            <a:r>
              <a:t>v1.0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o Why Ansible?"/>
          <p:cNvSpPr txBox="1"/>
          <p:nvPr>
            <p:ph type="title"/>
          </p:nvPr>
        </p:nvSpPr>
        <p:spPr>
          <a:prstGeom prst="rect">
            <a:avLst/>
          </a:prstGeom>
        </p:spPr>
        <p:txBody>
          <a:bodyPr/>
          <a:lstStyle/>
          <a:p>
            <a:pPr/>
            <a:r>
              <a:t>So Why Ansible?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Ansible"/>
          <p:cNvSpPr txBox="1"/>
          <p:nvPr>
            <p:ph type="title"/>
          </p:nvPr>
        </p:nvSpPr>
        <p:spPr>
          <a:prstGeom prst="rect">
            <a:avLst/>
          </a:prstGeom>
        </p:spPr>
        <p:txBody>
          <a:bodyPr/>
          <a:lstStyle/>
          <a:p>
            <a:pPr/>
            <a:r>
              <a:t>Ansible</a:t>
            </a:r>
          </a:p>
        </p:txBody>
      </p:sp>
      <p:sp>
        <p:nvSpPr>
          <p:cNvPr id="198" name="The name &quot;Ansible&quot; references a fictional instantaneous hyperspace communication system (as featured in Orson Scott Card's Ender's Game (1985),[9][10] and originally conceived by Ursula K. Le Guin for her novel Rocannon's World (1966)).[11]…"/>
          <p:cNvSpPr txBox="1"/>
          <p:nvPr>
            <p:ph type="body" idx="1"/>
          </p:nvPr>
        </p:nvSpPr>
        <p:spPr>
          <a:prstGeom prst="rect">
            <a:avLst/>
          </a:prstGeom>
        </p:spPr>
        <p:txBody>
          <a:bodyPr>
            <a:normAutofit fontScale="100000" lnSpcReduction="0"/>
          </a:bodyPr>
          <a:lstStyle/>
          <a:p>
            <a:pPr marL="0" indent="0" defTabSz="549148">
              <a:spcBef>
                <a:spcPts val="3000"/>
              </a:spcBef>
              <a:buSzTx/>
              <a:buNone/>
              <a:defRPr sz="3948"/>
            </a:pPr>
            <a:r>
              <a:t>The name "Ansible" references a fictional instantaneous hyperspace communication system (as featured in Orson Scott Card's </a:t>
            </a:r>
            <a:r>
              <a:rPr b="1">
                <a:solidFill>
                  <a:schemeClr val="accent1">
                    <a:lumOff val="16847"/>
                  </a:schemeClr>
                </a:solidFill>
              </a:rPr>
              <a:t>Ender's Game</a:t>
            </a:r>
            <a:r>
              <a:t> (1985),[9][10] and originally conceived by Ursula K. Le Guin for her novel Rocannon's World (1966)).[11]</a:t>
            </a:r>
            <a:br/>
          </a:p>
          <a:p>
            <a:pPr marL="0" indent="0" defTabSz="549148">
              <a:spcBef>
                <a:spcPts val="3000"/>
              </a:spcBef>
              <a:buSzTx/>
              <a:buNone/>
              <a:defRPr sz="3948"/>
            </a:pPr>
            <a:br/>
            <a:r>
              <a:rPr sz="2256"/>
              <a:t>Source: </a:t>
            </a:r>
            <a:r>
              <a:rPr sz="2256" u="sng">
                <a:hlinkClick r:id="rId2" invalidUrl="" action="" tgtFrame="" tooltip="" history="1" highlightClick="0" endSnd="0"/>
              </a:rPr>
              <a:t>https://en.wikipedia.org/wiki/Ansible_(software)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Agent-based vs. Agent-less*"/>
          <p:cNvSpPr txBox="1"/>
          <p:nvPr>
            <p:ph type="title"/>
          </p:nvPr>
        </p:nvSpPr>
        <p:spPr>
          <a:xfrm>
            <a:off x="603646" y="152400"/>
            <a:ext cx="11797508" cy="2095500"/>
          </a:xfrm>
          <a:prstGeom prst="rect">
            <a:avLst/>
          </a:prstGeom>
        </p:spPr>
        <p:txBody>
          <a:bodyPr/>
          <a:lstStyle>
            <a:lvl1pPr>
              <a:defRPr sz="6800"/>
            </a:lvl1pPr>
          </a:lstStyle>
          <a:p>
            <a:pPr/>
            <a:r>
              <a:t>Agent-based vs. Agent-less*</a:t>
            </a:r>
          </a:p>
        </p:txBody>
      </p:sp>
      <p:sp>
        <p:nvSpPr>
          <p:cNvPr id="201" name="CFEngine…"/>
          <p:cNvSpPr txBox="1"/>
          <p:nvPr>
            <p:ph type="body" idx="1"/>
          </p:nvPr>
        </p:nvSpPr>
        <p:spPr>
          <a:prstGeom prst="rect">
            <a:avLst/>
          </a:prstGeom>
        </p:spPr>
        <p:txBody>
          <a:bodyPr/>
          <a:lstStyle/>
          <a:p>
            <a:pPr lvl="1"/>
            <a:r>
              <a:t>CFEngine</a:t>
            </a:r>
          </a:p>
          <a:p>
            <a:pPr lvl="1"/>
            <a:r>
              <a:t>Chef</a:t>
            </a:r>
          </a:p>
          <a:p>
            <a:pPr lvl="1"/>
            <a:r>
              <a:t>Munki</a:t>
            </a:r>
          </a:p>
          <a:p>
            <a:pPr lvl="1"/>
            <a:r>
              <a:t>Puppet</a:t>
            </a:r>
          </a:p>
          <a:p>
            <a:pPr lvl="1"/>
            <a:r>
              <a:t>SaltStack</a:t>
            </a:r>
            <a:br/>
            <a:br/>
            <a:br/>
          </a:p>
          <a:p>
            <a:pPr lvl="1"/>
            <a:r>
              <a:t>Ansible</a:t>
            </a:r>
          </a:p>
        </p:txBody>
      </p:sp>
      <p:sp>
        <p:nvSpPr>
          <p:cNvPr id="202" name="Line"/>
          <p:cNvSpPr/>
          <p:nvPr/>
        </p:nvSpPr>
        <p:spPr>
          <a:xfrm flipV="1">
            <a:off x="6502400" y="2302690"/>
            <a:ext cx="0" cy="6557920"/>
          </a:xfrm>
          <a:prstGeom prst="line">
            <a:avLst/>
          </a:prstGeom>
          <a:ln w="25400">
            <a:solidFill>
              <a:srgbClr val="FFFFFF"/>
            </a:solidFill>
            <a:miter lim="400000"/>
          </a:ln>
        </p:spPr>
        <p:txBody>
          <a:bodyPr lIns="0" tIns="0" rIns="0" bIns="0"/>
          <a:lstStyle/>
          <a:p>
            <a:pPr>
              <a:defRPr sz="3600"/>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Arrow"/>
          <p:cNvSpPr/>
          <p:nvPr/>
        </p:nvSpPr>
        <p:spPr>
          <a:xfrm rot="11959937">
            <a:off x="2688352" y="5617881"/>
            <a:ext cx="870769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05" name="Arrow"/>
          <p:cNvSpPr/>
          <p:nvPr/>
        </p:nvSpPr>
        <p:spPr>
          <a:xfrm rot="11197087">
            <a:off x="2860671" y="4406048"/>
            <a:ext cx="828112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06" name="Arrow"/>
          <p:cNvSpPr/>
          <p:nvPr/>
        </p:nvSpPr>
        <p:spPr>
          <a:xfrm rot="10394602">
            <a:off x="2887745" y="2989541"/>
            <a:ext cx="834512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07" name="Agent-based"/>
          <p:cNvSpPr txBox="1"/>
          <p:nvPr>
            <p:ph type="title"/>
          </p:nvPr>
        </p:nvSpPr>
        <p:spPr>
          <a:prstGeom prst="rect">
            <a:avLst/>
          </a:prstGeom>
        </p:spPr>
        <p:txBody>
          <a:bodyPr/>
          <a:lstStyle/>
          <a:p>
            <a:pPr/>
            <a:r>
              <a:t>Agent-based</a:t>
            </a:r>
          </a:p>
        </p:txBody>
      </p:sp>
      <p:pic>
        <p:nvPicPr>
          <p:cNvPr id="208" name="Spy.png" descr="Spy.png"/>
          <p:cNvPicPr>
            <a:picLocks noChangeAspect="1"/>
          </p:cNvPicPr>
          <p:nvPr/>
        </p:nvPicPr>
        <p:blipFill>
          <a:blip r:embed="rId3">
            <a:extLst/>
          </a:blip>
          <a:stretch>
            <a:fillRect/>
          </a:stretch>
        </p:blipFill>
        <p:spPr>
          <a:xfrm>
            <a:off x="11173176" y="4689016"/>
            <a:ext cx="1018824" cy="1384232"/>
          </a:xfrm>
          <a:prstGeom prst="rect">
            <a:avLst/>
          </a:prstGeom>
          <a:ln w="12700">
            <a:miter lim="400000"/>
          </a:ln>
        </p:spPr>
      </p:pic>
      <p:pic>
        <p:nvPicPr>
          <p:cNvPr id="209" name="Spy.png" descr="Spy.png"/>
          <p:cNvPicPr>
            <a:picLocks noChangeAspect="1"/>
          </p:cNvPicPr>
          <p:nvPr/>
        </p:nvPicPr>
        <p:blipFill>
          <a:blip r:embed="rId3">
            <a:extLst/>
          </a:blip>
          <a:stretch>
            <a:fillRect/>
          </a:stretch>
        </p:blipFill>
        <p:spPr>
          <a:xfrm>
            <a:off x="11238088" y="7123748"/>
            <a:ext cx="1018824" cy="1384232"/>
          </a:xfrm>
          <a:prstGeom prst="rect">
            <a:avLst/>
          </a:prstGeom>
          <a:ln w="12700">
            <a:miter lim="400000"/>
          </a:ln>
        </p:spPr>
      </p:pic>
      <p:pic>
        <p:nvPicPr>
          <p:cNvPr id="210" name="Spy.png" descr="Spy.png"/>
          <p:cNvPicPr>
            <a:picLocks noChangeAspect="1"/>
          </p:cNvPicPr>
          <p:nvPr/>
        </p:nvPicPr>
        <p:blipFill>
          <a:blip r:embed="rId3">
            <a:extLst/>
          </a:blip>
          <a:stretch>
            <a:fillRect/>
          </a:stretch>
        </p:blipFill>
        <p:spPr>
          <a:xfrm>
            <a:off x="11173176" y="2254284"/>
            <a:ext cx="1018824" cy="1384232"/>
          </a:xfrm>
          <a:prstGeom prst="rect">
            <a:avLst/>
          </a:prstGeom>
          <a:ln w="12700">
            <a:miter lim="400000"/>
          </a:ln>
        </p:spPr>
      </p:pic>
      <p:grpSp>
        <p:nvGrpSpPr>
          <p:cNvPr id="213" name="Group"/>
          <p:cNvGrpSpPr/>
          <p:nvPr/>
        </p:nvGrpSpPr>
        <p:grpSpPr>
          <a:xfrm>
            <a:off x="1188974" y="3966777"/>
            <a:ext cx="1762253" cy="1830773"/>
            <a:chOff x="0" y="0"/>
            <a:chExt cx="1762251" cy="1830772"/>
          </a:xfrm>
        </p:grpSpPr>
        <p:sp>
          <p:nvSpPr>
            <p:cNvPr id="211"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12"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216" name="Group"/>
          <p:cNvGrpSpPr/>
          <p:nvPr/>
        </p:nvGrpSpPr>
        <p:grpSpPr>
          <a:xfrm>
            <a:off x="9530228" y="2031013"/>
            <a:ext cx="1547369" cy="1830774"/>
            <a:chOff x="107441" y="0"/>
            <a:chExt cx="1547367" cy="1830772"/>
          </a:xfrm>
        </p:grpSpPr>
        <p:sp>
          <p:nvSpPr>
            <p:cNvPr id="214"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15"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19" name="Group"/>
          <p:cNvGrpSpPr/>
          <p:nvPr/>
        </p:nvGrpSpPr>
        <p:grpSpPr>
          <a:xfrm>
            <a:off x="9530228" y="4465745"/>
            <a:ext cx="1547369" cy="1830773"/>
            <a:chOff x="107441" y="0"/>
            <a:chExt cx="1547367" cy="1830772"/>
          </a:xfrm>
        </p:grpSpPr>
        <p:sp>
          <p:nvSpPr>
            <p:cNvPr id="217"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18"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22" name="Group"/>
          <p:cNvGrpSpPr/>
          <p:nvPr/>
        </p:nvGrpSpPr>
        <p:grpSpPr>
          <a:xfrm>
            <a:off x="9530228" y="6900478"/>
            <a:ext cx="1547369" cy="1830773"/>
            <a:chOff x="107441" y="0"/>
            <a:chExt cx="1547367" cy="1830772"/>
          </a:xfrm>
        </p:grpSpPr>
        <p:sp>
          <p:nvSpPr>
            <p:cNvPr id="220"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21"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pic>
        <p:nvPicPr>
          <p:cNvPr id="223" name="1024px-Text-x-generic.svg.png" descr="1024px-Text-x-generic.svg.png"/>
          <p:cNvPicPr>
            <a:picLocks noChangeAspect="1"/>
          </p:cNvPicPr>
          <p:nvPr/>
        </p:nvPicPr>
        <p:blipFill>
          <a:blip r:embed="rId5">
            <a:extLst/>
          </a:blip>
          <a:stretch>
            <a:fillRect/>
          </a:stretch>
        </p:blipFill>
        <p:spPr>
          <a:xfrm>
            <a:off x="1581184" y="3128741"/>
            <a:ext cx="1384232" cy="1384232"/>
          </a:xfrm>
          <a:prstGeom prst="rect">
            <a:avLst/>
          </a:prstGeom>
          <a:ln w="12700">
            <a:miter lim="400000"/>
          </a:ln>
        </p:spPr>
      </p:pic>
      <p:pic>
        <p:nvPicPr>
          <p:cNvPr id="224" name="1024px-Text-x-generic.svg.png" descr="1024px-Text-x-generic.svg.png"/>
          <p:cNvPicPr>
            <a:picLocks noChangeAspect="1"/>
          </p:cNvPicPr>
          <p:nvPr/>
        </p:nvPicPr>
        <p:blipFill>
          <a:blip r:embed="rId5">
            <a:extLst/>
          </a:blip>
          <a:stretch>
            <a:fillRect/>
          </a:stretch>
        </p:blipFill>
        <p:spPr>
          <a:xfrm>
            <a:off x="1581184" y="3128741"/>
            <a:ext cx="1384232" cy="1384232"/>
          </a:xfrm>
          <a:prstGeom prst="rect">
            <a:avLst/>
          </a:prstGeom>
          <a:ln w="12700">
            <a:miter lim="400000"/>
          </a:ln>
        </p:spPr>
      </p:pic>
      <p:pic>
        <p:nvPicPr>
          <p:cNvPr id="225" name="1024px-Text-x-generic.svg.png" descr="1024px-Text-x-generic.svg.png"/>
          <p:cNvPicPr>
            <a:picLocks noChangeAspect="1"/>
          </p:cNvPicPr>
          <p:nvPr/>
        </p:nvPicPr>
        <p:blipFill>
          <a:blip r:embed="rId5">
            <a:extLst/>
          </a:blip>
          <a:stretch>
            <a:fillRect/>
          </a:stretch>
        </p:blipFill>
        <p:spPr>
          <a:xfrm>
            <a:off x="1581184" y="3128741"/>
            <a:ext cx="1384232" cy="138423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dissolve" transition="in">
                                      <p:cBhvr>
                                        <p:cTn id="7" dur="499"/>
                                        <p:tgtEl>
                                          <p:spTgt spid="216"/>
                                        </p:tgtEl>
                                      </p:cBhvr>
                                    </p:animEffect>
                                  </p:childTnLst>
                                </p:cTn>
                              </p:par>
                            </p:childTnLst>
                          </p:cTn>
                        </p:par>
                        <p:par>
                          <p:cTn id="8" fill="hold">
                            <p:stCondLst>
                              <p:cond delay="499"/>
                            </p:stCondLst>
                            <p:childTnLst>
                              <p:par>
                                <p:cTn id="9" presetClass="entr" nodeType="afterEffect" presetID="9" grpId="2" fill="hold">
                                  <p:stCondLst>
                                    <p:cond delay="0"/>
                                  </p:stCondLst>
                                  <p:iterate type="el" backwards="0">
                                    <p:tmAbs val="0"/>
                                  </p:iterate>
                                  <p:childTnLst>
                                    <p:set>
                                      <p:cBhvr>
                                        <p:cTn id="10" fill="hold"/>
                                        <p:tgtEl>
                                          <p:spTgt spid="219"/>
                                        </p:tgtEl>
                                        <p:attrNameLst>
                                          <p:attrName>style.visibility</p:attrName>
                                        </p:attrNameLst>
                                      </p:cBhvr>
                                      <p:to>
                                        <p:strVal val="visible"/>
                                      </p:to>
                                    </p:set>
                                    <p:animEffect filter="dissolve" transition="in">
                                      <p:cBhvr>
                                        <p:cTn id="11" dur="499"/>
                                        <p:tgtEl>
                                          <p:spTgt spid="219"/>
                                        </p:tgtEl>
                                      </p:cBhvr>
                                    </p:animEffect>
                                  </p:childTnLst>
                                </p:cTn>
                              </p:par>
                            </p:childTnLst>
                          </p:cTn>
                        </p:par>
                        <p:par>
                          <p:cTn id="12" fill="hold">
                            <p:stCondLst>
                              <p:cond delay="998"/>
                            </p:stCondLst>
                            <p:childTnLst>
                              <p:par>
                                <p:cTn id="13" presetClass="entr" nodeType="afterEffect" presetID="9" grpId="3" fill="hold">
                                  <p:stCondLst>
                                    <p:cond delay="0"/>
                                  </p:stCondLst>
                                  <p:iterate type="el" backwards="0">
                                    <p:tmAbs val="0"/>
                                  </p:iterate>
                                  <p:childTnLst>
                                    <p:set>
                                      <p:cBhvr>
                                        <p:cTn id="14" fill="hold"/>
                                        <p:tgtEl>
                                          <p:spTgt spid="222"/>
                                        </p:tgtEl>
                                        <p:attrNameLst>
                                          <p:attrName>style.visibility</p:attrName>
                                        </p:attrNameLst>
                                      </p:cBhvr>
                                      <p:to>
                                        <p:strVal val="visible"/>
                                      </p:to>
                                    </p:set>
                                    <p:animEffect filter="dissolve" transition="in">
                                      <p:cBhvr>
                                        <p:cTn id="15" dur="499"/>
                                        <p:tgtEl>
                                          <p:spTgt spid="222"/>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6" presetID="23" grpId="4" fill="hold">
                                  <p:stCondLst>
                                    <p:cond delay="0"/>
                                  </p:stCondLst>
                                  <p:iterate type="el" backwards="0">
                                    <p:tmAbs val="0"/>
                                  </p:iterate>
                                  <p:childTnLst>
                                    <p:set>
                                      <p:cBhvr>
                                        <p:cTn id="19" fill="hold"/>
                                        <p:tgtEl>
                                          <p:spTgt spid="210"/>
                                        </p:tgtEl>
                                        <p:attrNameLst>
                                          <p:attrName>style.visibility</p:attrName>
                                        </p:attrNameLst>
                                      </p:cBhvr>
                                      <p:to>
                                        <p:strVal val="visible"/>
                                      </p:to>
                                    </p:set>
                                    <p:anim calcmode="lin" valueType="num">
                                      <p:cBhvr>
                                        <p:cTn id="20" dur="500" fill="hold"/>
                                        <p:tgtEl>
                                          <p:spTgt spid="210"/>
                                        </p:tgtEl>
                                        <p:attrNameLst>
                                          <p:attrName>ppt_w</p:attrName>
                                        </p:attrNameLst>
                                      </p:cBhvr>
                                      <p:tavLst>
                                        <p:tav tm="0">
                                          <p:val>
                                            <p:fltVal val="0"/>
                                          </p:val>
                                        </p:tav>
                                        <p:tav tm="100000">
                                          <p:val>
                                            <p:strVal val="#ppt_w"/>
                                          </p:val>
                                        </p:tav>
                                      </p:tavLst>
                                    </p:anim>
                                    <p:anim calcmode="lin" valueType="num">
                                      <p:cBhvr>
                                        <p:cTn id="21" dur="500" fill="hold"/>
                                        <p:tgtEl>
                                          <p:spTgt spid="210"/>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Class="entr" nodeType="afterEffect" presetSubtype="16" presetID="23" grpId="5" fill="hold">
                                  <p:stCondLst>
                                    <p:cond delay="0"/>
                                  </p:stCondLst>
                                  <p:iterate type="el" backwards="0">
                                    <p:tmAbs val="0"/>
                                  </p:iterate>
                                  <p:childTnLst>
                                    <p:set>
                                      <p:cBhvr>
                                        <p:cTn id="24" fill="hold"/>
                                        <p:tgtEl>
                                          <p:spTgt spid="208"/>
                                        </p:tgtEl>
                                        <p:attrNameLst>
                                          <p:attrName>style.visibility</p:attrName>
                                        </p:attrNameLst>
                                      </p:cBhvr>
                                      <p:to>
                                        <p:strVal val="visible"/>
                                      </p:to>
                                    </p:set>
                                    <p:anim calcmode="lin" valueType="num">
                                      <p:cBhvr>
                                        <p:cTn id="25" dur="500" fill="hold"/>
                                        <p:tgtEl>
                                          <p:spTgt spid="208"/>
                                        </p:tgtEl>
                                        <p:attrNameLst>
                                          <p:attrName>ppt_w</p:attrName>
                                        </p:attrNameLst>
                                      </p:cBhvr>
                                      <p:tavLst>
                                        <p:tav tm="0">
                                          <p:val>
                                            <p:fltVal val="0"/>
                                          </p:val>
                                        </p:tav>
                                        <p:tav tm="100000">
                                          <p:val>
                                            <p:strVal val="#ppt_w"/>
                                          </p:val>
                                        </p:tav>
                                      </p:tavLst>
                                    </p:anim>
                                    <p:anim calcmode="lin" valueType="num">
                                      <p:cBhvr>
                                        <p:cTn id="26" dur="500" fill="hold"/>
                                        <p:tgtEl>
                                          <p:spTgt spid="208"/>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Class="entr" nodeType="afterEffect" presetSubtype="16" presetID="23" grpId="6" fill="hold">
                                  <p:stCondLst>
                                    <p:cond delay="0"/>
                                  </p:stCondLst>
                                  <p:iterate type="el" backwards="0">
                                    <p:tmAbs val="0"/>
                                  </p:iterate>
                                  <p:childTnLst>
                                    <p:set>
                                      <p:cBhvr>
                                        <p:cTn id="29" fill="hold"/>
                                        <p:tgtEl>
                                          <p:spTgt spid="209"/>
                                        </p:tgtEl>
                                        <p:attrNameLst>
                                          <p:attrName>style.visibility</p:attrName>
                                        </p:attrNameLst>
                                      </p:cBhvr>
                                      <p:to>
                                        <p:strVal val="visible"/>
                                      </p:to>
                                    </p:set>
                                    <p:anim calcmode="lin" valueType="num">
                                      <p:cBhvr>
                                        <p:cTn id="30" dur="500" fill="hold"/>
                                        <p:tgtEl>
                                          <p:spTgt spid="209"/>
                                        </p:tgtEl>
                                        <p:attrNameLst>
                                          <p:attrName>ppt_w</p:attrName>
                                        </p:attrNameLst>
                                      </p:cBhvr>
                                      <p:tavLst>
                                        <p:tav tm="0">
                                          <p:val>
                                            <p:fltVal val="0"/>
                                          </p:val>
                                        </p:tav>
                                        <p:tav tm="100000">
                                          <p:val>
                                            <p:strVal val="#ppt_w"/>
                                          </p:val>
                                        </p:tav>
                                      </p:tavLst>
                                    </p:anim>
                                    <p:anim calcmode="lin" valueType="num">
                                      <p:cBhvr>
                                        <p:cTn id="31" dur="500" fill="hold"/>
                                        <p:tgtEl>
                                          <p:spTgt spid="209"/>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2" presetID="22" grpId="7" fill="hold">
                                  <p:stCondLst>
                                    <p:cond delay="0"/>
                                  </p:stCondLst>
                                  <p:iterate type="el" backwards="0">
                                    <p:tmAbs val="0"/>
                                  </p:iterate>
                                  <p:childTnLst>
                                    <p:set>
                                      <p:cBhvr>
                                        <p:cTn id="35" fill="hold"/>
                                        <p:tgtEl>
                                          <p:spTgt spid="206"/>
                                        </p:tgtEl>
                                        <p:attrNameLst>
                                          <p:attrName>style.visibility</p:attrName>
                                        </p:attrNameLst>
                                      </p:cBhvr>
                                      <p:to>
                                        <p:strVal val="visible"/>
                                      </p:to>
                                    </p:set>
                                    <p:animEffect filter="wipe(right)" transition="in">
                                      <p:cBhvr>
                                        <p:cTn id="36" dur="500"/>
                                        <p:tgtEl>
                                          <p:spTgt spid="206"/>
                                        </p:tgtEl>
                                      </p:cBhvr>
                                    </p:animEffect>
                                  </p:childTnLst>
                                </p:cTn>
                              </p:par>
                            </p:childTnLst>
                          </p:cTn>
                        </p:par>
                        <p:par>
                          <p:cTn id="37" fill="hold">
                            <p:stCondLst>
                              <p:cond delay="500"/>
                            </p:stCondLst>
                            <p:childTnLst>
                              <p:par>
                                <p:cTn id="38" presetClass="entr" nodeType="afterEffect" presetSubtype="2" presetID="22" grpId="8" fill="hold">
                                  <p:stCondLst>
                                    <p:cond delay="0"/>
                                  </p:stCondLst>
                                  <p:iterate type="el" backwards="0">
                                    <p:tmAbs val="0"/>
                                  </p:iterate>
                                  <p:childTnLst>
                                    <p:set>
                                      <p:cBhvr>
                                        <p:cTn id="39" fill="hold"/>
                                        <p:tgtEl>
                                          <p:spTgt spid="205"/>
                                        </p:tgtEl>
                                        <p:attrNameLst>
                                          <p:attrName>style.visibility</p:attrName>
                                        </p:attrNameLst>
                                      </p:cBhvr>
                                      <p:to>
                                        <p:strVal val="visible"/>
                                      </p:to>
                                    </p:set>
                                    <p:animEffect filter="wipe(right)" transition="in">
                                      <p:cBhvr>
                                        <p:cTn id="40" dur="500"/>
                                        <p:tgtEl>
                                          <p:spTgt spid="205"/>
                                        </p:tgtEl>
                                      </p:cBhvr>
                                    </p:animEffect>
                                  </p:childTnLst>
                                </p:cTn>
                              </p:par>
                            </p:childTnLst>
                          </p:cTn>
                        </p:par>
                        <p:par>
                          <p:cTn id="41" fill="hold">
                            <p:stCondLst>
                              <p:cond delay="1000"/>
                            </p:stCondLst>
                            <p:childTnLst>
                              <p:par>
                                <p:cTn id="42" presetClass="entr" nodeType="afterEffect" presetSubtype="2" presetID="22" grpId="9" fill="hold">
                                  <p:stCondLst>
                                    <p:cond delay="0"/>
                                  </p:stCondLst>
                                  <p:iterate type="el" backwards="0">
                                    <p:tmAbs val="0"/>
                                  </p:iterate>
                                  <p:childTnLst>
                                    <p:set>
                                      <p:cBhvr>
                                        <p:cTn id="43" fill="hold"/>
                                        <p:tgtEl>
                                          <p:spTgt spid="204"/>
                                        </p:tgtEl>
                                        <p:attrNameLst>
                                          <p:attrName>style.visibility</p:attrName>
                                        </p:attrNameLst>
                                      </p:cBhvr>
                                      <p:to>
                                        <p:strVal val="visible"/>
                                      </p:to>
                                    </p:set>
                                    <p:animEffect filter="wipe(right)" transition="in">
                                      <p:cBhvr>
                                        <p:cTn id="44" dur="500"/>
                                        <p:tgtEl>
                                          <p:spTgt spid="204"/>
                                        </p:tgtEl>
                                      </p:cBhvr>
                                    </p:animEffect>
                                  </p:childTnLst>
                                </p:cTn>
                              </p:par>
                            </p:childTnLst>
                          </p:cTn>
                        </p:par>
                        <p:par>
                          <p:cTn id="45" fill="hold">
                            <p:stCondLst>
                              <p:cond delay="1500"/>
                            </p:stCondLst>
                            <p:childTnLst>
                              <p:par>
                                <p:cTn id="46" presetClass="entr" nodeType="afterEffect" presetID="9" grpId="10" fill="hold">
                                  <p:stCondLst>
                                    <p:cond delay="0"/>
                                  </p:stCondLst>
                                  <p:iterate type="el" backwards="0">
                                    <p:tmAbs val="0"/>
                                  </p:iterate>
                                  <p:childTnLst>
                                    <p:set>
                                      <p:cBhvr>
                                        <p:cTn id="47" fill="hold"/>
                                        <p:tgtEl>
                                          <p:spTgt spid="223"/>
                                        </p:tgtEl>
                                        <p:attrNameLst>
                                          <p:attrName>style.visibility</p:attrName>
                                        </p:attrNameLst>
                                      </p:cBhvr>
                                      <p:to>
                                        <p:strVal val="visible"/>
                                      </p:to>
                                    </p:set>
                                    <p:animEffect filter="dissolve" transition="in">
                                      <p:cBhvr>
                                        <p:cTn id="48" dur="1000"/>
                                        <p:tgtEl>
                                          <p:spTgt spid="223"/>
                                        </p:tgtEl>
                                      </p:cBhvr>
                                    </p:animEffect>
                                  </p:childTnLst>
                                </p:cTn>
                              </p:par>
                            </p:childTnLst>
                          </p:cTn>
                        </p:par>
                        <p:par>
                          <p:cTn id="49" fill="hold">
                            <p:stCondLst>
                              <p:cond delay="0"/>
                            </p:stCondLst>
                            <p:childTnLst>
                              <p:par>
                                <p:cTn id="50" presetClass="path" nodeType="afterEffect" presetSubtype="0" presetID="-1" grpId="11" accel="50000" decel="50000" fill="hold">
                                  <p:stCondLst>
                                    <p:cond delay="0"/>
                                  </p:stCondLst>
                                  <p:childTnLst>
                                    <p:animMotion path="M 0.000000 0.000000 L 0.723524 -0.071626" origin="layout" pathEditMode="relative">
                                      <p:cBhvr>
                                        <p:cTn id="51" dur="1000" fill="hold"/>
                                        <p:tgtEl>
                                          <p:spTgt spid="223"/>
                                        </p:tgtEl>
                                        <p:attrNameLst>
                                          <p:attrName>ppt_x</p:attrName>
                                          <p:attrName>ppt_y</p:attrName>
                                        </p:attrNameLst>
                                      </p:cBhvr>
                                    </p:animMotion>
                                  </p:childTnLst>
                                </p:cTn>
                              </p:par>
                            </p:childTnLst>
                          </p:cTn>
                        </p:par>
                        <p:par>
                          <p:cTn id="52" fill="hold">
                            <p:stCondLst>
                              <p:cond delay="1000"/>
                            </p:stCondLst>
                            <p:childTnLst>
                              <p:par>
                                <p:cTn id="53" presetClass="exit" nodeType="afterEffect" presetID="9" grpId="12" fill="hold">
                                  <p:stCondLst>
                                    <p:cond delay="0"/>
                                  </p:stCondLst>
                                  <p:iterate type="el" backwards="0">
                                    <p:tmAbs val="0"/>
                                  </p:iterate>
                                  <p:childTnLst>
                                    <p:animEffect filter="dissolve" transition="out">
                                      <p:cBhvr>
                                        <p:cTn id="54" dur="1000" fill="hold"/>
                                        <p:tgtEl>
                                          <p:spTgt spid="223"/>
                                        </p:tgtEl>
                                      </p:cBhvr>
                                    </p:animEffect>
                                    <p:set>
                                      <p:cBhvr>
                                        <p:cTn id="55" fill="hold">
                                          <p:stCondLst>
                                            <p:cond delay="999"/>
                                          </p:stCondLst>
                                        </p:cTn>
                                        <p:tgtEl>
                                          <p:spTgt spid="223"/>
                                        </p:tgtEl>
                                        <p:attrNameLst>
                                          <p:attrName>style.visibility</p:attrName>
                                        </p:attrNameLst>
                                      </p:cBhvr>
                                      <p:to>
                                        <p:strVal val="hidden"/>
                                      </p:to>
                                    </p:set>
                                  </p:childTnLst>
                                </p:cTn>
                              </p:par>
                            </p:childTnLst>
                          </p:cTn>
                        </p:par>
                        <p:par>
                          <p:cTn id="56" fill="hold">
                            <p:stCondLst>
                              <p:cond delay="2000"/>
                            </p:stCondLst>
                            <p:childTnLst>
                              <p:par>
                                <p:cTn id="57" presetClass="entr" nodeType="afterEffect" presetID="9" grpId="13" fill="hold">
                                  <p:stCondLst>
                                    <p:cond delay="0"/>
                                  </p:stCondLst>
                                  <p:iterate type="el" backwards="0">
                                    <p:tmAbs val="0"/>
                                  </p:iterate>
                                  <p:childTnLst>
                                    <p:set>
                                      <p:cBhvr>
                                        <p:cTn id="58" fill="hold"/>
                                        <p:tgtEl>
                                          <p:spTgt spid="224"/>
                                        </p:tgtEl>
                                        <p:attrNameLst>
                                          <p:attrName>style.visibility</p:attrName>
                                        </p:attrNameLst>
                                      </p:cBhvr>
                                      <p:to>
                                        <p:strVal val="visible"/>
                                      </p:to>
                                    </p:set>
                                    <p:animEffect filter="dissolve" transition="in">
                                      <p:cBhvr>
                                        <p:cTn id="59" dur="250"/>
                                        <p:tgtEl>
                                          <p:spTgt spid="224"/>
                                        </p:tgtEl>
                                      </p:cBhvr>
                                    </p:animEffect>
                                  </p:childTnLst>
                                </p:cTn>
                              </p:par>
                            </p:childTnLst>
                          </p:cTn>
                        </p:par>
                        <p:par>
                          <p:cTn id="60" fill="hold">
                            <p:stCondLst>
                              <p:cond delay="0"/>
                            </p:stCondLst>
                            <p:childTnLst>
                              <p:par>
                                <p:cTn id="61" presetClass="path" nodeType="afterEffect" presetSubtype="0" presetID="-1" grpId="14" accel="50000" decel="50000" fill="hold">
                                  <p:stCondLst>
                                    <p:cond delay="0"/>
                                  </p:stCondLst>
                                  <p:childTnLst>
                                    <p:animMotion path="M 0.000000 0.000000 L 0.723295 0.176894" origin="layout" pathEditMode="relative">
                                      <p:cBhvr>
                                        <p:cTn id="62" dur="1000" fill="hold"/>
                                        <p:tgtEl>
                                          <p:spTgt spid="224"/>
                                        </p:tgtEl>
                                        <p:attrNameLst>
                                          <p:attrName>ppt_x</p:attrName>
                                          <p:attrName>ppt_y</p:attrName>
                                        </p:attrNameLst>
                                      </p:cBhvr>
                                    </p:animMotion>
                                  </p:childTnLst>
                                </p:cTn>
                              </p:par>
                            </p:childTnLst>
                          </p:cTn>
                        </p:par>
                        <p:par>
                          <p:cTn id="63" fill="hold">
                            <p:stCondLst>
                              <p:cond delay="1000"/>
                            </p:stCondLst>
                            <p:childTnLst>
                              <p:par>
                                <p:cTn id="64" presetClass="exit" nodeType="afterEffect" presetID="9" grpId="15" fill="hold">
                                  <p:stCondLst>
                                    <p:cond delay="0"/>
                                  </p:stCondLst>
                                  <p:iterate type="el" backwards="0">
                                    <p:tmAbs val="0"/>
                                  </p:iterate>
                                  <p:childTnLst>
                                    <p:animEffect filter="dissolve" transition="out">
                                      <p:cBhvr>
                                        <p:cTn id="65" dur="1000" fill="hold"/>
                                        <p:tgtEl>
                                          <p:spTgt spid="224"/>
                                        </p:tgtEl>
                                      </p:cBhvr>
                                    </p:animEffect>
                                    <p:set>
                                      <p:cBhvr>
                                        <p:cTn id="66" fill="hold">
                                          <p:stCondLst>
                                            <p:cond delay="999"/>
                                          </p:stCondLst>
                                        </p:cTn>
                                        <p:tgtEl>
                                          <p:spTgt spid="224"/>
                                        </p:tgtEl>
                                        <p:attrNameLst>
                                          <p:attrName>style.visibility</p:attrName>
                                        </p:attrNameLst>
                                      </p:cBhvr>
                                      <p:to>
                                        <p:strVal val="hidden"/>
                                      </p:to>
                                    </p:set>
                                  </p:childTnLst>
                                </p:cTn>
                              </p:par>
                            </p:childTnLst>
                          </p:cTn>
                        </p:par>
                        <p:par>
                          <p:cTn id="67" fill="hold">
                            <p:stCondLst>
                              <p:cond delay="2000"/>
                            </p:stCondLst>
                            <p:childTnLst>
                              <p:par>
                                <p:cTn id="68" presetClass="entr" nodeType="afterEffect" presetID="9" grpId="16" fill="hold">
                                  <p:stCondLst>
                                    <p:cond delay="0"/>
                                  </p:stCondLst>
                                  <p:iterate type="el" backwards="0">
                                    <p:tmAbs val="0"/>
                                  </p:iterate>
                                  <p:childTnLst>
                                    <p:set>
                                      <p:cBhvr>
                                        <p:cTn id="69" fill="hold"/>
                                        <p:tgtEl>
                                          <p:spTgt spid="225"/>
                                        </p:tgtEl>
                                        <p:attrNameLst>
                                          <p:attrName>style.visibility</p:attrName>
                                        </p:attrNameLst>
                                      </p:cBhvr>
                                      <p:to>
                                        <p:strVal val="visible"/>
                                      </p:to>
                                    </p:set>
                                    <p:animEffect filter="dissolve" transition="in">
                                      <p:cBhvr>
                                        <p:cTn id="70" dur="250"/>
                                        <p:tgtEl>
                                          <p:spTgt spid="225"/>
                                        </p:tgtEl>
                                      </p:cBhvr>
                                    </p:animEffect>
                                  </p:childTnLst>
                                </p:cTn>
                              </p:par>
                            </p:childTnLst>
                          </p:cTn>
                        </p:par>
                        <p:par>
                          <p:cTn id="71" fill="hold">
                            <p:stCondLst>
                              <p:cond delay="0"/>
                            </p:stCondLst>
                            <p:childTnLst>
                              <p:par>
                                <p:cTn id="72" presetClass="path" nodeType="afterEffect" presetSubtype="0" presetID="-1" grpId="17" accel="50000" decel="50000" fill="hold">
                                  <p:stCondLst>
                                    <p:cond delay="0"/>
                                  </p:stCondLst>
                                  <p:childTnLst>
                                    <p:animMotion path="M 0.000000 0.000000 L 0.728516 0.429676" origin="layout" pathEditMode="relative">
                                      <p:cBhvr>
                                        <p:cTn id="73" dur="1000" fill="hold"/>
                                        <p:tgtEl>
                                          <p:spTgt spid="225"/>
                                        </p:tgtEl>
                                        <p:attrNameLst>
                                          <p:attrName>ppt_x</p:attrName>
                                          <p:attrName>ppt_y</p:attrName>
                                        </p:attrNameLst>
                                      </p:cBhvr>
                                    </p:animMotion>
                                  </p:childTnLst>
                                </p:cTn>
                              </p:par>
                            </p:childTnLst>
                          </p:cTn>
                        </p:par>
                        <p:par>
                          <p:cTn id="74" fill="hold">
                            <p:stCondLst>
                              <p:cond delay="1000"/>
                            </p:stCondLst>
                            <p:childTnLst>
                              <p:par>
                                <p:cTn id="75" presetClass="exit" nodeType="afterEffect" presetID="9" grpId="18" fill="hold">
                                  <p:stCondLst>
                                    <p:cond delay="0"/>
                                  </p:stCondLst>
                                  <p:iterate type="el" backwards="0">
                                    <p:tmAbs val="0"/>
                                  </p:iterate>
                                  <p:childTnLst>
                                    <p:animEffect filter="dissolve" transition="out">
                                      <p:cBhvr>
                                        <p:cTn id="76" dur="1000" fill="hold"/>
                                        <p:tgtEl>
                                          <p:spTgt spid="225"/>
                                        </p:tgtEl>
                                      </p:cBhvr>
                                    </p:animEffect>
                                    <p:set>
                                      <p:cBhvr>
                                        <p:cTn id="77" fill="hold">
                                          <p:stCondLst>
                                            <p:cond delay="999"/>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2"/>
      <p:bldP build="whole" bldLvl="1" animBg="1" rev="0" advAuto="0" spid="206" grpId="7"/>
      <p:bldP build="whole" bldLvl="1" animBg="1" rev="0" advAuto="0" spid="224" grpId="13"/>
      <p:bldP build="whole" bldLvl="1" animBg="1" rev="0" advAuto="0" spid="204" grpId="9"/>
      <p:bldP build="whole" bldLvl="1" animBg="1" rev="0" advAuto="0" spid="224" grpId="15"/>
      <p:bldP build="whole" bldLvl="1" animBg="1" rev="0" advAuto="0" spid="219" grpId="2"/>
      <p:bldP build="whole" bldLvl="1" animBg="1" rev="0" advAuto="0" spid="208" grpId="5"/>
      <p:bldP build="whole" bldLvl="1" animBg="1" rev="0" advAuto="0" spid="205" grpId="8"/>
      <p:bldP build="whole" bldLvl="1" animBg="1" rev="0" advAuto="0" spid="209" grpId="6"/>
      <p:bldP build="whole" bldLvl="1" animBg="1" rev="0" advAuto="0" spid="225" grpId="16"/>
      <p:bldP build="whole" bldLvl="1" animBg="1" rev="0" advAuto="0" spid="225" grpId="18"/>
      <p:bldP build="whole" bldLvl="1" animBg="1" rev="0" advAuto="0" spid="210" grpId="4"/>
      <p:bldP build="whole" bldLvl="1" animBg="1" rev="0" advAuto="0" spid="222" grpId="3"/>
      <p:bldP build="whole" bldLvl="1" animBg="1" rev="0" advAuto="0" spid="216" grpId="1"/>
      <p:bldP build="whole" bldLvl="1" animBg="1" rev="0" advAuto="0" spid="223" grpId="10"/>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Arrow"/>
          <p:cNvSpPr/>
          <p:nvPr/>
        </p:nvSpPr>
        <p:spPr>
          <a:xfrm flipH="1" rot="11959937">
            <a:off x="2738226" y="5325064"/>
            <a:ext cx="6938655"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30" name="Arrow"/>
          <p:cNvSpPr/>
          <p:nvPr/>
        </p:nvSpPr>
        <p:spPr>
          <a:xfrm flipH="1" rot="11197087">
            <a:off x="2866117" y="4311863"/>
            <a:ext cx="664670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31" name="Arrow"/>
          <p:cNvSpPr/>
          <p:nvPr/>
        </p:nvSpPr>
        <p:spPr>
          <a:xfrm flipH="1" rot="10394602">
            <a:off x="2893640" y="3089416"/>
            <a:ext cx="664733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32" name="Agent-less"/>
          <p:cNvSpPr txBox="1"/>
          <p:nvPr>
            <p:ph type="title"/>
          </p:nvPr>
        </p:nvSpPr>
        <p:spPr>
          <a:prstGeom prst="rect">
            <a:avLst/>
          </a:prstGeom>
        </p:spPr>
        <p:txBody>
          <a:bodyPr/>
          <a:lstStyle/>
          <a:p>
            <a:pPr/>
            <a:r>
              <a:t>Agent-less</a:t>
            </a:r>
          </a:p>
        </p:txBody>
      </p:sp>
      <p:pic>
        <p:nvPicPr>
          <p:cNvPr id="233" name="Spy.png" descr="Spy.png"/>
          <p:cNvPicPr>
            <a:picLocks noChangeAspect="1"/>
          </p:cNvPicPr>
          <p:nvPr/>
        </p:nvPicPr>
        <p:blipFill>
          <a:blip r:embed="rId2">
            <a:extLst/>
          </a:blip>
          <a:stretch>
            <a:fillRect/>
          </a:stretch>
        </p:blipFill>
        <p:spPr>
          <a:xfrm>
            <a:off x="11125386" y="4689016"/>
            <a:ext cx="1018824" cy="1384232"/>
          </a:xfrm>
          <a:prstGeom prst="rect">
            <a:avLst/>
          </a:prstGeom>
          <a:ln w="12700">
            <a:miter lim="400000"/>
          </a:ln>
        </p:spPr>
      </p:pic>
      <p:pic>
        <p:nvPicPr>
          <p:cNvPr id="234" name="Spy.png" descr="Spy.png"/>
          <p:cNvPicPr>
            <a:picLocks noChangeAspect="1"/>
          </p:cNvPicPr>
          <p:nvPr/>
        </p:nvPicPr>
        <p:blipFill>
          <a:blip r:embed="rId2">
            <a:extLst/>
          </a:blip>
          <a:stretch>
            <a:fillRect/>
          </a:stretch>
        </p:blipFill>
        <p:spPr>
          <a:xfrm>
            <a:off x="11238088" y="7123748"/>
            <a:ext cx="1018824" cy="1384232"/>
          </a:xfrm>
          <a:prstGeom prst="rect">
            <a:avLst/>
          </a:prstGeom>
          <a:ln w="12700">
            <a:miter lim="400000"/>
          </a:ln>
        </p:spPr>
      </p:pic>
      <p:pic>
        <p:nvPicPr>
          <p:cNvPr id="235" name="Spy.png" descr="Spy.png"/>
          <p:cNvPicPr>
            <a:picLocks noChangeAspect="1"/>
          </p:cNvPicPr>
          <p:nvPr/>
        </p:nvPicPr>
        <p:blipFill>
          <a:blip r:embed="rId2">
            <a:extLst/>
          </a:blip>
          <a:stretch>
            <a:fillRect/>
          </a:stretch>
        </p:blipFill>
        <p:spPr>
          <a:xfrm>
            <a:off x="11173176" y="2254284"/>
            <a:ext cx="1018824" cy="1384232"/>
          </a:xfrm>
          <a:prstGeom prst="rect">
            <a:avLst/>
          </a:prstGeom>
          <a:ln w="12700">
            <a:miter lim="400000"/>
          </a:ln>
        </p:spPr>
      </p:pic>
      <p:grpSp>
        <p:nvGrpSpPr>
          <p:cNvPr id="238" name="Group"/>
          <p:cNvGrpSpPr/>
          <p:nvPr/>
        </p:nvGrpSpPr>
        <p:grpSpPr>
          <a:xfrm>
            <a:off x="1188974" y="3966777"/>
            <a:ext cx="1762253" cy="1830773"/>
            <a:chOff x="0" y="0"/>
            <a:chExt cx="1762251" cy="1830772"/>
          </a:xfrm>
        </p:grpSpPr>
        <p:sp>
          <p:nvSpPr>
            <p:cNvPr id="236"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37"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241" name="Group"/>
          <p:cNvGrpSpPr/>
          <p:nvPr/>
        </p:nvGrpSpPr>
        <p:grpSpPr>
          <a:xfrm>
            <a:off x="9530228" y="2031013"/>
            <a:ext cx="1547369" cy="1830774"/>
            <a:chOff x="107441" y="0"/>
            <a:chExt cx="1547367" cy="1830772"/>
          </a:xfrm>
        </p:grpSpPr>
        <p:sp>
          <p:nvSpPr>
            <p:cNvPr id="239"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40"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44" name="Group"/>
          <p:cNvGrpSpPr/>
          <p:nvPr/>
        </p:nvGrpSpPr>
        <p:grpSpPr>
          <a:xfrm>
            <a:off x="9530228" y="4465745"/>
            <a:ext cx="1547369" cy="1830773"/>
            <a:chOff x="107441" y="0"/>
            <a:chExt cx="1547367" cy="1830772"/>
          </a:xfrm>
        </p:grpSpPr>
        <p:sp>
          <p:nvSpPr>
            <p:cNvPr id="242"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43"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47" name="Group"/>
          <p:cNvGrpSpPr/>
          <p:nvPr/>
        </p:nvGrpSpPr>
        <p:grpSpPr>
          <a:xfrm>
            <a:off x="9530228" y="6900478"/>
            <a:ext cx="1547369" cy="1830773"/>
            <a:chOff x="107441" y="0"/>
            <a:chExt cx="1547367" cy="1830772"/>
          </a:xfrm>
        </p:grpSpPr>
        <p:sp>
          <p:nvSpPr>
            <p:cNvPr id="245"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46"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500" fill="hold"/>
                                        <p:tgtEl>
                                          <p:spTgt spid="235"/>
                                        </p:tgtEl>
                                      </p:cBhvr>
                                    </p:animEffect>
                                    <p:set>
                                      <p:cBhvr>
                                        <p:cTn id="7" fill="hold">
                                          <p:stCondLst>
                                            <p:cond delay="499"/>
                                          </p:stCondLst>
                                        </p:cTn>
                                        <p:tgtEl>
                                          <p:spTgt spid="235"/>
                                        </p:tgtEl>
                                        <p:attrNameLst>
                                          <p:attrName>style.visibility</p:attrName>
                                        </p:attrNameLst>
                                      </p:cBhvr>
                                      <p:to>
                                        <p:strVal val="hidden"/>
                                      </p:to>
                                    </p:set>
                                  </p:childTnLst>
                                </p:cTn>
                              </p:par>
                            </p:childTnLst>
                          </p:cTn>
                        </p:par>
                        <p:par>
                          <p:cTn id="8" fill="hold">
                            <p:stCondLst>
                              <p:cond delay="500"/>
                            </p:stCondLst>
                            <p:childTnLst>
                              <p:par>
                                <p:cTn id="9" presetClass="exit" nodeType="afterEffect" presetID="9" grpId="2" fill="hold">
                                  <p:stCondLst>
                                    <p:cond delay="0"/>
                                  </p:stCondLst>
                                  <p:iterate type="el" backwards="0">
                                    <p:tmAbs val="0"/>
                                  </p:iterate>
                                  <p:childTnLst>
                                    <p:animEffect filter="dissolve" transition="out">
                                      <p:cBhvr>
                                        <p:cTn id="10" dur="500" fill="hold"/>
                                        <p:tgtEl>
                                          <p:spTgt spid="233"/>
                                        </p:tgtEl>
                                      </p:cBhvr>
                                    </p:animEffect>
                                    <p:set>
                                      <p:cBhvr>
                                        <p:cTn id="11" fill="hold">
                                          <p:stCondLst>
                                            <p:cond delay="499"/>
                                          </p:stCondLst>
                                        </p:cTn>
                                        <p:tgtEl>
                                          <p:spTgt spid="233"/>
                                        </p:tgtEl>
                                        <p:attrNameLst>
                                          <p:attrName>style.visibility</p:attrName>
                                        </p:attrNameLst>
                                      </p:cBhvr>
                                      <p:to>
                                        <p:strVal val="hidden"/>
                                      </p:to>
                                    </p:set>
                                  </p:childTnLst>
                                </p:cTn>
                              </p:par>
                            </p:childTnLst>
                          </p:cTn>
                        </p:par>
                        <p:par>
                          <p:cTn id="12" fill="hold">
                            <p:stCondLst>
                              <p:cond delay="1000"/>
                            </p:stCondLst>
                            <p:childTnLst>
                              <p:par>
                                <p:cTn id="13" presetClass="exit" nodeType="afterEffect" presetID="9" grpId="3" fill="hold">
                                  <p:stCondLst>
                                    <p:cond delay="0"/>
                                  </p:stCondLst>
                                  <p:iterate type="el" backwards="0">
                                    <p:tmAbs val="0"/>
                                  </p:iterate>
                                  <p:childTnLst>
                                    <p:animEffect filter="dissolve" transition="out">
                                      <p:cBhvr>
                                        <p:cTn id="14" dur="500" fill="hold"/>
                                        <p:tgtEl>
                                          <p:spTgt spid="234"/>
                                        </p:tgtEl>
                                      </p:cBhvr>
                                    </p:animEffect>
                                    <p:set>
                                      <p:cBhvr>
                                        <p:cTn id="15" fill="hold">
                                          <p:stCondLst>
                                            <p:cond delay="499"/>
                                          </p:stCondLst>
                                        </p:cTn>
                                        <p:tgtEl>
                                          <p:spTgt spid="2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231"/>
                                        </p:tgtEl>
                                        <p:attrNameLst>
                                          <p:attrName>style.visibility</p:attrName>
                                        </p:attrNameLst>
                                      </p:cBhvr>
                                      <p:to>
                                        <p:strVal val="visible"/>
                                      </p:to>
                                    </p:set>
                                    <p:animEffect filter="wipe(left)" transition="in">
                                      <p:cBhvr>
                                        <p:cTn id="20" dur="500"/>
                                        <p:tgtEl>
                                          <p:spTgt spid="231"/>
                                        </p:tgtEl>
                                      </p:cBhvr>
                                    </p:animEffect>
                                  </p:childTnLst>
                                </p:cTn>
                              </p:par>
                            </p:childTnLst>
                          </p:cTn>
                        </p:par>
                        <p:par>
                          <p:cTn id="21" fill="hold">
                            <p:stCondLst>
                              <p:cond delay="500"/>
                            </p:stCondLst>
                            <p:childTnLst>
                              <p:par>
                                <p:cTn id="22" presetClass="entr" nodeType="afterEffect" presetSubtype="8" presetID="22" grpId="5" fill="hold">
                                  <p:stCondLst>
                                    <p:cond delay="0"/>
                                  </p:stCondLst>
                                  <p:iterate type="el" backwards="0">
                                    <p:tmAbs val="0"/>
                                  </p:iterate>
                                  <p:childTnLst>
                                    <p:set>
                                      <p:cBhvr>
                                        <p:cTn id="23" fill="hold"/>
                                        <p:tgtEl>
                                          <p:spTgt spid="230"/>
                                        </p:tgtEl>
                                        <p:attrNameLst>
                                          <p:attrName>style.visibility</p:attrName>
                                        </p:attrNameLst>
                                      </p:cBhvr>
                                      <p:to>
                                        <p:strVal val="visible"/>
                                      </p:to>
                                    </p:set>
                                    <p:animEffect filter="wipe(left)" transition="in">
                                      <p:cBhvr>
                                        <p:cTn id="24" dur="500"/>
                                        <p:tgtEl>
                                          <p:spTgt spid="230"/>
                                        </p:tgtEl>
                                      </p:cBhvr>
                                    </p:animEffect>
                                  </p:childTnLst>
                                </p:cTn>
                              </p:par>
                            </p:childTnLst>
                          </p:cTn>
                        </p:par>
                        <p:par>
                          <p:cTn id="25" fill="hold">
                            <p:stCondLst>
                              <p:cond delay="1000"/>
                            </p:stCondLst>
                            <p:childTnLst>
                              <p:par>
                                <p:cTn id="26" presetClass="entr" nodeType="afterEffect" presetSubtype="8" presetID="22" grpId="6" fill="hold">
                                  <p:stCondLst>
                                    <p:cond delay="0"/>
                                  </p:stCondLst>
                                  <p:iterate type="el" backwards="0">
                                    <p:tmAbs val="0"/>
                                  </p:iterate>
                                  <p:childTnLst>
                                    <p:set>
                                      <p:cBhvr>
                                        <p:cTn id="27" fill="hold"/>
                                        <p:tgtEl>
                                          <p:spTgt spid="229"/>
                                        </p:tgtEl>
                                        <p:attrNameLst>
                                          <p:attrName>style.visibility</p:attrName>
                                        </p:attrNameLst>
                                      </p:cBhvr>
                                      <p:to>
                                        <p:strVal val="visible"/>
                                      </p:to>
                                    </p:set>
                                    <p:animEffect filter="wipe(left)" transition="in">
                                      <p:cBhvr>
                                        <p:cTn id="28"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
      <p:bldP build="whole" bldLvl="1" animBg="1" rev="0" advAuto="0" spid="231" grpId="4"/>
      <p:bldP build="whole" bldLvl="1" animBg="1" rev="0" advAuto="0" spid="229" grpId="6"/>
      <p:bldP build="whole" bldLvl="1" animBg="1" rev="0" advAuto="0" spid="230" grpId="5"/>
      <p:bldP build="whole" bldLvl="1" animBg="1" rev="0" advAuto="0" spid="233" grpId="2"/>
      <p:bldP build="whole" bldLvl="1" animBg="1" rev="0" advAuto="0" spid="234"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9" name="Arrow"/>
          <p:cNvSpPr/>
          <p:nvPr/>
        </p:nvSpPr>
        <p:spPr>
          <a:xfrm flipH="1" rot="11959937">
            <a:off x="2778767" y="5087039"/>
            <a:ext cx="5500639"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50" name="Arrow"/>
          <p:cNvSpPr/>
          <p:nvPr/>
        </p:nvSpPr>
        <p:spPr>
          <a:xfrm flipH="1" rot="11197087">
            <a:off x="2860671" y="4406048"/>
            <a:ext cx="828112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51" name="Arrow"/>
          <p:cNvSpPr/>
          <p:nvPr/>
        </p:nvSpPr>
        <p:spPr>
          <a:xfrm flipH="1" rot="10394602">
            <a:off x="2899198" y="3183570"/>
            <a:ext cx="504678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52" name="Advantages of…"/>
          <p:cNvSpPr txBox="1"/>
          <p:nvPr>
            <p:ph type="title"/>
          </p:nvPr>
        </p:nvSpPr>
        <p:spPr>
          <a:prstGeom prst="rect">
            <a:avLst/>
          </a:prstGeom>
        </p:spPr>
        <p:txBody>
          <a:bodyPr/>
          <a:lstStyle/>
          <a:p>
            <a:pPr/>
            <a:r>
              <a:t>Advantages of</a:t>
            </a:r>
          </a:p>
          <a:p>
            <a:pPr/>
            <a:r>
              <a:t>Agent-based</a:t>
            </a:r>
          </a:p>
        </p:txBody>
      </p:sp>
      <p:pic>
        <p:nvPicPr>
          <p:cNvPr id="253" name="Spy.png" descr="Spy.png"/>
          <p:cNvPicPr>
            <a:picLocks noChangeAspect="1"/>
          </p:cNvPicPr>
          <p:nvPr/>
        </p:nvPicPr>
        <p:blipFill>
          <a:blip r:embed="rId2">
            <a:extLst/>
          </a:blip>
          <a:stretch>
            <a:fillRect/>
          </a:stretch>
        </p:blipFill>
        <p:spPr>
          <a:xfrm>
            <a:off x="11173176" y="4689016"/>
            <a:ext cx="1018824" cy="1384232"/>
          </a:xfrm>
          <a:prstGeom prst="rect">
            <a:avLst/>
          </a:prstGeom>
          <a:ln w="12700">
            <a:miter lim="400000"/>
          </a:ln>
        </p:spPr>
      </p:pic>
      <p:pic>
        <p:nvPicPr>
          <p:cNvPr id="254" name="Spy.png" descr="Spy.png"/>
          <p:cNvPicPr>
            <a:picLocks noChangeAspect="1"/>
          </p:cNvPicPr>
          <p:nvPr/>
        </p:nvPicPr>
        <p:blipFill>
          <a:blip r:embed="rId2">
            <a:extLst/>
          </a:blip>
          <a:stretch>
            <a:fillRect/>
          </a:stretch>
        </p:blipFill>
        <p:spPr>
          <a:xfrm>
            <a:off x="11238088" y="7123748"/>
            <a:ext cx="1018824" cy="1384232"/>
          </a:xfrm>
          <a:prstGeom prst="rect">
            <a:avLst/>
          </a:prstGeom>
          <a:ln w="12700">
            <a:miter lim="400000"/>
          </a:ln>
        </p:spPr>
      </p:pic>
      <p:pic>
        <p:nvPicPr>
          <p:cNvPr id="255" name="Spy.png" descr="Spy.png"/>
          <p:cNvPicPr>
            <a:picLocks noChangeAspect="1"/>
          </p:cNvPicPr>
          <p:nvPr/>
        </p:nvPicPr>
        <p:blipFill>
          <a:blip r:embed="rId2">
            <a:extLst/>
          </a:blip>
          <a:stretch>
            <a:fillRect/>
          </a:stretch>
        </p:blipFill>
        <p:spPr>
          <a:xfrm>
            <a:off x="11173176" y="2254284"/>
            <a:ext cx="1018824" cy="1384232"/>
          </a:xfrm>
          <a:prstGeom prst="rect">
            <a:avLst/>
          </a:prstGeom>
          <a:ln w="12700">
            <a:miter lim="400000"/>
          </a:ln>
        </p:spPr>
      </p:pic>
      <p:grpSp>
        <p:nvGrpSpPr>
          <p:cNvPr id="258" name="Group"/>
          <p:cNvGrpSpPr/>
          <p:nvPr/>
        </p:nvGrpSpPr>
        <p:grpSpPr>
          <a:xfrm>
            <a:off x="1188974" y="3966777"/>
            <a:ext cx="1762253" cy="1830773"/>
            <a:chOff x="0" y="0"/>
            <a:chExt cx="1762251" cy="1830772"/>
          </a:xfrm>
        </p:grpSpPr>
        <p:sp>
          <p:nvSpPr>
            <p:cNvPr id="256"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57"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261" name="Group"/>
          <p:cNvGrpSpPr/>
          <p:nvPr/>
        </p:nvGrpSpPr>
        <p:grpSpPr>
          <a:xfrm>
            <a:off x="9530228" y="2031013"/>
            <a:ext cx="1547369" cy="1830774"/>
            <a:chOff x="107441" y="0"/>
            <a:chExt cx="1547367" cy="1830772"/>
          </a:xfrm>
        </p:grpSpPr>
        <p:sp>
          <p:nvSpPr>
            <p:cNvPr id="259"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60"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64" name="Group"/>
          <p:cNvGrpSpPr/>
          <p:nvPr/>
        </p:nvGrpSpPr>
        <p:grpSpPr>
          <a:xfrm>
            <a:off x="9530228" y="4465745"/>
            <a:ext cx="1547369" cy="1830773"/>
            <a:chOff x="107441" y="0"/>
            <a:chExt cx="1547367" cy="1830772"/>
          </a:xfrm>
        </p:grpSpPr>
        <p:sp>
          <p:nvSpPr>
            <p:cNvPr id="262"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63"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67" name="Group"/>
          <p:cNvGrpSpPr/>
          <p:nvPr/>
        </p:nvGrpSpPr>
        <p:grpSpPr>
          <a:xfrm>
            <a:off x="9530228" y="6900478"/>
            <a:ext cx="1547369" cy="1830773"/>
            <a:chOff x="107441" y="0"/>
            <a:chExt cx="1547367" cy="1830772"/>
          </a:xfrm>
        </p:grpSpPr>
        <p:sp>
          <p:nvSpPr>
            <p:cNvPr id="265"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66"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70" name="Group"/>
          <p:cNvGrpSpPr/>
          <p:nvPr/>
        </p:nvGrpSpPr>
        <p:grpSpPr>
          <a:xfrm>
            <a:off x="7881427" y="2126556"/>
            <a:ext cx="1163601" cy="1830773"/>
            <a:chOff x="0" y="0"/>
            <a:chExt cx="1163600" cy="1830772"/>
          </a:xfrm>
        </p:grpSpPr>
        <p:sp>
          <p:nvSpPr>
            <p:cNvPr id="268" name="Rectangle"/>
            <p:cNvSpPr/>
            <p:nvPr/>
          </p:nvSpPr>
          <p:spPr>
            <a:xfrm>
              <a:off x="335472" y="0"/>
              <a:ext cx="492656" cy="1830773"/>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69" name="Fire"/>
            <p:cNvSpPr/>
            <p:nvPr/>
          </p:nvSpPr>
          <p:spPr>
            <a:xfrm>
              <a:off x="-1" y="234901"/>
              <a:ext cx="1163602" cy="1360970"/>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sz="3600"/>
              </a:pPr>
            </a:p>
          </p:txBody>
        </p:sp>
      </p:grpSp>
      <p:sp>
        <p:nvSpPr>
          <p:cNvPr id="271" name="Stop Sign"/>
          <p:cNvSpPr/>
          <p:nvPr/>
        </p:nvSpPr>
        <p:spPr>
          <a:xfrm>
            <a:off x="6817132" y="2812399"/>
            <a:ext cx="1269850" cy="1270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27" y="0"/>
                </a:moveTo>
                <a:lnTo>
                  <a:pt x="0" y="6325"/>
                </a:lnTo>
                <a:lnTo>
                  <a:pt x="0" y="15270"/>
                </a:lnTo>
                <a:lnTo>
                  <a:pt x="6327" y="21600"/>
                </a:lnTo>
                <a:lnTo>
                  <a:pt x="15273" y="21600"/>
                </a:lnTo>
                <a:lnTo>
                  <a:pt x="21600" y="15275"/>
                </a:lnTo>
                <a:lnTo>
                  <a:pt x="21600" y="6325"/>
                </a:lnTo>
                <a:lnTo>
                  <a:pt x="15280" y="0"/>
                </a:lnTo>
                <a:lnTo>
                  <a:pt x="6327" y="0"/>
                </a:lnTo>
                <a:close/>
                <a:moveTo>
                  <a:pt x="6645" y="767"/>
                </a:moveTo>
                <a:lnTo>
                  <a:pt x="14956" y="767"/>
                </a:lnTo>
                <a:lnTo>
                  <a:pt x="20832" y="6642"/>
                </a:lnTo>
                <a:lnTo>
                  <a:pt x="20832" y="14958"/>
                </a:lnTo>
                <a:lnTo>
                  <a:pt x="20838" y="14958"/>
                </a:lnTo>
                <a:lnTo>
                  <a:pt x="14961" y="20833"/>
                </a:lnTo>
                <a:lnTo>
                  <a:pt x="6645" y="20833"/>
                </a:lnTo>
                <a:lnTo>
                  <a:pt x="768" y="14958"/>
                </a:lnTo>
                <a:lnTo>
                  <a:pt x="768" y="6642"/>
                </a:lnTo>
                <a:lnTo>
                  <a:pt x="6645" y="767"/>
                </a:lnTo>
                <a:close/>
                <a:moveTo>
                  <a:pt x="6920" y="1425"/>
                </a:moveTo>
                <a:lnTo>
                  <a:pt x="1425" y="6916"/>
                </a:lnTo>
                <a:lnTo>
                  <a:pt x="1425" y="14684"/>
                </a:lnTo>
                <a:lnTo>
                  <a:pt x="6920" y="20175"/>
                </a:lnTo>
                <a:lnTo>
                  <a:pt x="14687" y="20175"/>
                </a:lnTo>
                <a:lnTo>
                  <a:pt x="20180" y="14684"/>
                </a:lnTo>
                <a:lnTo>
                  <a:pt x="20180" y="6916"/>
                </a:lnTo>
                <a:lnTo>
                  <a:pt x="14687" y="1425"/>
                </a:lnTo>
                <a:lnTo>
                  <a:pt x="6920" y="1425"/>
                </a:lnTo>
                <a:close/>
              </a:path>
            </a:pathLst>
          </a:custGeom>
          <a:solidFill>
            <a:schemeClr val="accent5">
              <a:hueOff val="-82419"/>
              <a:satOff val="-9513"/>
              <a:lumOff val="-16343"/>
            </a:schemeClr>
          </a:solidFill>
          <a:ln w="12700">
            <a:miter lim="400000"/>
          </a:ln>
        </p:spPr>
        <p:txBody>
          <a:bodyPr lIns="50800" tIns="50800" rIns="50800" bIns="50800" anchor="ctr"/>
          <a:lstStyle/>
          <a:p>
            <a:pPr>
              <a:defRPr sz="3600"/>
            </a:pPr>
          </a:p>
        </p:txBody>
      </p:sp>
      <p:grpSp>
        <p:nvGrpSpPr>
          <p:cNvPr id="274" name="Group"/>
          <p:cNvGrpSpPr/>
          <p:nvPr/>
        </p:nvGrpSpPr>
        <p:grpSpPr>
          <a:xfrm>
            <a:off x="7881427" y="6518852"/>
            <a:ext cx="1163601" cy="1830773"/>
            <a:chOff x="0" y="0"/>
            <a:chExt cx="1163600" cy="1830772"/>
          </a:xfrm>
        </p:grpSpPr>
        <p:sp>
          <p:nvSpPr>
            <p:cNvPr id="272" name="Rectangle"/>
            <p:cNvSpPr/>
            <p:nvPr/>
          </p:nvSpPr>
          <p:spPr>
            <a:xfrm>
              <a:off x="335472" y="0"/>
              <a:ext cx="492656" cy="1830773"/>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73" name="Fire"/>
            <p:cNvSpPr/>
            <p:nvPr/>
          </p:nvSpPr>
          <p:spPr>
            <a:xfrm>
              <a:off x="-1" y="234901"/>
              <a:ext cx="1163602" cy="1360970"/>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sz="3600"/>
              </a:pPr>
            </a:p>
          </p:txBody>
        </p:sp>
      </p:grpSp>
      <p:sp>
        <p:nvSpPr>
          <p:cNvPr id="275" name="Stop Sign"/>
          <p:cNvSpPr/>
          <p:nvPr/>
        </p:nvSpPr>
        <p:spPr>
          <a:xfrm>
            <a:off x="6817132" y="5892724"/>
            <a:ext cx="1269850" cy="12701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27" y="0"/>
                </a:moveTo>
                <a:lnTo>
                  <a:pt x="0" y="6325"/>
                </a:lnTo>
                <a:lnTo>
                  <a:pt x="0" y="15270"/>
                </a:lnTo>
                <a:lnTo>
                  <a:pt x="6327" y="21600"/>
                </a:lnTo>
                <a:lnTo>
                  <a:pt x="15273" y="21600"/>
                </a:lnTo>
                <a:lnTo>
                  <a:pt x="21600" y="15275"/>
                </a:lnTo>
                <a:lnTo>
                  <a:pt x="21600" y="6325"/>
                </a:lnTo>
                <a:lnTo>
                  <a:pt x="15280" y="0"/>
                </a:lnTo>
                <a:lnTo>
                  <a:pt x="6327" y="0"/>
                </a:lnTo>
                <a:close/>
                <a:moveTo>
                  <a:pt x="6645" y="767"/>
                </a:moveTo>
                <a:lnTo>
                  <a:pt x="14956" y="767"/>
                </a:lnTo>
                <a:lnTo>
                  <a:pt x="20832" y="6642"/>
                </a:lnTo>
                <a:lnTo>
                  <a:pt x="20832" y="14958"/>
                </a:lnTo>
                <a:lnTo>
                  <a:pt x="20838" y="14958"/>
                </a:lnTo>
                <a:lnTo>
                  <a:pt x="14961" y="20833"/>
                </a:lnTo>
                <a:lnTo>
                  <a:pt x="6645" y="20833"/>
                </a:lnTo>
                <a:lnTo>
                  <a:pt x="768" y="14958"/>
                </a:lnTo>
                <a:lnTo>
                  <a:pt x="768" y="6642"/>
                </a:lnTo>
                <a:lnTo>
                  <a:pt x="6645" y="767"/>
                </a:lnTo>
                <a:close/>
                <a:moveTo>
                  <a:pt x="6920" y="1425"/>
                </a:moveTo>
                <a:lnTo>
                  <a:pt x="1425" y="6916"/>
                </a:lnTo>
                <a:lnTo>
                  <a:pt x="1425" y="14684"/>
                </a:lnTo>
                <a:lnTo>
                  <a:pt x="6920" y="20175"/>
                </a:lnTo>
                <a:lnTo>
                  <a:pt x="14687" y="20175"/>
                </a:lnTo>
                <a:lnTo>
                  <a:pt x="20180" y="14684"/>
                </a:lnTo>
                <a:lnTo>
                  <a:pt x="20180" y="6916"/>
                </a:lnTo>
                <a:lnTo>
                  <a:pt x="14687" y="1425"/>
                </a:lnTo>
                <a:lnTo>
                  <a:pt x="6920" y="1425"/>
                </a:lnTo>
                <a:close/>
              </a:path>
            </a:pathLst>
          </a:custGeom>
          <a:solidFill>
            <a:schemeClr val="accent5">
              <a:hueOff val="-82419"/>
              <a:satOff val="-9513"/>
              <a:lumOff val="-16343"/>
            </a:schemeClr>
          </a:solidFill>
          <a:ln w="12700">
            <a:miter lim="400000"/>
          </a:ln>
        </p:spPr>
        <p:txBody>
          <a:bodyPr lIns="50800" tIns="50800" rIns="50800" bIns="50800" anchor="ctr"/>
          <a:lstStyle/>
          <a:p>
            <a:pPr>
              <a:defRPr sz="36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70"/>
                                        </p:tgtEl>
                                        <p:attrNameLst>
                                          <p:attrName>style.visibility</p:attrName>
                                        </p:attrNameLst>
                                      </p:cBhvr>
                                      <p:to>
                                        <p:strVal val="visible"/>
                                      </p:to>
                                    </p:set>
                                    <p:animEffect filter="dissolve" transition="in">
                                      <p:cBhvr>
                                        <p:cTn id="7" dur="500"/>
                                        <p:tgtEl>
                                          <p:spTgt spid="270"/>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74"/>
                                        </p:tgtEl>
                                        <p:attrNameLst>
                                          <p:attrName>style.visibility</p:attrName>
                                        </p:attrNameLst>
                                      </p:cBhvr>
                                      <p:to>
                                        <p:strVal val="visible"/>
                                      </p:to>
                                    </p:set>
                                    <p:animEffect filter="dissolve" transition="in">
                                      <p:cBhvr>
                                        <p:cTn id="11" dur="500"/>
                                        <p:tgtEl>
                                          <p:spTgt spid="27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251"/>
                                        </p:tgtEl>
                                        <p:attrNameLst>
                                          <p:attrName>style.visibility</p:attrName>
                                        </p:attrNameLst>
                                      </p:cBhvr>
                                      <p:to>
                                        <p:strVal val="visible"/>
                                      </p:to>
                                    </p:set>
                                    <p:animEffect filter="wipe(left)" transition="in">
                                      <p:cBhvr>
                                        <p:cTn id="16" dur="500"/>
                                        <p:tgtEl>
                                          <p:spTgt spid="251"/>
                                        </p:tgtEl>
                                      </p:cBhvr>
                                    </p:animEffect>
                                  </p:childTnLst>
                                </p:cTn>
                              </p:par>
                            </p:childTnLst>
                          </p:cTn>
                        </p:par>
                        <p:par>
                          <p:cTn id="17" fill="hold">
                            <p:stCondLst>
                              <p:cond delay="500"/>
                            </p:stCondLst>
                            <p:childTnLst>
                              <p:par>
                                <p:cTn id="18" presetClass="entr" nodeType="afterEffect" presetSubtype="32" presetID="23" grpId="4" fill="hold">
                                  <p:stCondLst>
                                    <p:cond delay="0"/>
                                  </p:stCondLst>
                                  <p:iterate type="el" backwards="0">
                                    <p:tmAbs val="0"/>
                                  </p:iterate>
                                  <p:childTnLst>
                                    <p:set>
                                      <p:cBhvr>
                                        <p:cTn id="19" fill="hold"/>
                                        <p:tgtEl>
                                          <p:spTgt spid="271"/>
                                        </p:tgtEl>
                                        <p:attrNameLst>
                                          <p:attrName>style.visibility</p:attrName>
                                        </p:attrNameLst>
                                      </p:cBhvr>
                                      <p:to>
                                        <p:strVal val="visible"/>
                                      </p:to>
                                    </p:set>
                                    <p:anim calcmode="lin" valueType="num">
                                      <p:cBhvr>
                                        <p:cTn id="20" dur="500" fill="hold"/>
                                        <p:tgtEl>
                                          <p:spTgt spid="271"/>
                                        </p:tgtEl>
                                        <p:attrNameLst>
                                          <p:attrName>ppt_w</p:attrName>
                                        </p:attrNameLst>
                                      </p:cBhvr>
                                      <p:tavLst>
                                        <p:tav tm="0">
                                          <p:val>
                                            <p:strVal val="4*#ppt_w"/>
                                          </p:val>
                                        </p:tav>
                                        <p:tav tm="100000">
                                          <p:val>
                                            <p:strVal val="#ppt_w"/>
                                          </p:val>
                                        </p:tav>
                                      </p:tavLst>
                                    </p:anim>
                                    <p:anim calcmode="lin" valueType="num">
                                      <p:cBhvr>
                                        <p:cTn id="21" dur="500" fill="hold"/>
                                        <p:tgtEl>
                                          <p:spTgt spid="271"/>
                                        </p:tgtEl>
                                        <p:attrNameLst>
                                          <p:attrName>ppt_h</p:attrName>
                                        </p:attrNameLst>
                                      </p:cBhvr>
                                      <p:tavLst>
                                        <p:tav tm="0">
                                          <p:val>
                                            <p:strVal val="4*#ppt_h"/>
                                          </p:val>
                                        </p:tav>
                                        <p:tav tm="100000">
                                          <p:val>
                                            <p:strVal val="#ppt_h"/>
                                          </p:val>
                                        </p:tav>
                                      </p:tavLst>
                                    </p:anim>
                                  </p:childTnLst>
                                </p:cTn>
                              </p:par>
                            </p:childTnLst>
                          </p:cTn>
                        </p:par>
                        <p:par>
                          <p:cTn id="22" fill="hold">
                            <p:stCondLst>
                              <p:cond delay="1000"/>
                            </p:stCondLst>
                            <p:childTnLst>
                              <p:par>
                                <p:cTn id="23" presetClass="entr" nodeType="afterEffect" presetSubtype="8" presetID="22" grpId="5" fill="hold">
                                  <p:stCondLst>
                                    <p:cond delay="0"/>
                                  </p:stCondLst>
                                  <p:iterate type="el" backwards="0">
                                    <p:tmAbs val="0"/>
                                  </p:iterate>
                                  <p:childTnLst>
                                    <p:set>
                                      <p:cBhvr>
                                        <p:cTn id="24" fill="hold"/>
                                        <p:tgtEl>
                                          <p:spTgt spid="250"/>
                                        </p:tgtEl>
                                        <p:attrNameLst>
                                          <p:attrName>style.visibility</p:attrName>
                                        </p:attrNameLst>
                                      </p:cBhvr>
                                      <p:to>
                                        <p:strVal val="visible"/>
                                      </p:to>
                                    </p:set>
                                    <p:animEffect filter="wipe(left)" transition="in">
                                      <p:cBhvr>
                                        <p:cTn id="25" dur="500"/>
                                        <p:tgtEl>
                                          <p:spTgt spid="250"/>
                                        </p:tgtEl>
                                      </p:cBhvr>
                                    </p:animEffect>
                                  </p:childTnLst>
                                </p:cTn>
                              </p:par>
                            </p:childTnLst>
                          </p:cTn>
                        </p:par>
                        <p:par>
                          <p:cTn id="26" fill="hold">
                            <p:stCondLst>
                              <p:cond delay="1500"/>
                            </p:stCondLst>
                            <p:childTnLst>
                              <p:par>
                                <p:cTn id="27" presetClass="entr" nodeType="afterEffect" presetSubtype="8" presetID="22" grpId="6" fill="hold">
                                  <p:stCondLst>
                                    <p:cond delay="0"/>
                                  </p:stCondLst>
                                  <p:iterate type="el" backwards="0">
                                    <p:tmAbs val="0"/>
                                  </p:iterate>
                                  <p:childTnLst>
                                    <p:set>
                                      <p:cBhvr>
                                        <p:cTn id="28" fill="hold"/>
                                        <p:tgtEl>
                                          <p:spTgt spid="249"/>
                                        </p:tgtEl>
                                        <p:attrNameLst>
                                          <p:attrName>style.visibility</p:attrName>
                                        </p:attrNameLst>
                                      </p:cBhvr>
                                      <p:to>
                                        <p:strVal val="visible"/>
                                      </p:to>
                                    </p:set>
                                    <p:animEffect filter="wipe(left)" transition="in">
                                      <p:cBhvr>
                                        <p:cTn id="29" dur="500"/>
                                        <p:tgtEl>
                                          <p:spTgt spid="249"/>
                                        </p:tgtEl>
                                      </p:cBhvr>
                                    </p:animEffect>
                                  </p:childTnLst>
                                </p:cTn>
                              </p:par>
                            </p:childTnLst>
                          </p:cTn>
                        </p:par>
                        <p:par>
                          <p:cTn id="30" fill="hold">
                            <p:stCondLst>
                              <p:cond delay="2000"/>
                            </p:stCondLst>
                            <p:childTnLst>
                              <p:par>
                                <p:cTn id="31" presetClass="entr" nodeType="afterEffect" presetSubtype="32" presetID="23" grpId="7" fill="hold">
                                  <p:stCondLst>
                                    <p:cond delay="0"/>
                                  </p:stCondLst>
                                  <p:iterate type="el" backwards="0">
                                    <p:tmAbs val="0"/>
                                  </p:iterate>
                                  <p:childTnLst>
                                    <p:set>
                                      <p:cBhvr>
                                        <p:cTn id="32" fill="hold"/>
                                        <p:tgtEl>
                                          <p:spTgt spid="275"/>
                                        </p:tgtEl>
                                        <p:attrNameLst>
                                          <p:attrName>style.visibility</p:attrName>
                                        </p:attrNameLst>
                                      </p:cBhvr>
                                      <p:to>
                                        <p:strVal val="visible"/>
                                      </p:to>
                                    </p:set>
                                    <p:anim calcmode="lin" valueType="num">
                                      <p:cBhvr>
                                        <p:cTn id="33" dur="500" fill="hold"/>
                                        <p:tgtEl>
                                          <p:spTgt spid="275"/>
                                        </p:tgtEl>
                                        <p:attrNameLst>
                                          <p:attrName>ppt_w</p:attrName>
                                        </p:attrNameLst>
                                      </p:cBhvr>
                                      <p:tavLst>
                                        <p:tav tm="0">
                                          <p:val>
                                            <p:strVal val="4*#ppt_w"/>
                                          </p:val>
                                        </p:tav>
                                        <p:tav tm="100000">
                                          <p:val>
                                            <p:strVal val="#ppt_w"/>
                                          </p:val>
                                        </p:tav>
                                      </p:tavLst>
                                    </p:anim>
                                    <p:anim calcmode="lin" valueType="num">
                                      <p:cBhvr>
                                        <p:cTn id="34" dur="500" fill="hold"/>
                                        <p:tgtEl>
                                          <p:spTgt spid="27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2"/>
      <p:bldP build="whole" bldLvl="1" animBg="1" rev="0" advAuto="0" spid="249" grpId="6"/>
      <p:bldP build="whole" bldLvl="1" animBg="1" rev="0" advAuto="0" spid="270" grpId="1"/>
      <p:bldP build="whole" bldLvl="1" animBg="1" rev="0" advAuto="0" spid="275" grpId="7"/>
      <p:bldP build="whole" bldLvl="1" animBg="1" rev="0" advAuto="0" spid="250" grpId="5"/>
      <p:bldP build="whole" bldLvl="1" animBg="1" rev="0" advAuto="0" spid="271" grpId="4"/>
      <p:bldP build="whole" bldLvl="1" animBg="1" rev="0" advAuto="0" spid="251"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Arrow"/>
          <p:cNvSpPr/>
          <p:nvPr/>
        </p:nvSpPr>
        <p:spPr>
          <a:xfrm rot="11959937">
            <a:off x="2688352" y="5617881"/>
            <a:ext cx="870769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78" name="Arrow"/>
          <p:cNvSpPr/>
          <p:nvPr/>
        </p:nvSpPr>
        <p:spPr>
          <a:xfrm rot="11197087">
            <a:off x="2860671" y="4406048"/>
            <a:ext cx="828112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79" name="Arrow"/>
          <p:cNvSpPr/>
          <p:nvPr/>
        </p:nvSpPr>
        <p:spPr>
          <a:xfrm rot="10394602">
            <a:off x="2887745" y="2989541"/>
            <a:ext cx="834512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280" name="Advantages of…"/>
          <p:cNvSpPr txBox="1"/>
          <p:nvPr>
            <p:ph type="title"/>
          </p:nvPr>
        </p:nvSpPr>
        <p:spPr>
          <a:prstGeom prst="rect">
            <a:avLst/>
          </a:prstGeom>
        </p:spPr>
        <p:txBody>
          <a:bodyPr/>
          <a:lstStyle/>
          <a:p>
            <a:pPr/>
            <a:r>
              <a:t>Advantages of</a:t>
            </a:r>
          </a:p>
          <a:p>
            <a:pPr/>
            <a:r>
              <a:t>Agent-based</a:t>
            </a:r>
          </a:p>
        </p:txBody>
      </p:sp>
      <p:pic>
        <p:nvPicPr>
          <p:cNvPr id="281" name="Spy.png" descr="Spy.png"/>
          <p:cNvPicPr>
            <a:picLocks noChangeAspect="1"/>
          </p:cNvPicPr>
          <p:nvPr/>
        </p:nvPicPr>
        <p:blipFill>
          <a:blip r:embed="rId3">
            <a:extLst/>
          </a:blip>
          <a:stretch>
            <a:fillRect/>
          </a:stretch>
        </p:blipFill>
        <p:spPr>
          <a:xfrm>
            <a:off x="11173176" y="4689016"/>
            <a:ext cx="1018824" cy="1384232"/>
          </a:xfrm>
          <a:prstGeom prst="rect">
            <a:avLst/>
          </a:prstGeom>
          <a:ln w="12700">
            <a:miter lim="400000"/>
          </a:ln>
        </p:spPr>
      </p:pic>
      <p:pic>
        <p:nvPicPr>
          <p:cNvPr id="282" name="Spy.png" descr="Spy.png"/>
          <p:cNvPicPr>
            <a:picLocks noChangeAspect="1"/>
          </p:cNvPicPr>
          <p:nvPr/>
        </p:nvPicPr>
        <p:blipFill>
          <a:blip r:embed="rId3">
            <a:extLst/>
          </a:blip>
          <a:stretch>
            <a:fillRect/>
          </a:stretch>
        </p:blipFill>
        <p:spPr>
          <a:xfrm>
            <a:off x="11238088" y="7123748"/>
            <a:ext cx="1018824" cy="1384232"/>
          </a:xfrm>
          <a:prstGeom prst="rect">
            <a:avLst/>
          </a:prstGeom>
          <a:ln w="12700">
            <a:miter lim="400000"/>
          </a:ln>
        </p:spPr>
      </p:pic>
      <p:pic>
        <p:nvPicPr>
          <p:cNvPr id="283" name="Spy.png" descr="Spy.png"/>
          <p:cNvPicPr>
            <a:picLocks noChangeAspect="1"/>
          </p:cNvPicPr>
          <p:nvPr/>
        </p:nvPicPr>
        <p:blipFill>
          <a:blip r:embed="rId3">
            <a:extLst/>
          </a:blip>
          <a:stretch>
            <a:fillRect/>
          </a:stretch>
        </p:blipFill>
        <p:spPr>
          <a:xfrm>
            <a:off x="11173176" y="2254284"/>
            <a:ext cx="1018824" cy="1384232"/>
          </a:xfrm>
          <a:prstGeom prst="rect">
            <a:avLst/>
          </a:prstGeom>
          <a:ln w="12700">
            <a:miter lim="400000"/>
          </a:ln>
        </p:spPr>
      </p:pic>
      <p:grpSp>
        <p:nvGrpSpPr>
          <p:cNvPr id="286" name="Group"/>
          <p:cNvGrpSpPr/>
          <p:nvPr/>
        </p:nvGrpSpPr>
        <p:grpSpPr>
          <a:xfrm>
            <a:off x="1188974" y="3966777"/>
            <a:ext cx="1762253" cy="1830773"/>
            <a:chOff x="0" y="0"/>
            <a:chExt cx="1762251" cy="1830772"/>
          </a:xfrm>
        </p:grpSpPr>
        <p:sp>
          <p:nvSpPr>
            <p:cNvPr id="284"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85"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289" name="Group"/>
          <p:cNvGrpSpPr/>
          <p:nvPr/>
        </p:nvGrpSpPr>
        <p:grpSpPr>
          <a:xfrm>
            <a:off x="9530228" y="2031013"/>
            <a:ext cx="1547369" cy="1830774"/>
            <a:chOff x="107441" y="0"/>
            <a:chExt cx="1547367" cy="1830772"/>
          </a:xfrm>
        </p:grpSpPr>
        <p:sp>
          <p:nvSpPr>
            <p:cNvPr id="287"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88"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92" name="Group"/>
          <p:cNvGrpSpPr/>
          <p:nvPr/>
        </p:nvGrpSpPr>
        <p:grpSpPr>
          <a:xfrm>
            <a:off x="9530228" y="4465745"/>
            <a:ext cx="1547369" cy="1830773"/>
            <a:chOff x="107441" y="0"/>
            <a:chExt cx="1547367" cy="1830772"/>
          </a:xfrm>
        </p:grpSpPr>
        <p:sp>
          <p:nvSpPr>
            <p:cNvPr id="290"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91"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95" name="Group"/>
          <p:cNvGrpSpPr/>
          <p:nvPr/>
        </p:nvGrpSpPr>
        <p:grpSpPr>
          <a:xfrm>
            <a:off x="9530228" y="6900478"/>
            <a:ext cx="1547369" cy="1830773"/>
            <a:chOff x="107441" y="0"/>
            <a:chExt cx="1547367" cy="1830772"/>
          </a:xfrm>
        </p:grpSpPr>
        <p:sp>
          <p:nvSpPr>
            <p:cNvPr id="293"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94"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298" name="Group"/>
          <p:cNvGrpSpPr/>
          <p:nvPr/>
        </p:nvGrpSpPr>
        <p:grpSpPr>
          <a:xfrm>
            <a:off x="7881427" y="2126556"/>
            <a:ext cx="1163601" cy="1830773"/>
            <a:chOff x="0" y="0"/>
            <a:chExt cx="1163600" cy="1830772"/>
          </a:xfrm>
        </p:grpSpPr>
        <p:sp>
          <p:nvSpPr>
            <p:cNvPr id="296" name="Rectangle"/>
            <p:cNvSpPr/>
            <p:nvPr/>
          </p:nvSpPr>
          <p:spPr>
            <a:xfrm>
              <a:off x="335472" y="0"/>
              <a:ext cx="492656" cy="1830773"/>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297" name="Fire"/>
            <p:cNvSpPr/>
            <p:nvPr/>
          </p:nvSpPr>
          <p:spPr>
            <a:xfrm>
              <a:off x="-1" y="234901"/>
              <a:ext cx="1163602" cy="1360970"/>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sz="3600"/>
              </a:pPr>
            </a:p>
          </p:txBody>
        </p:sp>
      </p:grpSp>
      <p:grpSp>
        <p:nvGrpSpPr>
          <p:cNvPr id="301" name="Group"/>
          <p:cNvGrpSpPr/>
          <p:nvPr/>
        </p:nvGrpSpPr>
        <p:grpSpPr>
          <a:xfrm>
            <a:off x="7881427" y="6508056"/>
            <a:ext cx="1163601" cy="1830773"/>
            <a:chOff x="0" y="0"/>
            <a:chExt cx="1163600" cy="1830772"/>
          </a:xfrm>
        </p:grpSpPr>
        <p:sp>
          <p:nvSpPr>
            <p:cNvPr id="299" name="Rectangle"/>
            <p:cNvSpPr/>
            <p:nvPr/>
          </p:nvSpPr>
          <p:spPr>
            <a:xfrm>
              <a:off x="335472" y="0"/>
              <a:ext cx="492656" cy="1830773"/>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00" name="Fire"/>
            <p:cNvSpPr/>
            <p:nvPr/>
          </p:nvSpPr>
          <p:spPr>
            <a:xfrm>
              <a:off x="-1" y="234901"/>
              <a:ext cx="1163602" cy="1360970"/>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sz="36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279"/>
                                        </p:tgtEl>
                                        <p:attrNameLst>
                                          <p:attrName>style.visibility</p:attrName>
                                        </p:attrNameLst>
                                      </p:cBhvr>
                                      <p:to>
                                        <p:strVal val="visible"/>
                                      </p:to>
                                    </p:set>
                                    <p:animEffect filter="wipe(right)" transition="in">
                                      <p:cBhvr>
                                        <p:cTn id="7" dur="500"/>
                                        <p:tgtEl>
                                          <p:spTgt spid="279"/>
                                        </p:tgtEl>
                                      </p:cBhvr>
                                    </p:animEffect>
                                  </p:childTnLst>
                                </p:cTn>
                              </p:par>
                            </p:childTnLst>
                          </p:cTn>
                        </p:par>
                        <p:par>
                          <p:cTn id="8" fill="hold">
                            <p:stCondLst>
                              <p:cond delay="500"/>
                            </p:stCondLst>
                            <p:childTnLst>
                              <p:par>
                                <p:cTn id="9" presetClass="entr" nodeType="afterEffect" presetSubtype="2" presetID="22" grpId="2" fill="hold">
                                  <p:stCondLst>
                                    <p:cond delay="0"/>
                                  </p:stCondLst>
                                  <p:iterate type="el" backwards="0">
                                    <p:tmAbs val="0"/>
                                  </p:iterate>
                                  <p:childTnLst>
                                    <p:set>
                                      <p:cBhvr>
                                        <p:cTn id="10" fill="hold"/>
                                        <p:tgtEl>
                                          <p:spTgt spid="278"/>
                                        </p:tgtEl>
                                        <p:attrNameLst>
                                          <p:attrName>style.visibility</p:attrName>
                                        </p:attrNameLst>
                                      </p:cBhvr>
                                      <p:to>
                                        <p:strVal val="visible"/>
                                      </p:to>
                                    </p:set>
                                    <p:animEffect filter="wipe(right)" transition="in">
                                      <p:cBhvr>
                                        <p:cTn id="11" dur="500"/>
                                        <p:tgtEl>
                                          <p:spTgt spid="278"/>
                                        </p:tgtEl>
                                      </p:cBhvr>
                                    </p:animEffect>
                                  </p:childTnLst>
                                </p:cTn>
                              </p:par>
                            </p:childTnLst>
                          </p:cTn>
                        </p:par>
                        <p:par>
                          <p:cTn id="12" fill="hold">
                            <p:stCondLst>
                              <p:cond delay="1000"/>
                            </p:stCondLst>
                            <p:childTnLst>
                              <p:par>
                                <p:cTn id="13" presetClass="entr" nodeType="afterEffect" presetSubtype="2" presetID="22" grpId="3" fill="hold">
                                  <p:stCondLst>
                                    <p:cond delay="0"/>
                                  </p:stCondLst>
                                  <p:iterate type="el" backwards="0">
                                    <p:tmAbs val="0"/>
                                  </p:iterate>
                                  <p:childTnLst>
                                    <p:set>
                                      <p:cBhvr>
                                        <p:cTn id="14" fill="hold"/>
                                        <p:tgtEl>
                                          <p:spTgt spid="277"/>
                                        </p:tgtEl>
                                        <p:attrNameLst>
                                          <p:attrName>style.visibility</p:attrName>
                                        </p:attrNameLst>
                                      </p:cBhvr>
                                      <p:to>
                                        <p:strVal val="visible"/>
                                      </p:to>
                                    </p:set>
                                    <p:animEffect filter="wipe(right)" transition="in">
                                      <p:cBhvr>
                                        <p:cTn id="15"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2"/>
      <p:bldP build="whole" bldLvl="1" animBg="1" rev="0" advAuto="0" spid="277" grpId="3"/>
      <p:bldP build="whole" bldLvl="1" animBg="1" rev="0" advAuto="0" spid="279"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Arrow"/>
          <p:cNvSpPr/>
          <p:nvPr/>
        </p:nvSpPr>
        <p:spPr>
          <a:xfrm flipH="1" rot="11959937">
            <a:off x="3004461" y="5656656"/>
            <a:ext cx="8707697" cy="1270001"/>
          </a:xfrm>
          <a:prstGeom prst="rightArrow">
            <a:avLst>
              <a:gd name="adj1" fmla="val 27455"/>
              <a:gd name="adj2" fmla="val 43390"/>
            </a:avLst>
          </a:prstGeom>
          <a:solidFill>
            <a:schemeClr val="accent3">
              <a:hueOff val="914337"/>
              <a:satOff val="31515"/>
              <a:lumOff val="-30790"/>
            </a:schemeClr>
          </a:solidFill>
          <a:ln w="63500">
            <a:solidFill>
              <a:schemeClr val="accent3">
                <a:hueOff val="914337"/>
                <a:satOff val="31515"/>
                <a:lumOff val="-30790"/>
              </a:schemeClr>
            </a:solidFill>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06" name="Arrow"/>
          <p:cNvSpPr/>
          <p:nvPr/>
        </p:nvSpPr>
        <p:spPr>
          <a:xfrm flipH="1" rot="11197087">
            <a:off x="3198936" y="4481126"/>
            <a:ext cx="8281126" cy="1270001"/>
          </a:xfrm>
          <a:prstGeom prst="rightArrow">
            <a:avLst>
              <a:gd name="adj1" fmla="val 27455"/>
              <a:gd name="adj2" fmla="val 43390"/>
            </a:avLst>
          </a:prstGeom>
          <a:solidFill>
            <a:schemeClr val="accent3">
              <a:hueOff val="914337"/>
              <a:satOff val="31515"/>
              <a:lumOff val="-30790"/>
            </a:schemeClr>
          </a:solidFill>
          <a:ln w="63500">
            <a:solidFill>
              <a:schemeClr val="accent3">
                <a:hueOff val="914337"/>
                <a:satOff val="31515"/>
                <a:lumOff val="-30790"/>
              </a:schemeClr>
            </a:solidFill>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07" name="Arrow"/>
          <p:cNvSpPr/>
          <p:nvPr/>
        </p:nvSpPr>
        <p:spPr>
          <a:xfrm flipH="1" rot="10394602">
            <a:off x="3167145" y="2918138"/>
            <a:ext cx="8345127" cy="1270001"/>
          </a:xfrm>
          <a:prstGeom prst="rightArrow">
            <a:avLst>
              <a:gd name="adj1" fmla="val 27455"/>
              <a:gd name="adj2" fmla="val 43390"/>
            </a:avLst>
          </a:prstGeom>
          <a:solidFill>
            <a:schemeClr val="accent3">
              <a:hueOff val="914337"/>
              <a:satOff val="31515"/>
              <a:lumOff val="-30790"/>
            </a:schemeClr>
          </a:solidFill>
          <a:ln w="63500">
            <a:solidFill>
              <a:schemeClr val="accent3">
                <a:hueOff val="914337"/>
                <a:satOff val="31515"/>
                <a:lumOff val="-30790"/>
              </a:schemeClr>
            </a:solidFill>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08" name="Arrow"/>
          <p:cNvSpPr/>
          <p:nvPr/>
        </p:nvSpPr>
        <p:spPr>
          <a:xfrm rot="11959937">
            <a:off x="2688352" y="5617881"/>
            <a:ext cx="8707697" cy="1270001"/>
          </a:xfrm>
          <a:prstGeom prst="rightArrow">
            <a:avLst>
              <a:gd name="adj1" fmla="val 27455"/>
              <a:gd name="adj2" fmla="val 43390"/>
            </a:avLst>
          </a:prstGeom>
          <a:solidFill>
            <a:schemeClr val="accent3">
              <a:hueOff val="914337"/>
              <a:satOff val="31515"/>
              <a:lumOff val="-30790"/>
            </a:schemeClr>
          </a:solidFill>
          <a:ln w="63500">
            <a:solidFill>
              <a:schemeClr val="accent3">
                <a:hueOff val="914337"/>
                <a:satOff val="31515"/>
                <a:lumOff val="-30790"/>
              </a:schemeClr>
            </a:solidFill>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09" name="Arrow"/>
          <p:cNvSpPr/>
          <p:nvPr/>
        </p:nvSpPr>
        <p:spPr>
          <a:xfrm rot="11197087">
            <a:off x="2860671" y="4406048"/>
            <a:ext cx="8281126" cy="1270001"/>
          </a:xfrm>
          <a:prstGeom prst="rightArrow">
            <a:avLst>
              <a:gd name="adj1" fmla="val 27455"/>
              <a:gd name="adj2" fmla="val 43390"/>
            </a:avLst>
          </a:prstGeom>
          <a:solidFill>
            <a:schemeClr val="accent3">
              <a:hueOff val="914337"/>
              <a:satOff val="31515"/>
              <a:lumOff val="-30790"/>
            </a:schemeClr>
          </a:solidFill>
          <a:ln w="63500">
            <a:solidFill>
              <a:schemeClr val="accent3">
                <a:hueOff val="914337"/>
                <a:satOff val="31515"/>
                <a:lumOff val="-30790"/>
              </a:schemeClr>
            </a:solidFill>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10" name="Arrow"/>
          <p:cNvSpPr/>
          <p:nvPr/>
        </p:nvSpPr>
        <p:spPr>
          <a:xfrm rot="10394602">
            <a:off x="2887745" y="2989541"/>
            <a:ext cx="8345127" cy="1270001"/>
          </a:xfrm>
          <a:prstGeom prst="rightArrow">
            <a:avLst>
              <a:gd name="adj1" fmla="val 27455"/>
              <a:gd name="adj2" fmla="val 43390"/>
            </a:avLst>
          </a:prstGeom>
          <a:solidFill>
            <a:schemeClr val="accent3">
              <a:hueOff val="914337"/>
              <a:satOff val="31515"/>
              <a:lumOff val="-30790"/>
            </a:schemeClr>
          </a:solidFill>
          <a:ln w="63500">
            <a:solidFill>
              <a:schemeClr val="accent3">
                <a:hueOff val="914337"/>
                <a:satOff val="31515"/>
                <a:lumOff val="-30790"/>
              </a:schemeClr>
            </a:solidFill>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11" name="Advantages of…"/>
          <p:cNvSpPr txBox="1"/>
          <p:nvPr>
            <p:ph type="title"/>
          </p:nvPr>
        </p:nvSpPr>
        <p:spPr>
          <a:prstGeom prst="rect">
            <a:avLst/>
          </a:prstGeom>
        </p:spPr>
        <p:txBody>
          <a:bodyPr/>
          <a:lstStyle/>
          <a:p>
            <a:pPr/>
            <a:r>
              <a:t>Advantages of</a:t>
            </a:r>
          </a:p>
          <a:p>
            <a:pPr/>
            <a:r>
              <a:t>Agent-based</a:t>
            </a:r>
          </a:p>
        </p:txBody>
      </p:sp>
      <p:pic>
        <p:nvPicPr>
          <p:cNvPr id="312" name="Spy.png" descr="Spy.png"/>
          <p:cNvPicPr>
            <a:picLocks noChangeAspect="1"/>
          </p:cNvPicPr>
          <p:nvPr/>
        </p:nvPicPr>
        <p:blipFill>
          <a:blip r:embed="rId3">
            <a:extLst/>
          </a:blip>
          <a:stretch>
            <a:fillRect/>
          </a:stretch>
        </p:blipFill>
        <p:spPr>
          <a:xfrm>
            <a:off x="11173176" y="4689016"/>
            <a:ext cx="1018824" cy="1384232"/>
          </a:xfrm>
          <a:prstGeom prst="rect">
            <a:avLst/>
          </a:prstGeom>
          <a:ln w="12700">
            <a:miter lim="400000"/>
          </a:ln>
        </p:spPr>
      </p:pic>
      <p:pic>
        <p:nvPicPr>
          <p:cNvPr id="313" name="Spy.png" descr="Spy.png"/>
          <p:cNvPicPr>
            <a:picLocks noChangeAspect="1"/>
          </p:cNvPicPr>
          <p:nvPr/>
        </p:nvPicPr>
        <p:blipFill>
          <a:blip r:embed="rId3">
            <a:extLst/>
          </a:blip>
          <a:stretch>
            <a:fillRect/>
          </a:stretch>
        </p:blipFill>
        <p:spPr>
          <a:xfrm>
            <a:off x="11238088" y="7123748"/>
            <a:ext cx="1018824" cy="1384232"/>
          </a:xfrm>
          <a:prstGeom prst="rect">
            <a:avLst/>
          </a:prstGeom>
          <a:ln w="12700">
            <a:miter lim="400000"/>
          </a:ln>
        </p:spPr>
      </p:pic>
      <p:pic>
        <p:nvPicPr>
          <p:cNvPr id="314" name="Spy.png" descr="Spy.png"/>
          <p:cNvPicPr>
            <a:picLocks noChangeAspect="1"/>
          </p:cNvPicPr>
          <p:nvPr/>
        </p:nvPicPr>
        <p:blipFill>
          <a:blip r:embed="rId3">
            <a:extLst/>
          </a:blip>
          <a:stretch>
            <a:fillRect/>
          </a:stretch>
        </p:blipFill>
        <p:spPr>
          <a:xfrm>
            <a:off x="11173176" y="2254284"/>
            <a:ext cx="1018824" cy="1384232"/>
          </a:xfrm>
          <a:prstGeom prst="rect">
            <a:avLst/>
          </a:prstGeom>
          <a:ln w="12700">
            <a:miter lim="400000"/>
          </a:ln>
        </p:spPr>
      </p:pic>
      <p:grpSp>
        <p:nvGrpSpPr>
          <p:cNvPr id="317" name="Group"/>
          <p:cNvGrpSpPr/>
          <p:nvPr/>
        </p:nvGrpSpPr>
        <p:grpSpPr>
          <a:xfrm>
            <a:off x="1188974" y="3966777"/>
            <a:ext cx="1762253" cy="1830773"/>
            <a:chOff x="0" y="0"/>
            <a:chExt cx="1762251" cy="1830772"/>
          </a:xfrm>
        </p:grpSpPr>
        <p:sp>
          <p:nvSpPr>
            <p:cNvPr id="315"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16"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320" name="Group"/>
          <p:cNvGrpSpPr/>
          <p:nvPr/>
        </p:nvGrpSpPr>
        <p:grpSpPr>
          <a:xfrm>
            <a:off x="9530228" y="2031013"/>
            <a:ext cx="1547369" cy="1830774"/>
            <a:chOff x="107441" y="0"/>
            <a:chExt cx="1547367" cy="1830772"/>
          </a:xfrm>
        </p:grpSpPr>
        <p:sp>
          <p:nvSpPr>
            <p:cNvPr id="318"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19"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23" name="Group"/>
          <p:cNvGrpSpPr/>
          <p:nvPr/>
        </p:nvGrpSpPr>
        <p:grpSpPr>
          <a:xfrm>
            <a:off x="9530228" y="4465745"/>
            <a:ext cx="1547369" cy="1830773"/>
            <a:chOff x="107441" y="0"/>
            <a:chExt cx="1547367" cy="1830772"/>
          </a:xfrm>
        </p:grpSpPr>
        <p:sp>
          <p:nvSpPr>
            <p:cNvPr id="321"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22"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26" name="Group"/>
          <p:cNvGrpSpPr/>
          <p:nvPr/>
        </p:nvGrpSpPr>
        <p:grpSpPr>
          <a:xfrm>
            <a:off x="9530228" y="6900478"/>
            <a:ext cx="1547369" cy="1830773"/>
            <a:chOff x="107441" y="0"/>
            <a:chExt cx="1547367" cy="1830772"/>
          </a:xfrm>
        </p:grpSpPr>
        <p:sp>
          <p:nvSpPr>
            <p:cNvPr id="324"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25"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29" name="Group"/>
          <p:cNvGrpSpPr/>
          <p:nvPr/>
        </p:nvGrpSpPr>
        <p:grpSpPr>
          <a:xfrm>
            <a:off x="7881427" y="2126556"/>
            <a:ext cx="1163601" cy="1830773"/>
            <a:chOff x="0" y="0"/>
            <a:chExt cx="1163600" cy="1830772"/>
          </a:xfrm>
        </p:grpSpPr>
        <p:sp>
          <p:nvSpPr>
            <p:cNvPr id="327" name="Rectangle"/>
            <p:cNvSpPr/>
            <p:nvPr/>
          </p:nvSpPr>
          <p:spPr>
            <a:xfrm>
              <a:off x="335472" y="0"/>
              <a:ext cx="492656" cy="1830773"/>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28" name="Fire"/>
            <p:cNvSpPr/>
            <p:nvPr/>
          </p:nvSpPr>
          <p:spPr>
            <a:xfrm>
              <a:off x="-1" y="234901"/>
              <a:ext cx="1163602" cy="1360970"/>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sz="3600"/>
              </a:pPr>
            </a:p>
          </p:txBody>
        </p:sp>
      </p:grpSp>
      <p:grpSp>
        <p:nvGrpSpPr>
          <p:cNvPr id="332" name="Group"/>
          <p:cNvGrpSpPr/>
          <p:nvPr/>
        </p:nvGrpSpPr>
        <p:grpSpPr>
          <a:xfrm>
            <a:off x="7881427" y="6508056"/>
            <a:ext cx="1163601" cy="1830773"/>
            <a:chOff x="0" y="0"/>
            <a:chExt cx="1163600" cy="1830772"/>
          </a:xfrm>
        </p:grpSpPr>
        <p:sp>
          <p:nvSpPr>
            <p:cNvPr id="330" name="Rectangle"/>
            <p:cNvSpPr/>
            <p:nvPr/>
          </p:nvSpPr>
          <p:spPr>
            <a:xfrm>
              <a:off x="335472" y="0"/>
              <a:ext cx="492656" cy="1830773"/>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31" name="Fire"/>
            <p:cNvSpPr/>
            <p:nvPr/>
          </p:nvSpPr>
          <p:spPr>
            <a:xfrm>
              <a:off x="-1" y="234901"/>
              <a:ext cx="1163602" cy="1360970"/>
            </a:xfrm>
            <a:custGeom>
              <a:avLst/>
              <a:gdLst/>
              <a:ahLst/>
              <a:cxnLst>
                <a:cxn ang="0">
                  <a:pos x="wd2" y="hd2"/>
                </a:cxn>
                <a:cxn ang="5400000">
                  <a:pos x="wd2" y="hd2"/>
                </a:cxn>
                <a:cxn ang="10800000">
                  <a:pos x="wd2" y="hd2"/>
                </a:cxn>
                <a:cxn ang="16200000">
                  <a:pos x="wd2" y="hd2"/>
                </a:cxn>
              </a:cxnLst>
              <a:rect l="0" t="0" r="r" b="b"/>
              <a:pathLst>
                <a:path w="18868" h="21600" fill="norm" stroke="1" extrusionOk="0">
                  <a:moveTo>
                    <a:pt x="11239" y="0"/>
                  </a:moveTo>
                  <a:cubicBezTo>
                    <a:pt x="2970" y="4003"/>
                    <a:pt x="2989" y="11005"/>
                    <a:pt x="3722" y="14791"/>
                  </a:cubicBezTo>
                  <a:cubicBezTo>
                    <a:pt x="2739" y="13911"/>
                    <a:pt x="1717" y="12459"/>
                    <a:pt x="1372" y="10120"/>
                  </a:cubicBezTo>
                  <a:cubicBezTo>
                    <a:pt x="-1043" y="14091"/>
                    <a:pt x="-153" y="18364"/>
                    <a:pt x="3127" y="21600"/>
                  </a:cubicBezTo>
                  <a:cubicBezTo>
                    <a:pt x="4667" y="20445"/>
                    <a:pt x="8635" y="16716"/>
                    <a:pt x="8134" y="10564"/>
                  </a:cubicBezTo>
                  <a:cubicBezTo>
                    <a:pt x="10070" y="11636"/>
                    <a:pt x="11307" y="14756"/>
                    <a:pt x="11441" y="17747"/>
                  </a:cubicBezTo>
                  <a:cubicBezTo>
                    <a:pt x="12400" y="16981"/>
                    <a:pt x="13309" y="15598"/>
                    <a:pt x="13699" y="14116"/>
                  </a:cubicBezTo>
                  <a:cubicBezTo>
                    <a:pt x="15274" y="15860"/>
                    <a:pt x="16001" y="18709"/>
                    <a:pt x="15599" y="21600"/>
                  </a:cubicBezTo>
                  <a:cubicBezTo>
                    <a:pt x="15613" y="21600"/>
                    <a:pt x="15624" y="21600"/>
                    <a:pt x="15637" y="21600"/>
                  </a:cubicBezTo>
                  <a:cubicBezTo>
                    <a:pt x="20557" y="18093"/>
                    <a:pt x="19757" y="8611"/>
                    <a:pt x="13922" y="5682"/>
                  </a:cubicBezTo>
                  <a:cubicBezTo>
                    <a:pt x="14632" y="7271"/>
                    <a:pt x="14621" y="8912"/>
                    <a:pt x="14346" y="10290"/>
                  </a:cubicBezTo>
                  <a:cubicBezTo>
                    <a:pt x="12223" y="8105"/>
                    <a:pt x="9861" y="5847"/>
                    <a:pt x="11239" y="0"/>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sz="3600"/>
              </a:pPr>
            </a:p>
          </p:txBody>
        </p:sp>
      </p:grpSp>
      <p:pic>
        <p:nvPicPr>
          <p:cNvPr id="333" name="Saltstack_logo.Jpg.jpg" descr="Saltstack_logo.Jpg.jpg"/>
          <p:cNvPicPr>
            <a:picLocks noChangeAspect="1"/>
          </p:cNvPicPr>
          <p:nvPr/>
        </p:nvPicPr>
        <p:blipFill>
          <a:blip r:embed="rId5">
            <a:extLst/>
          </a:blip>
          <a:stretch>
            <a:fillRect/>
          </a:stretch>
        </p:blipFill>
        <p:spPr>
          <a:xfrm>
            <a:off x="644425" y="6508056"/>
            <a:ext cx="2312885" cy="1448434"/>
          </a:xfrm>
          <a:prstGeom prst="rect">
            <a:avLst/>
          </a:prstGeom>
          <a:ln w="12700">
            <a:miter lim="400000"/>
          </a:ln>
        </p:spPr>
      </p:pic>
      <p:sp>
        <p:nvSpPr>
          <p:cNvPr id="334" name="Persistent bus connection"/>
          <p:cNvSpPr txBox="1"/>
          <p:nvPr/>
        </p:nvSpPr>
        <p:spPr>
          <a:xfrm>
            <a:off x="3050487" y="4233060"/>
            <a:ext cx="638048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Persistent bus connection</a:t>
            </a:r>
          </a:p>
        </p:txBody>
      </p:sp>
      <p:pic>
        <p:nvPicPr>
          <p:cNvPr id="335" name="zeromq-logo.png" descr="zeromq-logo.png"/>
          <p:cNvPicPr>
            <a:picLocks noChangeAspect="1"/>
          </p:cNvPicPr>
          <p:nvPr/>
        </p:nvPicPr>
        <p:blipFill>
          <a:blip r:embed="rId6">
            <a:extLst/>
          </a:blip>
          <a:stretch>
            <a:fillRect/>
          </a:stretch>
        </p:blipFill>
        <p:spPr>
          <a:xfrm>
            <a:off x="5359601" y="4841807"/>
            <a:ext cx="1762253" cy="64002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310"/>
                                        </p:tgtEl>
                                        <p:attrNameLst>
                                          <p:attrName>style.visibility</p:attrName>
                                        </p:attrNameLst>
                                      </p:cBhvr>
                                      <p:to>
                                        <p:strVal val="visible"/>
                                      </p:to>
                                    </p:set>
                                    <p:animEffect filter="wipe(right)" transition="in">
                                      <p:cBhvr>
                                        <p:cTn id="7" dur="500"/>
                                        <p:tgtEl>
                                          <p:spTgt spid="310"/>
                                        </p:tgtEl>
                                      </p:cBhvr>
                                    </p:animEffect>
                                  </p:childTnLst>
                                </p:cTn>
                              </p:par>
                            </p:childTnLst>
                          </p:cTn>
                        </p:par>
                        <p:par>
                          <p:cTn id="8" fill="hold">
                            <p:stCondLst>
                              <p:cond delay="500"/>
                            </p:stCondLst>
                            <p:childTnLst>
                              <p:par>
                                <p:cTn id="9" presetClass="entr" nodeType="afterEffect" presetSubtype="2" presetID="22" grpId="2" fill="hold">
                                  <p:stCondLst>
                                    <p:cond delay="0"/>
                                  </p:stCondLst>
                                  <p:iterate type="el" backwards="0">
                                    <p:tmAbs val="0"/>
                                  </p:iterate>
                                  <p:childTnLst>
                                    <p:set>
                                      <p:cBhvr>
                                        <p:cTn id="10" fill="hold"/>
                                        <p:tgtEl>
                                          <p:spTgt spid="309"/>
                                        </p:tgtEl>
                                        <p:attrNameLst>
                                          <p:attrName>style.visibility</p:attrName>
                                        </p:attrNameLst>
                                      </p:cBhvr>
                                      <p:to>
                                        <p:strVal val="visible"/>
                                      </p:to>
                                    </p:set>
                                    <p:animEffect filter="wipe(right)" transition="in">
                                      <p:cBhvr>
                                        <p:cTn id="11" dur="500"/>
                                        <p:tgtEl>
                                          <p:spTgt spid="309"/>
                                        </p:tgtEl>
                                      </p:cBhvr>
                                    </p:animEffect>
                                  </p:childTnLst>
                                </p:cTn>
                              </p:par>
                            </p:childTnLst>
                          </p:cTn>
                        </p:par>
                        <p:par>
                          <p:cTn id="12" fill="hold">
                            <p:stCondLst>
                              <p:cond delay="1000"/>
                            </p:stCondLst>
                            <p:childTnLst>
                              <p:par>
                                <p:cTn id="13" presetClass="entr" nodeType="afterEffect" presetSubtype="2" presetID="22" grpId="3" fill="hold">
                                  <p:stCondLst>
                                    <p:cond delay="0"/>
                                  </p:stCondLst>
                                  <p:iterate type="el" backwards="0">
                                    <p:tmAbs val="0"/>
                                  </p:iterate>
                                  <p:childTnLst>
                                    <p:set>
                                      <p:cBhvr>
                                        <p:cTn id="14" fill="hold"/>
                                        <p:tgtEl>
                                          <p:spTgt spid="308"/>
                                        </p:tgtEl>
                                        <p:attrNameLst>
                                          <p:attrName>style.visibility</p:attrName>
                                        </p:attrNameLst>
                                      </p:cBhvr>
                                      <p:to>
                                        <p:strVal val="visible"/>
                                      </p:to>
                                    </p:set>
                                    <p:animEffect filter="wipe(right)" transition="in">
                                      <p:cBhvr>
                                        <p:cTn id="15" dur="500"/>
                                        <p:tgtEl>
                                          <p:spTgt spid="308"/>
                                        </p:tgtEl>
                                      </p:cBhvr>
                                    </p:animEffect>
                                  </p:childTnLst>
                                </p:cTn>
                              </p:par>
                            </p:childTnLst>
                          </p:cTn>
                        </p:par>
                        <p:par>
                          <p:cTn id="16" fill="hold">
                            <p:stCondLst>
                              <p:cond delay="1500"/>
                            </p:stCondLst>
                            <p:childTnLst>
                              <p:par>
                                <p:cTn id="17" presetClass="entr" nodeType="afterEffect" presetSubtype="2" presetID="22" grpId="4" fill="hold">
                                  <p:stCondLst>
                                    <p:cond delay="0"/>
                                  </p:stCondLst>
                                  <p:iterate type="el" backwards="0">
                                    <p:tmAbs val="0"/>
                                  </p:iterate>
                                  <p:childTnLst>
                                    <p:set>
                                      <p:cBhvr>
                                        <p:cTn id="18" fill="hold"/>
                                        <p:tgtEl>
                                          <p:spTgt spid="307"/>
                                        </p:tgtEl>
                                        <p:attrNameLst>
                                          <p:attrName>style.visibility</p:attrName>
                                        </p:attrNameLst>
                                      </p:cBhvr>
                                      <p:to>
                                        <p:strVal val="visible"/>
                                      </p:to>
                                    </p:set>
                                    <p:animEffect filter="wipe(right)" transition="in">
                                      <p:cBhvr>
                                        <p:cTn id="19" dur="500"/>
                                        <p:tgtEl>
                                          <p:spTgt spid="307"/>
                                        </p:tgtEl>
                                      </p:cBhvr>
                                    </p:animEffect>
                                  </p:childTnLst>
                                </p:cTn>
                              </p:par>
                            </p:childTnLst>
                          </p:cTn>
                        </p:par>
                        <p:par>
                          <p:cTn id="20" fill="hold">
                            <p:stCondLst>
                              <p:cond delay="2000"/>
                            </p:stCondLst>
                            <p:childTnLst>
                              <p:par>
                                <p:cTn id="21" presetClass="entr" nodeType="afterEffect" presetSubtype="2" presetID="22" grpId="5" fill="hold">
                                  <p:stCondLst>
                                    <p:cond delay="0"/>
                                  </p:stCondLst>
                                  <p:iterate type="el" backwards="0">
                                    <p:tmAbs val="0"/>
                                  </p:iterate>
                                  <p:childTnLst>
                                    <p:set>
                                      <p:cBhvr>
                                        <p:cTn id="22" fill="hold"/>
                                        <p:tgtEl>
                                          <p:spTgt spid="306"/>
                                        </p:tgtEl>
                                        <p:attrNameLst>
                                          <p:attrName>style.visibility</p:attrName>
                                        </p:attrNameLst>
                                      </p:cBhvr>
                                      <p:to>
                                        <p:strVal val="visible"/>
                                      </p:to>
                                    </p:set>
                                    <p:animEffect filter="wipe(right)" transition="in">
                                      <p:cBhvr>
                                        <p:cTn id="23" dur="500"/>
                                        <p:tgtEl>
                                          <p:spTgt spid="306"/>
                                        </p:tgtEl>
                                      </p:cBhvr>
                                    </p:animEffect>
                                  </p:childTnLst>
                                </p:cTn>
                              </p:par>
                            </p:childTnLst>
                          </p:cTn>
                        </p:par>
                        <p:par>
                          <p:cTn id="24" fill="hold">
                            <p:stCondLst>
                              <p:cond delay="2500"/>
                            </p:stCondLst>
                            <p:childTnLst>
                              <p:par>
                                <p:cTn id="25" presetClass="entr" nodeType="afterEffect" presetSubtype="2" presetID="22" grpId="6" fill="hold">
                                  <p:stCondLst>
                                    <p:cond delay="0"/>
                                  </p:stCondLst>
                                  <p:iterate type="el" backwards="0">
                                    <p:tmAbs val="0"/>
                                  </p:iterate>
                                  <p:childTnLst>
                                    <p:set>
                                      <p:cBhvr>
                                        <p:cTn id="26" fill="hold"/>
                                        <p:tgtEl>
                                          <p:spTgt spid="305"/>
                                        </p:tgtEl>
                                        <p:attrNameLst>
                                          <p:attrName>style.visibility</p:attrName>
                                        </p:attrNameLst>
                                      </p:cBhvr>
                                      <p:to>
                                        <p:strVal val="visible"/>
                                      </p:to>
                                    </p:set>
                                    <p:animEffect filter="wipe(right)" transition="in">
                                      <p:cBhvr>
                                        <p:cTn id="27" dur="500"/>
                                        <p:tgtEl>
                                          <p:spTgt spid="305"/>
                                        </p:tgtEl>
                                      </p:cBhvr>
                                    </p:animEffect>
                                  </p:childTnLst>
                                </p:cTn>
                              </p:par>
                            </p:childTnLst>
                          </p:cTn>
                        </p:par>
                        <p:par>
                          <p:cTn id="28" fill="hold">
                            <p:stCondLst>
                              <p:cond delay="3000"/>
                            </p:stCondLst>
                            <p:childTnLst>
                              <p:par>
                                <p:cTn id="29" presetClass="entr" nodeType="afterEffect" presetID="9" grpId="7" fill="hold">
                                  <p:stCondLst>
                                    <p:cond delay="0"/>
                                  </p:stCondLst>
                                  <p:iterate type="el" backwards="0">
                                    <p:tmAbs val="0"/>
                                  </p:iterate>
                                  <p:childTnLst>
                                    <p:set>
                                      <p:cBhvr>
                                        <p:cTn id="30" fill="hold"/>
                                        <p:tgtEl>
                                          <p:spTgt spid="334"/>
                                        </p:tgtEl>
                                        <p:attrNameLst>
                                          <p:attrName>style.visibility</p:attrName>
                                        </p:attrNameLst>
                                      </p:cBhvr>
                                      <p:to>
                                        <p:strVal val="visible"/>
                                      </p:to>
                                    </p:set>
                                    <p:animEffect filter="dissolve" transition="in">
                                      <p:cBhvr>
                                        <p:cTn id="31" dur="1000"/>
                                        <p:tgtEl>
                                          <p:spTgt spid="334"/>
                                        </p:tgtEl>
                                      </p:cBhvr>
                                    </p:animEffect>
                                  </p:childTnLst>
                                </p:cTn>
                              </p:par>
                            </p:childTnLst>
                          </p:cTn>
                        </p:par>
                        <p:par>
                          <p:cTn id="32" fill="hold">
                            <p:stCondLst>
                              <p:cond delay="4000"/>
                            </p:stCondLst>
                            <p:childTnLst>
                              <p:par>
                                <p:cTn id="33" presetClass="entr" nodeType="afterEffect" presetID="9" grpId="8" fill="hold">
                                  <p:stCondLst>
                                    <p:cond delay="0"/>
                                  </p:stCondLst>
                                  <p:iterate type="el" backwards="0">
                                    <p:tmAbs val="0"/>
                                  </p:iterate>
                                  <p:childTnLst>
                                    <p:set>
                                      <p:cBhvr>
                                        <p:cTn id="34" fill="hold"/>
                                        <p:tgtEl>
                                          <p:spTgt spid="335"/>
                                        </p:tgtEl>
                                        <p:attrNameLst>
                                          <p:attrName>style.visibility</p:attrName>
                                        </p:attrNameLst>
                                      </p:cBhvr>
                                      <p:to>
                                        <p:strVal val="visible"/>
                                      </p:to>
                                    </p:set>
                                    <p:animEffect filter="dissolve" transition="in">
                                      <p:cBhvr>
                                        <p:cTn id="35"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2"/>
      <p:bldP build="whole" bldLvl="1" animBg="1" rev="0" advAuto="0" spid="308" grpId="3"/>
      <p:bldP build="whole" bldLvl="1" animBg="1" rev="0" advAuto="0" spid="335" grpId="8"/>
      <p:bldP build="whole" bldLvl="1" animBg="1" rev="0" advAuto="0" spid="306" grpId="5"/>
      <p:bldP build="whole" bldLvl="1" animBg="1" rev="0" advAuto="0" spid="310" grpId="1"/>
      <p:bldP build="whole" bldLvl="1" animBg="1" rev="0" advAuto="0" spid="334" grpId="7"/>
      <p:bldP build="whole" bldLvl="1" animBg="1" rev="0" advAuto="0" spid="307" grpId="4"/>
      <p:bldP build="whole" bldLvl="1" animBg="1" rev="0" advAuto="0" spid="305" grpId="6"/>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9" name="Arrow"/>
          <p:cNvSpPr/>
          <p:nvPr/>
        </p:nvSpPr>
        <p:spPr>
          <a:xfrm flipH="1" rot="11959937">
            <a:off x="2738226" y="5325064"/>
            <a:ext cx="6938655"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40" name="Arrow"/>
          <p:cNvSpPr/>
          <p:nvPr/>
        </p:nvSpPr>
        <p:spPr>
          <a:xfrm flipH="1" rot="11197087">
            <a:off x="2866117" y="4311863"/>
            <a:ext cx="664670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41" name="Arrow"/>
          <p:cNvSpPr/>
          <p:nvPr/>
        </p:nvSpPr>
        <p:spPr>
          <a:xfrm flipH="1" rot="10394602">
            <a:off x="2893640" y="3089416"/>
            <a:ext cx="664733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42" name="Advantages of…"/>
          <p:cNvSpPr txBox="1"/>
          <p:nvPr>
            <p:ph type="title"/>
          </p:nvPr>
        </p:nvSpPr>
        <p:spPr>
          <a:prstGeom prst="rect">
            <a:avLst/>
          </a:prstGeom>
        </p:spPr>
        <p:txBody>
          <a:bodyPr/>
          <a:lstStyle/>
          <a:p>
            <a:pPr/>
            <a:r>
              <a:t>Advantages of</a:t>
            </a:r>
          </a:p>
          <a:p>
            <a:pPr/>
            <a:r>
              <a:t>Agent-less</a:t>
            </a:r>
          </a:p>
        </p:txBody>
      </p:sp>
      <p:grpSp>
        <p:nvGrpSpPr>
          <p:cNvPr id="345" name="Group"/>
          <p:cNvGrpSpPr/>
          <p:nvPr/>
        </p:nvGrpSpPr>
        <p:grpSpPr>
          <a:xfrm>
            <a:off x="1188974" y="3966777"/>
            <a:ext cx="1762253" cy="1830773"/>
            <a:chOff x="0" y="0"/>
            <a:chExt cx="1762251" cy="1830772"/>
          </a:xfrm>
        </p:grpSpPr>
        <p:sp>
          <p:nvSpPr>
            <p:cNvPr id="343"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44"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348" name="Group"/>
          <p:cNvGrpSpPr/>
          <p:nvPr/>
        </p:nvGrpSpPr>
        <p:grpSpPr>
          <a:xfrm>
            <a:off x="9530228" y="2031013"/>
            <a:ext cx="1547369" cy="1830774"/>
            <a:chOff x="107441" y="0"/>
            <a:chExt cx="1547367" cy="1830772"/>
          </a:xfrm>
        </p:grpSpPr>
        <p:sp>
          <p:nvSpPr>
            <p:cNvPr id="346"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47"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51" name="Group"/>
          <p:cNvGrpSpPr/>
          <p:nvPr/>
        </p:nvGrpSpPr>
        <p:grpSpPr>
          <a:xfrm>
            <a:off x="9530228" y="4465745"/>
            <a:ext cx="1547369" cy="1830773"/>
            <a:chOff x="107441" y="0"/>
            <a:chExt cx="1547367" cy="1830772"/>
          </a:xfrm>
        </p:grpSpPr>
        <p:sp>
          <p:nvSpPr>
            <p:cNvPr id="349"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50"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54" name="Group"/>
          <p:cNvGrpSpPr/>
          <p:nvPr/>
        </p:nvGrpSpPr>
        <p:grpSpPr>
          <a:xfrm>
            <a:off x="9530228" y="6900478"/>
            <a:ext cx="1547369" cy="1830773"/>
            <a:chOff x="107441" y="0"/>
            <a:chExt cx="1547367" cy="1830772"/>
          </a:xfrm>
        </p:grpSpPr>
        <p:sp>
          <p:nvSpPr>
            <p:cNvPr id="352"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53"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pic>
        <p:nvPicPr>
          <p:cNvPr id="355" name="1195429795336159975juanjo_Router.svg.hi.png" descr="1195429795336159975juanjo_Router.svg.hi.png"/>
          <p:cNvPicPr>
            <a:picLocks noChangeAspect="1"/>
          </p:cNvPicPr>
          <p:nvPr/>
        </p:nvPicPr>
        <p:blipFill>
          <a:blip r:embed="rId3">
            <a:extLst/>
          </a:blip>
          <a:stretch>
            <a:fillRect/>
          </a:stretch>
        </p:blipFill>
        <p:spPr>
          <a:xfrm>
            <a:off x="8763000" y="1840205"/>
            <a:ext cx="3773752" cy="2509545"/>
          </a:xfrm>
          <a:prstGeom prst="rect">
            <a:avLst/>
          </a:prstGeom>
          <a:ln w="12700">
            <a:miter lim="400000"/>
          </a:ln>
        </p:spPr>
      </p:pic>
      <p:pic>
        <p:nvPicPr>
          <p:cNvPr id="356" name="1195429795336159975juanjo_Router.svg.hi.png" descr="1195429795336159975juanjo_Router.svg.hi.png"/>
          <p:cNvPicPr>
            <a:picLocks noChangeAspect="1"/>
          </p:cNvPicPr>
          <p:nvPr/>
        </p:nvPicPr>
        <p:blipFill>
          <a:blip r:embed="rId3">
            <a:extLst/>
          </a:blip>
          <a:stretch>
            <a:fillRect/>
          </a:stretch>
        </p:blipFill>
        <p:spPr>
          <a:xfrm>
            <a:off x="8763000" y="4219815"/>
            <a:ext cx="3773752" cy="2509545"/>
          </a:xfrm>
          <a:prstGeom prst="rect">
            <a:avLst/>
          </a:prstGeom>
          <a:ln w="12700">
            <a:miter lim="400000"/>
          </a:ln>
        </p:spPr>
      </p:pic>
      <p:pic>
        <p:nvPicPr>
          <p:cNvPr id="357" name="1195429795336159975juanjo_Router.svg.hi.png" descr="1195429795336159975juanjo_Router.svg.hi.png"/>
          <p:cNvPicPr>
            <a:picLocks noChangeAspect="1"/>
          </p:cNvPicPr>
          <p:nvPr/>
        </p:nvPicPr>
        <p:blipFill>
          <a:blip r:embed="rId3">
            <a:extLst/>
          </a:blip>
          <a:stretch>
            <a:fillRect/>
          </a:stretch>
        </p:blipFill>
        <p:spPr>
          <a:xfrm>
            <a:off x="8547100" y="6742405"/>
            <a:ext cx="3773752" cy="2509545"/>
          </a:xfrm>
          <a:prstGeom prst="rect">
            <a:avLst/>
          </a:prstGeom>
          <a:ln w="12700">
            <a:miter lim="400000"/>
          </a:ln>
        </p:spPr>
      </p:pic>
      <p:pic>
        <p:nvPicPr>
          <p:cNvPr id="358" name="Spy.png" descr="Spy.png"/>
          <p:cNvPicPr>
            <a:picLocks noChangeAspect="1"/>
          </p:cNvPicPr>
          <p:nvPr/>
        </p:nvPicPr>
        <p:blipFill>
          <a:blip r:embed="rId4">
            <a:extLst/>
          </a:blip>
          <a:stretch>
            <a:fillRect/>
          </a:stretch>
        </p:blipFill>
        <p:spPr>
          <a:xfrm>
            <a:off x="11173176" y="2254284"/>
            <a:ext cx="1018824" cy="1384232"/>
          </a:xfrm>
          <a:prstGeom prst="rect">
            <a:avLst/>
          </a:prstGeom>
          <a:ln w="12700">
            <a:miter lim="400000"/>
          </a:ln>
        </p:spPr>
      </p:pic>
      <p:pic>
        <p:nvPicPr>
          <p:cNvPr id="359" name="Spy.png" descr="Spy.png"/>
          <p:cNvPicPr>
            <a:picLocks noChangeAspect="1"/>
          </p:cNvPicPr>
          <p:nvPr/>
        </p:nvPicPr>
        <p:blipFill>
          <a:blip r:embed="rId4">
            <a:extLst/>
          </a:blip>
          <a:stretch>
            <a:fillRect/>
          </a:stretch>
        </p:blipFill>
        <p:spPr>
          <a:xfrm>
            <a:off x="11173176" y="4451790"/>
            <a:ext cx="1018824" cy="1384232"/>
          </a:xfrm>
          <a:prstGeom prst="rect">
            <a:avLst/>
          </a:prstGeom>
          <a:ln w="12700">
            <a:miter lim="400000"/>
          </a:ln>
        </p:spPr>
      </p:pic>
      <p:pic>
        <p:nvPicPr>
          <p:cNvPr id="360" name="Spy.png" descr="Spy.png"/>
          <p:cNvPicPr>
            <a:picLocks noChangeAspect="1"/>
          </p:cNvPicPr>
          <p:nvPr/>
        </p:nvPicPr>
        <p:blipFill>
          <a:blip r:embed="rId4">
            <a:extLst/>
          </a:blip>
          <a:stretch>
            <a:fillRect/>
          </a:stretch>
        </p:blipFill>
        <p:spPr>
          <a:xfrm>
            <a:off x="10931876" y="7087827"/>
            <a:ext cx="1018824" cy="1384232"/>
          </a:xfrm>
          <a:prstGeom prst="rect">
            <a:avLst/>
          </a:prstGeom>
          <a:ln w="12700">
            <a:miter lim="400000"/>
          </a:ln>
        </p:spPr>
      </p:pic>
      <p:sp>
        <p:nvSpPr>
          <p:cNvPr id="361" name="SSH"/>
          <p:cNvSpPr txBox="1"/>
          <p:nvPr/>
        </p:nvSpPr>
        <p:spPr>
          <a:xfrm>
            <a:off x="5594248" y="4324349"/>
            <a:ext cx="1816304"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400"/>
            </a:lvl1pPr>
          </a:lstStyle>
          <a:p>
            <a:pPr/>
            <a:r>
              <a:t>SSH</a:t>
            </a:r>
          </a:p>
        </p:txBody>
      </p:sp>
      <p:pic>
        <p:nvPicPr>
          <p:cNvPr id="362" name="Ansible_Logo.png" descr="Ansible_Logo.png"/>
          <p:cNvPicPr>
            <a:picLocks noChangeAspect="1"/>
          </p:cNvPicPr>
          <p:nvPr/>
        </p:nvPicPr>
        <p:blipFill>
          <a:blip r:embed="rId5">
            <a:extLst/>
          </a:blip>
          <a:stretch>
            <a:fillRect/>
          </a:stretch>
        </p:blipFill>
        <p:spPr>
          <a:xfrm>
            <a:off x="800100" y="6727177"/>
            <a:ext cx="2540001" cy="25400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55"/>
                                        </p:tgtEl>
                                        <p:attrNameLst>
                                          <p:attrName>style.visibility</p:attrName>
                                        </p:attrNameLst>
                                      </p:cBhvr>
                                      <p:to>
                                        <p:strVal val="visible"/>
                                      </p:to>
                                    </p:set>
                                    <p:animEffect filter="dissolve" transition="in">
                                      <p:cBhvr>
                                        <p:cTn id="7" dur="500"/>
                                        <p:tgtEl>
                                          <p:spTgt spid="35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356"/>
                                        </p:tgtEl>
                                        <p:attrNameLst>
                                          <p:attrName>style.visibility</p:attrName>
                                        </p:attrNameLst>
                                      </p:cBhvr>
                                      <p:to>
                                        <p:strVal val="visible"/>
                                      </p:to>
                                    </p:set>
                                    <p:animEffect filter="dissolve" transition="in">
                                      <p:cBhvr>
                                        <p:cTn id="11" dur="500"/>
                                        <p:tgtEl>
                                          <p:spTgt spid="356"/>
                                        </p:tgtEl>
                                      </p:cBhvr>
                                    </p:animEffect>
                                  </p:childTnLst>
                                </p:cTn>
                              </p:par>
                            </p:childTnLst>
                          </p:cTn>
                        </p:par>
                        <p:par>
                          <p:cTn id="12" fill="hold">
                            <p:stCondLst>
                              <p:cond delay="1000"/>
                            </p:stCondLst>
                            <p:childTnLst>
                              <p:par>
                                <p:cTn id="13" presetClass="entr" nodeType="afterEffect" presetID="9" grpId="3" fill="hold">
                                  <p:stCondLst>
                                    <p:cond delay="0"/>
                                  </p:stCondLst>
                                  <p:iterate type="el" backwards="0">
                                    <p:tmAbs val="0"/>
                                  </p:iterate>
                                  <p:childTnLst>
                                    <p:set>
                                      <p:cBhvr>
                                        <p:cTn id="14" fill="hold"/>
                                        <p:tgtEl>
                                          <p:spTgt spid="357"/>
                                        </p:tgtEl>
                                        <p:attrNameLst>
                                          <p:attrName>style.visibility</p:attrName>
                                        </p:attrNameLst>
                                      </p:cBhvr>
                                      <p:to>
                                        <p:strVal val="visible"/>
                                      </p:to>
                                    </p:set>
                                    <p:animEffect filter="dissolve" transition="in">
                                      <p:cBhvr>
                                        <p:cTn id="15" dur="500"/>
                                        <p:tgtEl>
                                          <p:spTgt spid="357"/>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 grpId="4" fill="hold">
                                  <p:stCondLst>
                                    <p:cond delay="0"/>
                                  </p:stCondLst>
                                  <p:iterate type="el" backwards="0">
                                    <p:tmAbs val="0"/>
                                  </p:iterate>
                                  <p:childTnLst>
                                    <p:set>
                                      <p:cBhvr>
                                        <p:cTn id="19" fill="hold"/>
                                        <p:tgtEl>
                                          <p:spTgt spid="358"/>
                                        </p:tgtEl>
                                        <p:attrNameLst>
                                          <p:attrName>style.visibility</p:attrName>
                                        </p:attrNameLst>
                                      </p:cBhvr>
                                      <p:to>
                                        <p:strVal val="visible"/>
                                      </p:to>
                                    </p:set>
                                    <p:anim calcmode="lin" valueType="num">
                                      <p:cBhvr>
                                        <p:cTn id="20" dur="500" fill="hold"/>
                                        <p:tgtEl>
                                          <p:spTgt spid="358"/>
                                        </p:tgtEl>
                                        <p:attrNameLst>
                                          <p:attrName>ppt_x</p:attrName>
                                        </p:attrNameLst>
                                      </p:cBhvr>
                                      <p:tavLst>
                                        <p:tav tm="0">
                                          <p:val>
                                            <p:strVal val="#ppt_x"/>
                                          </p:val>
                                        </p:tav>
                                        <p:tav tm="100000">
                                          <p:val>
                                            <p:strVal val="#ppt_x"/>
                                          </p:val>
                                        </p:tav>
                                      </p:tavLst>
                                    </p:anim>
                                    <p:anim calcmode="lin" valueType="num">
                                      <p:cBhvr>
                                        <p:cTn id="21" dur="500" fill="hold"/>
                                        <p:tgtEl>
                                          <p:spTgt spid="358"/>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Class="entr" nodeType="afterEffect" presetSubtype="1" presetID="2" grpId="5" fill="hold">
                                  <p:stCondLst>
                                    <p:cond delay="0"/>
                                  </p:stCondLst>
                                  <p:iterate type="el" backwards="0">
                                    <p:tmAbs val="0"/>
                                  </p:iterate>
                                  <p:childTnLst>
                                    <p:set>
                                      <p:cBhvr>
                                        <p:cTn id="24" fill="hold"/>
                                        <p:tgtEl>
                                          <p:spTgt spid="359"/>
                                        </p:tgtEl>
                                        <p:attrNameLst>
                                          <p:attrName>style.visibility</p:attrName>
                                        </p:attrNameLst>
                                      </p:cBhvr>
                                      <p:to>
                                        <p:strVal val="visible"/>
                                      </p:to>
                                    </p:set>
                                    <p:anim calcmode="lin" valueType="num">
                                      <p:cBhvr>
                                        <p:cTn id="25" dur="500" fill="hold"/>
                                        <p:tgtEl>
                                          <p:spTgt spid="359"/>
                                        </p:tgtEl>
                                        <p:attrNameLst>
                                          <p:attrName>ppt_x</p:attrName>
                                        </p:attrNameLst>
                                      </p:cBhvr>
                                      <p:tavLst>
                                        <p:tav tm="0">
                                          <p:val>
                                            <p:strVal val="#ppt_x"/>
                                          </p:val>
                                        </p:tav>
                                        <p:tav tm="100000">
                                          <p:val>
                                            <p:strVal val="#ppt_x"/>
                                          </p:val>
                                        </p:tav>
                                      </p:tavLst>
                                    </p:anim>
                                    <p:anim calcmode="lin" valueType="num">
                                      <p:cBhvr>
                                        <p:cTn id="26" dur="500" fill="hold"/>
                                        <p:tgtEl>
                                          <p:spTgt spid="359"/>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Class="entr" nodeType="afterEffect" presetSubtype="1" presetID="2" grpId="6" fill="hold">
                                  <p:stCondLst>
                                    <p:cond delay="0"/>
                                  </p:stCondLst>
                                  <p:iterate type="el" backwards="0">
                                    <p:tmAbs val="0"/>
                                  </p:iterate>
                                  <p:childTnLst>
                                    <p:set>
                                      <p:cBhvr>
                                        <p:cTn id="29" fill="hold"/>
                                        <p:tgtEl>
                                          <p:spTgt spid="360"/>
                                        </p:tgtEl>
                                        <p:attrNameLst>
                                          <p:attrName>style.visibility</p:attrName>
                                        </p:attrNameLst>
                                      </p:cBhvr>
                                      <p:to>
                                        <p:strVal val="visible"/>
                                      </p:to>
                                    </p:set>
                                    <p:anim calcmode="lin" valueType="num">
                                      <p:cBhvr>
                                        <p:cTn id="30" dur="500" fill="hold"/>
                                        <p:tgtEl>
                                          <p:spTgt spid="360"/>
                                        </p:tgtEl>
                                        <p:attrNameLst>
                                          <p:attrName>ppt_x</p:attrName>
                                        </p:attrNameLst>
                                      </p:cBhvr>
                                      <p:tavLst>
                                        <p:tav tm="0">
                                          <p:val>
                                            <p:strVal val="#ppt_x"/>
                                          </p:val>
                                        </p:tav>
                                        <p:tav tm="100000">
                                          <p:val>
                                            <p:strVal val="#ppt_x"/>
                                          </p:val>
                                        </p:tav>
                                      </p:tavLst>
                                    </p:anim>
                                    <p:anim calcmode="lin" valueType="num">
                                      <p:cBhvr>
                                        <p:cTn id="31" dur="500" fill="hold"/>
                                        <p:tgtEl>
                                          <p:spTgt spid="360"/>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Class="exit" nodeType="afterEffect" presetSubtype="0" presetID="1" grpId="7" fill="hold">
                                  <p:stCondLst>
                                    <p:cond delay="1000"/>
                                  </p:stCondLst>
                                  <p:iterate type="el" backwards="0">
                                    <p:tmAbs val="0"/>
                                  </p:iterate>
                                  <p:childTnLst>
                                    <p:set>
                                      <p:cBhvr>
                                        <p:cTn id="34" fill="hold">
                                          <p:stCondLst>
                                            <p:cond delay="0"/>
                                          </p:stCondLst>
                                        </p:cTn>
                                        <p:tgtEl>
                                          <p:spTgt spid="358"/>
                                        </p:tgtEl>
                                        <p:attrNameLst>
                                          <p:attrName>style.visibility</p:attrName>
                                        </p:attrNameLst>
                                      </p:cBhvr>
                                      <p:to>
                                        <p:strVal val="hidden"/>
                                      </p:to>
                                    </p:set>
                                  </p:childTnLst>
                                </p:cTn>
                              </p:par>
                            </p:childTnLst>
                          </p:cTn>
                        </p:par>
                        <p:par>
                          <p:cTn id="35" fill="hold">
                            <p:stCondLst>
                              <p:cond delay="2500"/>
                            </p:stCondLst>
                            <p:childTnLst>
                              <p:par>
                                <p:cTn id="36" presetClass="exit" nodeType="afterEffect" presetSubtype="0" presetID="1" grpId="8" fill="hold">
                                  <p:stCondLst>
                                    <p:cond delay="0"/>
                                  </p:stCondLst>
                                  <p:iterate type="el" backwards="0">
                                    <p:tmAbs val="0"/>
                                  </p:iterate>
                                  <p:childTnLst>
                                    <p:set>
                                      <p:cBhvr>
                                        <p:cTn id="37" fill="hold">
                                          <p:stCondLst>
                                            <p:cond delay="0"/>
                                          </p:stCondLst>
                                        </p:cTn>
                                        <p:tgtEl>
                                          <p:spTgt spid="359"/>
                                        </p:tgtEl>
                                        <p:attrNameLst>
                                          <p:attrName>style.visibility</p:attrName>
                                        </p:attrNameLst>
                                      </p:cBhvr>
                                      <p:to>
                                        <p:strVal val="hidden"/>
                                      </p:to>
                                    </p:set>
                                  </p:childTnLst>
                                </p:cTn>
                              </p:par>
                            </p:childTnLst>
                          </p:cTn>
                        </p:par>
                        <p:par>
                          <p:cTn id="38" fill="hold">
                            <p:stCondLst>
                              <p:cond delay="2500"/>
                            </p:stCondLst>
                            <p:childTnLst>
                              <p:par>
                                <p:cTn id="39" presetClass="exit" nodeType="afterEffect" presetSubtype="0" presetID="1" grpId="9" fill="hold">
                                  <p:stCondLst>
                                    <p:cond delay="0"/>
                                  </p:stCondLst>
                                  <p:iterate type="el" backwards="0">
                                    <p:tmAbs val="0"/>
                                  </p:iterate>
                                  <p:childTnLst>
                                    <p:set>
                                      <p:cBhvr>
                                        <p:cTn id="40" fill="hold">
                                          <p:stCondLst>
                                            <p:cond delay="0"/>
                                          </p:stCondLst>
                                        </p:cTn>
                                        <p:tgtEl>
                                          <p:spTgt spid="36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0" fill="hold">
                                  <p:stCondLst>
                                    <p:cond delay="0"/>
                                  </p:stCondLst>
                                  <p:iterate type="el" backwards="0">
                                    <p:tmAbs val="0"/>
                                  </p:iterate>
                                  <p:childTnLst>
                                    <p:set>
                                      <p:cBhvr>
                                        <p:cTn id="44" fill="hold"/>
                                        <p:tgtEl>
                                          <p:spTgt spid="341"/>
                                        </p:tgtEl>
                                        <p:attrNameLst>
                                          <p:attrName>style.visibility</p:attrName>
                                        </p:attrNameLst>
                                      </p:cBhvr>
                                      <p:to>
                                        <p:strVal val="visible"/>
                                      </p:to>
                                    </p:set>
                                    <p:animEffect filter="wipe(left)" transition="in">
                                      <p:cBhvr>
                                        <p:cTn id="45" dur="500"/>
                                        <p:tgtEl>
                                          <p:spTgt spid="341"/>
                                        </p:tgtEl>
                                      </p:cBhvr>
                                    </p:animEffect>
                                  </p:childTnLst>
                                </p:cTn>
                              </p:par>
                            </p:childTnLst>
                          </p:cTn>
                        </p:par>
                        <p:par>
                          <p:cTn id="46" fill="hold">
                            <p:stCondLst>
                              <p:cond delay="500"/>
                            </p:stCondLst>
                            <p:childTnLst>
                              <p:par>
                                <p:cTn id="47" presetClass="entr" nodeType="afterEffect" presetSubtype="8" presetID="22" grpId="11" fill="hold">
                                  <p:stCondLst>
                                    <p:cond delay="0"/>
                                  </p:stCondLst>
                                  <p:iterate type="el" backwards="0">
                                    <p:tmAbs val="0"/>
                                  </p:iterate>
                                  <p:childTnLst>
                                    <p:set>
                                      <p:cBhvr>
                                        <p:cTn id="48" fill="hold"/>
                                        <p:tgtEl>
                                          <p:spTgt spid="340"/>
                                        </p:tgtEl>
                                        <p:attrNameLst>
                                          <p:attrName>style.visibility</p:attrName>
                                        </p:attrNameLst>
                                      </p:cBhvr>
                                      <p:to>
                                        <p:strVal val="visible"/>
                                      </p:to>
                                    </p:set>
                                    <p:animEffect filter="wipe(left)" transition="in">
                                      <p:cBhvr>
                                        <p:cTn id="49" dur="500"/>
                                        <p:tgtEl>
                                          <p:spTgt spid="340"/>
                                        </p:tgtEl>
                                      </p:cBhvr>
                                    </p:animEffect>
                                  </p:childTnLst>
                                </p:cTn>
                              </p:par>
                            </p:childTnLst>
                          </p:cTn>
                        </p:par>
                        <p:par>
                          <p:cTn id="50" fill="hold">
                            <p:stCondLst>
                              <p:cond delay="1000"/>
                            </p:stCondLst>
                            <p:childTnLst>
                              <p:par>
                                <p:cTn id="51" presetClass="entr" nodeType="afterEffect" presetSubtype="8" presetID="22" grpId="12" fill="hold">
                                  <p:stCondLst>
                                    <p:cond delay="0"/>
                                  </p:stCondLst>
                                  <p:iterate type="el" backwards="0">
                                    <p:tmAbs val="0"/>
                                  </p:iterate>
                                  <p:childTnLst>
                                    <p:set>
                                      <p:cBhvr>
                                        <p:cTn id="52" fill="hold"/>
                                        <p:tgtEl>
                                          <p:spTgt spid="339"/>
                                        </p:tgtEl>
                                        <p:attrNameLst>
                                          <p:attrName>style.visibility</p:attrName>
                                        </p:attrNameLst>
                                      </p:cBhvr>
                                      <p:to>
                                        <p:strVal val="visible"/>
                                      </p:to>
                                    </p:set>
                                    <p:animEffect filter="wipe(left)" transition="in">
                                      <p:cBhvr>
                                        <p:cTn id="53" dur="500"/>
                                        <p:tgtEl>
                                          <p:spTgt spid="339"/>
                                        </p:tgtEl>
                                      </p:cBhvr>
                                    </p:animEffect>
                                  </p:childTnLst>
                                </p:cTn>
                              </p:par>
                            </p:childTnLst>
                          </p:cTn>
                        </p:par>
                        <p:par>
                          <p:cTn id="54" fill="hold">
                            <p:stCondLst>
                              <p:cond delay="1500"/>
                            </p:stCondLst>
                            <p:childTnLst>
                              <p:par>
                                <p:cTn id="55" presetClass="entr" nodeType="afterEffect" presetSubtype="1" presetID="2" grpId="13" fill="hold">
                                  <p:stCondLst>
                                    <p:cond delay="0"/>
                                  </p:stCondLst>
                                  <p:iterate type="el" backwards="0">
                                    <p:tmAbs val="0"/>
                                  </p:iterate>
                                  <p:childTnLst>
                                    <p:set>
                                      <p:cBhvr>
                                        <p:cTn id="56" fill="hold"/>
                                        <p:tgtEl>
                                          <p:spTgt spid="361"/>
                                        </p:tgtEl>
                                        <p:attrNameLst>
                                          <p:attrName>style.visibility</p:attrName>
                                        </p:attrNameLst>
                                      </p:cBhvr>
                                      <p:to>
                                        <p:strVal val="visible"/>
                                      </p:to>
                                    </p:set>
                                    <p:anim calcmode="lin" valueType="num">
                                      <p:cBhvr>
                                        <p:cTn id="57" dur="1500" fill="hold"/>
                                        <p:tgtEl>
                                          <p:spTgt spid="361"/>
                                        </p:tgtEl>
                                        <p:attrNameLst>
                                          <p:attrName>ppt_x</p:attrName>
                                        </p:attrNameLst>
                                      </p:cBhvr>
                                      <p:tavLst>
                                        <p:tav tm="0">
                                          <p:val>
                                            <p:strVal val="#ppt_x"/>
                                          </p:val>
                                        </p:tav>
                                        <p:tav tm="100000">
                                          <p:val>
                                            <p:strVal val="#ppt_x"/>
                                          </p:val>
                                        </p:tav>
                                      </p:tavLst>
                                    </p:anim>
                                    <p:anim calcmode="lin" valueType="num">
                                      <p:cBhvr>
                                        <p:cTn id="58" dur="1500" fill="hold"/>
                                        <p:tgtEl>
                                          <p:spTgt spid="3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8" grpId="4"/>
      <p:bldP build="whole" bldLvl="1" animBg="1" rev="0" advAuto="0" spid="341" grpId="10"/>
      <p:bldP build="whole" bldLvl="1" animBg="1" rev="0" advAuto="0" spid="358" grpId="7"/>
      <p:bldP build="whole" bldLvl="1" animBg="1" rev="0" advAuto="0" spid="340" grpId="11"/>
      <p:bldP build="whole" bldLvl="1" animBg="1" rev="0" advAuto="0" spid="355" grpId="1"/>
      <p:bldP build="whole" bldLvl="1" animBg="1" rev="0" advAuto="0" spid="360" grpId="6"/>
      <p:bldP build="whole" bldLvl="1" animBg="1" rev="0" advAuto="0" spid="359" grpId="5"/>
      <p:bldP build="whole" bldLvl="1" animBg="1" rev="0" advAuto="0" spid="356" grpId="2"/>
      <p:bldP build="whole" bldLvl="1" animBg="1" rev="0" advAuto="0" spid="360" grpId="9"/>
      <p:bldP build="whole" bldLvl="1" animBg="1" rev="0" advAuto="0" spid="359" grpId="8"/>
      <p:bldP build="whole" bldLvl="1" animBg="1" rev="0" advAuto="0" spid="339" grpId="12"/>
      <p:bldP build="whole" bldLvl="1" animBg="1" rev="0" advAuto="0" spid="361" grpId="13"/>
      <p:bldP build="whole" bldLvl="1" animBg="1" rev="0" advAuto="0" spid="357" grpId="3"/>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Arrow"/>
          <p:cNvSpPr/>
          <p:nvPr/>
        </p:nvSpPr>
        <p:spPr>
          <a:xfrm flipH="1" rot="11959937">
            <a:off x="2738226" y="5325064"/>
            <a:ext cx="6938655"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65" name="Arrow"/>
          <p:cNvSpPr/>
          <p:nvPr/>
        </p:nvSpPr>
        <p:spPr>
          <a:xfrm flipH="1" rot="11197087">
            <a:off x="2866117" y="4311863"/>
            <a:ext cx="664670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66" name="Arrow"/>
          <p:cNvSpPr/>
          <p:nvPr/>
        </p:nvSpPr>
        <p:spPr>
          <a:xfrm flipH="1" rot="10394602">
            <a:off x="2893640" y="3089416"/>
            <a:ext cx="664733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67" name="Agent-less"/>
          <p:cNvSpPr txBox="1"/>
          <p:nvPr>
            <p:ph type="title"/>
          </p:nvPr>
        </p:nvSpPr>
        <p:spPr>
          <a:prstGeom prst="rect">
            <a:avLst/>
          </a:prstGeom>
        </p:spPr>
        <p:txBody>
          <a:bodyPr/>
          <a:lstStyle/>
          <a:p>
            <a:pPr/>
            <a:r>
              <a:t>Agent-less</a:t>
            </a:r>
          </a:p>
        </p:txBody>
      </p:sp>
      <p:grpSp>
        <p:nvGrpSpPr>
          <p:cNvPr id="370" name="Group"/>
          <p:cNvGrpSpPr/>
          <p:nvPr/>
        </p:nvGrpSpPr>
        <p:grpSpPr>
          <a:xfrm>
            <a:off x="1188974" y="3966777"/>
            <a:ext cx="1762253" cy="1830773"/>
            <a:chOff x="0" y="0"/>
            <a:chExt cx="1762251" cy="1830772"/>
          </a:xfrm>
        </p:grpSpPr>
        <p:sp>
          <p:nvSpPr>
            <p:cNvPr id="368"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69"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grpSp>
        <p:nvGrpSpPr>
          <p:cNvPr id="373" name="Group"/>
          <p:cNvGrpSpPr/>
          <p:nvPr/>
        </p:nvGrpSpPr>
        <p:grpSpPr>
          <a:xfrm>
            <a:off x="9530228" y="2031013"/>
            <a:ext cx="1547369" cy="1830774"/>
            <a:chOff x="107441" y="0"/>
            <a:chExt cx="1547367" cy="1830772"/>
          </a:xfrm>
        </p:grpSpPr>
        <p:sp>
          <p:nvSpPr>
            <p:cNvPr id="371"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72"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76" name="Group"/>
          <p:cNvGrpSpPr/>
          <p:nvPr/>
        </p:nvGrpSpPr>
        <p:grpSpPr>
          <a:xfrm>
            <a:off x="9530228" y="4465745"/>
            <a:ext cx="1547369" cy="1830773"/>
            <a:chOff x="107441" y="0"/>
            <a:chExt cx="1547367" cy="1830772"/>
          </a:xfrm>
        </p:grpSpPr>
        <p:sp>
          <p:nvSpPr>
            <p:cNvPr id="374"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75"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grpSp>
        <p:nvGrpSpPr>
          <p:cNvPr id="379" name="Group"/>
          <p:cNvGrpSpPr/>
          <p:nvPr/>
        </p:nvGrpSpPr>
        <p:grpSpPr>
          <a:xfrm>
            <a:off x="9530228" y="6900478"/>
            <a:ext cx="1547369" cy="1830773"/>
            <a:chOff x="107441" y="0"/>
            <a:chExt cx="1547367" cy="1830772"/>
          </a:xfrm>
        </p:grpSpPr>
        <p:sp>
          <p:nvSpPr>
            <p:cNvPr id="377"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78" name="Client"/>
            <p:cNvSpPr txBox="1"/>
            <p:nvPr/>
          </p:nvSpPr>
          <p:spPr>
            <a:xfrm>
              <a:off x="107441" y="1144972"/>
              <a:ext cx="15473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Client</a:t>
              </a:r>
            </a:p>
          </p:txBody>
        </p:sp>
      </p:grpSp>
      <p:pic>
        <p:nvPicPr>
          <p:cNvPr id="380" name="Ansible_Logo.png" descr="Ansible_Logo.png"/>
          <p:cNvPicPr>
            <a:picLocks noChangeAspect="1"/>
          </p:cNvPicPr>
          <p:nvPr/>
        </p:nvPicPr>
        <p:blipFill>
          <a:blip r:embed="rId3">
            <a:extLst/>
          </a:blip>
          <a:stretch>
            <a:fillRect/>
          </a:stretch>
        </p:blipFill>
        <p:spPr>
          <a:xfrm>
            <a:off x="800100" y="6727177"/>
            <a:ext cx="2540001" cy="2540001"/>
          </a:xfrm>
          <a:prstGeom prst="rect">
            <a:avLst/>
          </a:prstGeom>
          <a:ln w="12700">
            <a:miter lim="400000"/>
          </a:ln>
        </p:spPr>
      </p:pic>
      <p:sp>
        <p:nvSpPr>
          <p:cNvPr id="381" name="*"/>
          <p:cNvSpPr txBox="1"/>
          <p:nvPr/>
        </p:nvSpPr>
        <p:spPr>
          <a:xfrm>
            <a:off x="8575103" y="593910"/>
            <a:ext cx="680594"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pPr/>
            <a:r>
              <a:t>*</a:t>
            </a:r>
          </a:p>
        </p:txBody>
      </p:sp>
      <p:pic>
        <p:nvPicPr>
          <p:cNvPr id="382" name="opengraph-icon-200x200.png" descr="opengraph-icon-200x200.png"/>
          <p:cNvPicPr>
            <a:picLocks noChangeAspect="1"/>
          </p:cNvPicPr>
          <p:nvPr/>
        </p:nvPicPr>
        <p:blipFill>
          <a:blip r:embed="rId4">
            <a:extLst/>
          </a:blip>
          <a:stretch>
            <a:fillRect/>
          </a:stretch>
        </p:blipFill>
        <p:spPr>
          <a:xfrm>
            <a:off x="9530229" y="4370221"/>
            <a:ext cx="1547369" cy="1547369"/>
          </a:xfrm>
          <a:prstGeom prst="rect">
            <a:avLst/>
          </a:prstGeom>
          <a:ln w="12700">
            <a:miter lim="400000"/>
          </a:ln>
        </p:spPr>
      </p:pic>
      <p:pic>
        <p:nvPicPr>
          <p:cNvPr id="383" name="opengraph-icon-200x200.png" descr="opengraph-icon-200x200.png"/>
          <p:cNvPicPr>
            <a:picLocks noChangeAspect="1"/>
          </p:cNvPicPr>
          <p:nvPr/>
        </p:nvPicPr>
        <p:blipFill>
          <a:blip r:embed="rId4">
            <a:extLst/>
          </a:blip>
          <a:stretch>
            <a:fillRect/>
          </a:stretch>
        </p:blipFill>
        <p:spPr>
          <a:xfrm>
            <a:off x="9657229" y="1900682"/>
            <a:ext cx="1547369" cy="1547368"/>
          </a:xfrm>
          <a:prstGeom prst="rect">
            <a:avLst/>
          </a:prstGeom>
          <a:ln w="12700">
            <a:miter lim="400000"/>
          </a:ln>
        </p:spPr>
      </p:pic>
      <p:pic>
        <p:nvPicPr>
          <p:cNvPr id="384" name="opengraph-icon-200x200.png" descr="opengraph-icon-200x200.png"/>
          <p:cNvPicPr>
            <a:picLocks noChangeAspect="1"/>
          </p:cNvPicPr>
          <p:nvPr/>
        </p:nvPicPr>
        <p:blipFill>
          <a:blip r:embed="rId4">
            <a:extLst/>
          </a:blip>
          <a:stretch>
            <a:fillRect/>
          </a:stretch>
        </p:blipFill>
        <p:spPr>
          <a:xfrm>
            <a:off x="9530229" y="6825759"/>
            <a:ext cx="1547369" cy="1547369"/>
          </a:xfrm>
          <a:prstGeom prst="rect">
            <a:avLst/>
          </a:prstGeom>
          <a:ln w="12700">
            <a:miter lim="400000"/>
          </a:ln>
        </p:spPr>
      </p:pic>
      <p:pic>
        <p:nvPicPr>
          <p:cNvPr id="385" name="600px-Text-x-python-alt.svg.png" descr="600px-Text-x-python-alt.svg.png"/>
          <p:cNvPicPr>
            <a:picLocks noChangeAspect="1"/>
          </p:cNvPicPr>
          <p:nvPr/>
        </p:nvPicPr>
        <p:blipFill>
          <a:blip r:embed="rId5">
            <a:extLst/>
          </a:blip>
          <a:stretch>
            <a:fillRect/>
          </a:stretch>
        </p:blipFill>
        <p:spPr>
          <a:xfrm>
            <a:off x="1539227" y="3121189"/>
            <a:ext cx="1366546" cy="1366545"/>
          </a:xfrm>
          <a:prstGeom prst="rect">
            <a:avLst/>
          </a:prstGeom>
          <a:ln w="12700">
            <a:miter lim="400000"/>
          </a:ln>
        </p:spPr>
      </p:pic>
      <p:pic>
        <p:nvPicPr>
          <p:cNvPr id="386" name="600px-Text-x-python-alt.svg.png" descr="600px-Text-x-python-alt.svg.png"/>
          <p:cNvPicPr>
            <a:picLocks noChangeAspect="1"/>
          </p:cNvPicPr>
          <p:nvPr/>
        </p:nvPicPr>
        <p:blipFill>
          <a:blip r:embed="rId5">
            <a:extLst/>
          </a:blip>
          <a:stretch>
            <a:fillRect/>
          </a:stretch>
        </p:blipFill>
        <p:spPr>
          <a:xfrm>
            <a:off x="1539227" y="3121189"/>
            <a:ext cx="1366546" cy="1366545"/>
          </a:xfrm>
          <a:prstGeom prst="rect">
            <a:avLst/>
          </a:prstGeom>
          <a:ln w="12700">
            <a:miter lim="400000"/>
          </a:ln>
        </p:spPr>
      </p:pic>
      <p:pic>
        <p:nvPicPr>
          <p:cNvPr id="387" name="600px-Text-x-python-alt.svg.png" descr="600px-Text-x-python-alt.svg.png"/>
          <p:cNvPicPr>
            <a:picLocks noChangeAspect="1"/>
          </p:cNvPicPr>
          <p:nvPr/>
        </p:nvPicPr>
        <p:blipFill>
          <a:blip r:embed="rId5">
            <a:extLst/>
          </a:blip>
          <a:stretch>
            <a:fillRect/>
          </a:stretch>
        </p:blipFill>
        <p:spPr>
          <a:xfrm>
            <a:off x="1539227" y="3121189"/>
            <a:ext cx="1366546" cy="1366545"/>
          </a:xfrm>
          <a:prstGeom prst="rect">
            <a:avLst/>
          </a:prstGeom>
          <a:ln w="12700">
            <a:miter lim="400000"/>
          </a:ln>
        </p:spPr>
      </p:pic>
      <p:pic>
        <p:nvPicPr>
          <p:cNvPr id="388" name="Spy.png" descr="Spy.png"/>
          <p:cNvPicPr>
            <a:picLocks noChangeAspect="1"/>
          </p:cNvPicPr>
          <p:nvPr/>
        </p:nvPicPr>
        <p:blipFill>
          <a:blip r:embed="rId6">
            <a:extLst/>
          </a:blip>
          <a:stretch>
            <a:fillRect/>
          </a:stretch>
        </p:blipFill>
        <p:spPr>
          <a:xfrm>
            <a:off x="11173176" y="2254284"/>
            <a:ext cx="1018824" cy="1384232"/>
          </a:xfrm>
          <a:prstGeom prst="rect">
            <a:avLst/>
          </a:prstGeom>
          <a:ln w="12700">
            <a:miter lim="400000"/>
          </a:ln>
        </p:spPr>
      </p:pic>
      <p:pic>
        <p:nvPicPr>
          <p:cNvPr id="389" name="Spy.png" descr="Spy.png"/>
          <p:cNvPicPr>
            <a:picLocks noChangeAspect="1"/>
          </p:cNvPicPr>
          <p:nvPr/>
        </p:nvPicPr>
        <p:blipFill>
          <a:blip r:embed="rId6">
            <a:extLst/>
          </a:blip>
          <a:stretch>
            <a:fillRect/>
          </a:stretch>
        </p:blipFill>
        <p:spPr>
          <a:xfrm>
            <a:off x="11173176" y="4451790"/>
            <a:ext cx="1018824" cy="1384232"/>
          </a:xfrm>
          <a:prstGeom prst="rect">
            <a:avLst/>
          </a:prstGeom>
          <a:ln w="12700">
            <a:miter lim="400000"/>
          </a:ln>
        </p:spPr>
      </p:pic>
      <p:pic>
        <p:nvPicPr>
          <p:cNvPr id="390" name="Spy.png" descr="Spy.png"/>
          <p:cNvPicPr>
            <a:picLocks noChangeAspect="1"/>
          </p:cNvPicPr>
          <p:nvPr/>
        </p:nvPicPr>
        <p:blipFill>
          <a:blip r:embed="rId6">
            <a:extLst/>
          </a:blip>
          <a:stretch>
            <a:fillRect/>
          </a:stretch>
        </p:blipFill>
        <p:spPr>
          <a:xfrm>
            <a:off x="10931876" y="7087827"/>
            <a:ext cx="1018824" cy="1384232"/>
          </a:xfrm>
          <a:prstGeom prst="rect">
            <a:avLst/>
          </a:prstGeom>
          <a:ln w="12700">
            <a:miter lim="400000"/>
          </a:ln>
        </p:spPr>
      </p:pic>
      <p:sp>
        <p:nvSpPr>
          <p:cNvPr id="391" name="for clients which support Python, agent script sent through SSH tunnel to run on far end"/>
          <p:cNvSpPr txBox="1"/>
          <p:nvPr/>
        </p:nvSpPr>
        <p:spPr>
          <a:xfrm>
            <a:off x="2958214" y="8465742"/>
            <a:ext cx="584619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877652" indent="-534752" algn="l">
              <a:buSzPct val="120000"/>
              <a:buChar char="*"/>
              <a:defRPr sz="2400"/>
            </a:pPr>
            <a:r>
              <a:t>for clients which support Python,</a:t>
            </a:r>
            <a:br/>
            <a:r>
              <a:t>agent script sent through SSH</a:t>
            </a:r>
            <a:br/>
            <a:r>
              <a:t>tunnel to run on far end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6" grpId="1" fill="hold">
                                  <p:stCondLst>
                                    <p:cond delay="0"/>
                                  </p:stCondLst>
                                  <p:iterate type="lt" backwards="0">
                                    <p:tmAbs val="0"/>
                                  </p:iterate>
                                  <p:childTnLst>
                                    <p:set>
                                      <p:cBhvr>
                                        <p:cTn id="6" fill="hold"/>
                                        <p:tgtEl>
                                          <p:spTgt spid="381"/>
                                        </p:tgtEl>
                                        <p:attrNameLst>
                                          <p:attrName>style.visibility</p:attrName>
                                        </p:attrNameLst>
                                      </p:cBhvr>
                                      <p:to>
                                        <p:strVal val="visible"/>
                                      </p:to>
                                    </p:set>
                                    <p:animEffect filter="wipe(down)" transition="in">
                                      <p:cBhvr>
                                        <p:cTn id="7" dur="435">
                                          <p:stCondLst>
                                            <p:cond delay="0"/>
                                          </p:stCondLst>
                                        </p:cTn>
                                        <p:tgtEl>
                                          <p:spTgt spid="381"/>
                                        </p:tgtEl>
                                      </p:cBhvr>
                                    </p:animEffect>
                                    <p:anim calcmode="lin" valueType="num">
                                      <p:cBhvr>
                                        <p:cTn id="8" dur="1367" fill="hold" tmFilter="0,0; 0.14,0.36; 0.43,0.73; 0.71,0.91; 1.0,1.0">
                                          <p:stCondLst>
                                            <p:cond delay="0"/>
                                          </p:stCondLst>
                                        </p:cTn>
                                        <p:tgtEl>
                                          <p:spTgt spid="381"/>
                                        </p:tgtEl>
                                        <p:attrNameLst>
                                          <p:attrName>ppt_x</p:attrName>
                                        </p:attrNameLst>
                                      </p:cBhvr>
                                      <p:tavLst>
                                        <p:tav tm="0">
                                          <p:val>
                                            <p:strVal val="#ppt_x-0.25"/>
                                          </p:val>
                                        </p:tav>
                                        <p:tav tm="100000">
                                          <p:val>
                                            <p:strVal val="#ppt_x"/>
                                          </p:val>
                                        </p:tav>
                                      </p:tavLst>
                                    </p:anim>
                                    <p:anim calcmode="lin" valueType="num">
                                      <p:cBhvr>
                                        <p:cTn id="9" dur="498" fill="hold" tmFilter="0.0,0.0; 0.25,0.07; 0.50,0.2; 0.75,0.467; 1.0,1.0">
                                          <p:stCondLst>
                                            <p:cond delay="0"/>
                                          </p:stCondLst>
                                        </p:cTn>
                                        <p:tgtEl>
                                          <p:spTgt spid="381"/>
                                        </p:tgtEl>
                                        <p:attrNameLst>
                                          <p:attrName>ppt_y</p:attrName>
                                        </p:attrNameLst>
                                      </p:cBhvr>
                                      <p:tavLst>
                                        <p:tav tm="0" fmla="#ppt_y-sin(pi*$)/3">
                                          <p:val>
                                            <p:fltVal val="0.5"/>
                                          </p:val>
                                        </p:tav>
                                        <p:tav tm="100000">
                                          <p:val>
                                            <p:fltVal val="1"/>
                                          </p:val>
                                        </p:tav>
                                      </p:tavLst>
                                    </p:anim>
                                    <p:anim calcmode="lin" valueType="num">
                                      <p:cBhvr>
                                        <p:cTn id="10" dur="498" fill="hold" tmFilter="0, 0; 0.125,0.2665; 0.25,0.4; 0.375,0.465; 0.5,0.5;  0.625,0.535; 0.75,0.6; 0.875,0.7335; 1,1">
                                          <p:stCondLst>
                                            <p:cond delay="498"/>
                                          </p:stCondLst>
                                        </p:cTn>
                                        <p:tgtEl>
                                          <p:spTgt spid="381"/>
                                        </p:tgtEl>
                                        <p:attrNameLst>
                                          <p:attrName>ppt_y</p:attrName>
                                        </p:attrNameLst>
                                      </p:cBhvr>
                                      <p:tavLst>
                                        <p:tav tm="0" fmla="#ppt_y-sin(pi*$)/9">
                                          <p:val>
                                            <p:fltVal val="0"/>
                                          </p:val>
                                        </p:tav>
                                        <p:tav tm="100000">
                                          <p:val>
                                            <p:fltVal val="1"/>
                                          </p:val>
                                        </p:tav>
                                      </p:tavLst>
                                    </p:anim>
                                    <p:anim calcmode="lin" valueType="num">
                                      <p:cBhvr>
                                        <p:cTn id="11" dur="249" fill="hold" tmFilter="0, 0; 0.125,0.2665; 0.25,0.4; 0.375,0.465; 0.5,0.5;  0.625,0.535; 0.75,0.6; 0.875,0.7335; 1,1">
                                          <p:stCondLst>
                                            <p:cond delay="993"/>
                                          </p:stCondLst>
                                        </p:cTn>
                                        <p:tgtEl>
                                          <p:spTgt spid="381"/>
                                        </p:tgtEl>
                                        <p:attrNameLst>
                                          <p:attrName>ppt_y</p:attrName>
                                        </p:attrNameLst>
                                      </p:cBhvr>
                                      <p:tavLst>
                                        <p:tav tm="0" fmla="#ppt_y-sin(pi*$)/27">
                                          <p:val>
                                            <p:fltVal val="0"/>
                                          </p:val>
                                        </p:tav>
                                        <p:tav tm="100000">
                                          <p:val>
                                            <p:fltVal val="1"/>
                                          </p:val>
                                        </p:tav>
                                      </p:tavLst>
                                    </p:anim>
                                    <p:anim calcmode="lin" valueType="num">
                                      <p:cBhvr>
                                        <p:cTn id="12" dur="123" fill="hold" tmFilter="0, 0; 0.125,0.2665; 0.25,0.4; 0.375,0.465; 0.5,0.5;  0.625,0.535; 0.75,0.6; 0.875,0.7335; 1,1">
                                          <p:stCondLst>
                                            <p:cond delay="1242"/>
                                          </p:stCondLst>
                                        </p:cTn>
                                        <p:tgtEl>
                                          <p:spTgt spid="381"/>
                                        </p:tgtEl>
                                        <p:attrNameLst>
                                          <p:attrName>ppt_y</p:attrName>
                                        </p:attrNameLst>
                                      </p:cBhvr>
                                      <p:tavLst>
                                        <p:tav tm="0" fmla="#ppt_y-sin(pi*$)/81">
                                          <p:val>
                                            <p:fltVal val="0"/>
                                          </p:val>
                                        </p:tav>
                                        <p:tav tm="100000">
                                          <p:val>
                                            <p:fltVal val="1"/>
                                          </p:val>
                                        </p:tav>
                                      </p:tavLst>
                                    </p:anim>
                                    <p:animScale>
                                      <p:cBhvr>
                                        <p:cTn id="13" dur="20" fill="hold">
                                          <p:stCondLst>
                                            <p:cond delay="488"/>
                                          </p:stCondLst>
                                        </p:cTn>
                                        <p:tgtEl>
                                          <p:spTgt spid="381"/>
                                        </p:tgtEl>
                                      </p:cBhvr>
                                      <p:to x="100000" y="60000"/>
                                    </p:animScale>
                                    <p:animScale>
                                      <p:cBhvr>
                                        <p:cTn id="14" dur="125" decel="50000" fill="hold">
                                          <p:stCondLst>
                                            <p:cond delay="507"/>
                                          </p:stCondLst>
                                        </p:cTn>
                                        <p:tgtEl>
                                          <p:spTgt spid="381"/>
                                        </p:tgtEl>
                                      </p:cBhvr>
                                      <p:to x="100000" y="100000"/>
                                    </p:animScale>
                                    <p:animScale>
                                      <p:cBhvr>
                                        <p:cTn id="15" dur="20" decel="50000" fill="hold">
                                          <p:stCondLst>
                                            <p:cond delay="984"/>
                                          </p:stCondLst>
                                        </p:cTn>
                                        <p:tgtEl>
                                          <p:spTgt spid="381"/>
                                        </p:tgtEl>
                                      </p:cBhvr>
                                      <p:to x="100000" y="80000"/>
                                    </p:animScale>
                                    <p:animScale>
                                      <p:cBhvr>
                                        <p:cTn id="16" dur="125" decel="50000" fill="hold">
                                          <p:stCondLst>
                                            <p:cond delay="1004"/>
                                          </p:stCondLst>
                                        </p:cTn>
                                        <p:tgtEl>
                                          <p:spTgt spid="381"/>
                                        </p:tgtEl>
                                      </p:cBhvr>
                                      <p:to x="100000" y="100000"/>
                                    </p:animScale>
                                    <p:animScale>
                                      <p:cBhvr>
                                        <p:cTn id="17" dur="20" decel="50000" fill="hold">
                                          <p:stCondLst>
                                            <p:cond delay="1232"/>
                                          </p:stCondLst>
                                        </p:cTn>
                                        <p:tgtEl>
                                          <p:spTgt spid="381"/>
                                        </p:tgtEl>
                                      </p:cBhvr>
                                      <p:to x="100000" y="90000"/>
                                    </p:animScale>
                                    <p:animScale>
                                      <p:cBhvr>
                                        <p:cTn id="18" dur="125" decel="50000" fill="hold">
                                          <p:stCondLst>
                                            <p:cond delay="1251"/>
                                          </p:stCondLst>
                                        </p:cTn>
                                        <p:tgtEl>
                                          <p:spTgt spid="381"/>
                                        </p:tgtEl>
                                      </p:cBhvr>
                                      <p:to x="100000" y="100000"/>
                                    </p:animScale>
                                    <p:animScale>
                                      <p:cBhvr>
                                        <p:cTn id="19" dur="20" decel="50000" fill="hold">
                                          <p:stCondLst>
                                            <p:cond delay="1356"/>
                                          </p:stCondLst>
                                        </p:cTn>
                                        <p:tgtEl>
                                          <p:spTgt spid="381"/>
                                        </p:tgtEl>
                                      </p:cBhvr>
                                      <p:to x="100000" y="95000"/>
                                    </p:animScale>
                                    <p:animScale>
                                      <p:cBhvr>
                                        <p:cTn id="20" dur="125" decel="50000" fill="hold">
                                          <p:stCondLst>
                                            <p:cond delay="1376"/>
                                          </p:stCondLst>
                                        </p:cTn>
                                        <p:tgtEl>
                                          <p:spTgt spid="38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383"/>
                                        </p:tgtEl>
                                        <p:attrNameLst>
                                          <p:attrName>style.visibility</p:attrName>
                                        </p:attrNameLst>
                                      </p:cBhvr>
                                      <p:to>
                                        <p:strVal val="visible"/>
                                      </p:to>
                                    </p:set>
                                    <p:animEffect filter="dissolve" transition="in">
                                      <p:cBhvr>
                                        <p:cTn id="25" dur="500"/>
                                        <p:tgtEl>
                                          <p:spTgt spid="383"/>
                                        </p:tgtEl>
                                      </p:cBhvr>
                                    </p:animEffect>
                                  </p:childTnLst>
                                </p:cTn>
                              </p:par>
                            </p:childTnLst>
                          </p:cTn>
                        </p:par>
                        <p:par>
                          <p:cTn id="26" fill="hold">
                            <p:stCondLst>
                              <p:cond delay="500"/>
                            </p:stCondLst>
                            <p:childTnLst>
                              <p:par>
                                <p:cTn id="27" presetClass="entr" nodeType="afterEffect" presetID="9" grpId="3" fill="hold">
                                  <p:stCondLst>
                                    <p:cond delay="0"/>
                                  </p:stCondLst>
                                  <p:iterate type="el" backwards="0">
                                    <p:tmAbs val="0"/>
                                  </p:iterate>
                                  <p:childTnLst>
                                    <p:set>
                                      <p:cBhvr>
                                        <p:cTn id="28" fill="hold"/>
                                        <p:tgtEl>
                                          <p:spTgt spid="382"/>
                                        </p:tgtEl>
                                        <p:attrNameLst>
                                          <p:attrName>style.visibility</p:attrName>
                                        </p:attrNameLst>
                                      </p:cBhvr>
                                      <p:to>
                                        <p:strVal val="visible"/>
                                      </p:to>
                                    </p:set>
                                    <p:animEffect filter="dissolve" transition="in">
                                      <p:cBhvr>
                                        <p:cTn id="29" dur="500"/>
                                        <p:tgtEl>
                                          <p:spTgt spid="382"/>
                                        </p:tgtEl>
                                      </p:cBhvr>
                                    </p:animEffect>
                                  </p:childTnLst>
                                </p:cTn>
                              </p:par>
                            </p:childTnLst>
                          </p:cTn>
                        </p:par>
                        <p:par>
                          <p:cTn id="30" fill="hold">
                            <p:stCondLst>
                              <p:cond delay="1000"/>
                            </p:stCondLst>
                            <p:childTnLst>
                              <p:par>
                                <p:cTn id="31" presetClass="entr" nodeType="afterEffect" presetID="9" grpId="4" fill="hold">
                                  <p:stCondLst>
                                    <p:cond delay="0"/>
                                  </p:stCondLst>
                                  <p:iterate type="el" backwards="0">
                                    <p:tmAbs val="0"/>
                                  </p:iterate>
                                  <p:childTnLst>
                                    <p:set>
                                      <p:cBhvr>
                                        <p:cTn id="32" fill="hold"/>
                                        <p:tgtEl>
                                          <p:spTgt spid="384"/>
                                        </p:tgtEl>
                                        <p:attrNameLst>
                                          <p:attrName>style.visibility</p:attrName>
                                        </p:attrNameLst>
                                      </p:cBhvr>
                                      <p:to>
                                        <p:strVal val="visible"/>
                                      </p:to>
                                    </p:set>
                                    <p:animEffect filter="dissolve" transition="in">
                                      <p:cBhvr>
                                        <p:cTn id="33" dur="500"/>
                                        <p:tgtEl>
                                          <p:spTgt spid="384"/>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5" fill="hold">
                                  <p:stCondLst>
                                    <p:cond delay="0"/>
                                  </p:stCondLst>
                                  <p:iterate type="el" backwards="0">
                                    <p:tmAbs val="0"/>
                                  </p:iterate>
                                  <p:childTnLst>
                                    <p:set>
                                      <p:cBhvr>
                                        <p:cTn id="37" fill="hold"/>
                                        <p:tgtEl>
                                          <p:spTgt spid="366"/>
                                        </p:tgtEl>
                                        <p:attrNameLst>
                                          <p:attrName>style.visibility</p:attrName>
                                        </p:attrNameLst>
                                      </p:cBhvr>
                                      <p:to>
                                        <p:strVal val="visible"/>
                                      </p:to>
                                    </p:set>
                                    <p:animEffect filter="wipe(left)" transition="in">
                                      <p:cBhvr>
                                        <p:cTn id="38" dur="500"/>
                                        <p:tgtEl>
                                          <p:spTgt spid="366"/>
                                        </p:tgtEl>
                                      </p:cBhvr>
                                    </p:animEffect>
                                  </p:childTnLst>
                                </p:cTn>
                              </p:par>
                            </p:childTnLst>
                          </p:cTn>
                        </p:par>
                        <p:par>
                          <p:cTn id="39" fill="hold">
                            <p:stCondLst>
                              <p:cond delay="500"/>
                            </p:stCondLst>
                            <p:childTnLst>
                              <p:par>
                                <p:cTn id="40" presetClass="entr" nodeType="afterEffect" presetSubtype="8" presetID="22" grpId="6" fill="hold">
                                  <p:stCondLst>
                                    <p:cond delay="0"/>
                                  </p:stCondLst>
                                  <p:iterate type="el" backwards="0">
                                    <p:tmAbs val="0"/>
                                  </p:iterate>
                                  <p:childTnLst>
                                    <p:set>
                                      <p:cBhvr>
                                        <p:cTn id="41" fill="hold"/>
                                        <p:tgtEl>
                                          <p:spTgt spid="365"/>
                                        </p:tgtEl>
                                        <p:attrNameLst>
                                          <p:attrName>style.visibility</p:attrName>
                                        </p:attrNameLst>
                                      </p:cBhvr>
                                      <p:to>
                                        <p:strVal val="visible"/>
                                      </p:to>
                                    </p:set>
                                    <p:animEffect filter="wipe(left)" transition="in">
                                      <p:cBhvr>
                                        <p:cTn id="42" dur="500"/>
                                        <p:tgtEl>
                                          <p:spTgt spid="365"/>
                                        </p:tgtEl>
                                      </p:cBhvr>
                                    </p:animEffect>
                                  </p:childTnLst>
                                </p:cTn>
                              </p:par>
                            </p:childTnLst>
                          </p:cTn>
                        </p:par>
                        <p:par>
                          <p:cTn id="43" fill="hold">
                            <p:stCondLst>
                              <p:cond delay="1000"/>
                            </p:stCondLst>
                            <p:childTnLst>
                              <p:par>
                                <p:cTn id="44" presetClass="entr" nodeType="afterEffect" presetSubtype="8" presetID="22" grpId="7" fill="hold">
                                  <p:stCondLst>
                                    <p:cond delay="0"/>
                                  </p:stCondLst>
                                  <p:iterate type="el" backwards="0">
                                    <p:tmAbs val="0"/>
                                  </p:iterate>
                                  <p:childTnLst>
                                    <p:set>
                                      <p:cBhvr>
                                        <p:cTn id="45" fill="hold"/>
                                        <p:tgtEl>
                                          <p:spTgt spid="364"/>
                                        </p:tgtEl>
                                        <p:attrNameLst>
                                          <p:attrName>style.visibility</p:attrName>
                                        </p:attrNameLst>
                                      </p:cBhvr>
                                      <p:to>
                                        <p:strVal val="visible"/>
                                      </p:to>
                                    </p:set>
                                    <p:animEffect filter="wipe(left)" transition="in">
                                      <p:cBhvr>
                                        <p:cTn id="46" dur="500"/>
                                        <p:tgtEl>
                                          <p:spTgt spid="364"/>
                                        </p:tgtEl>
                                      </p:cBhvr>
                                    </p:animEffect>
                                  </p:childTnLst>
                                </p:cTn>
                              </p:par>
                            </p:childTnLst>
                          </p:cTn>
                        </p:par>
                        <p:par>
                          <p:cTn id="47" fill="hold">
                            <p:stCondLst>
                              <p:cond delay="1500"/>
                            </p:stCondLst>
                            <p:childTnLst>
                              <p:par>
                                <p:cTn id="48" presetClass="entr" nodeType="afterEffect" presetID="9" grpId="8" fill="hold">
                                  <p:stCondLst>
                                    <p:cond delay="0"/>
                                  </p:stCondLst>
                                  <p:iterate type="el" backwards="0">
                                    <p:tmAbs val="0"/>
                                  </p:iterate>
                                  <p:childTnLst>
                                    <p:set>
                                      <p:cBhvr>
                                        <p:cTn id="49" fill="hold"/>
                                        <p:tgtEl>
                                          <p:spTgt spid="385"/>
                                        </p:tgtEl>
                                        <p:attrNameLst>
                                          <p:attrName>style.visibility</p:attrName>
                                        </p:attrNameLst>
                                      </p:cBhvr>
                                      <p:to>
                                        <p:strVal val="visible"/>
                                      </p:to>
                                    </p:set>
                                    <p:animEffect filter="dissolve" transition="in">
                                      <p:cBhvr>
                                        <p:cTn id="50" dur="1000"/>
                                        <p:tgtEl>
                                          <p:spTgt spid="385"/>
                                        </p:tgtEl>
                                      </p:cBhvr>
                                    </p:animEffect>
                                  </p:childTnLst>
                                </p:cTn>
                              </p:par>
                            </p:childTnLst>
                          </p:cTn>
                        </p:par>
                        <p:par>
                          <p:cTn id="51" fill="hold">
                            <p:stCondLst>
                              <p:cond delay="0"/>
                            </p:stCondLst>
                            <p:childTnLst>
                              <p:par>
                                <p:cTn id="52" presetClass="path" nodeType="afterEffect" presetSubtype="0" presetID="-1" grpId="9" accel="50000" decel="50000" fill="hold">
                                  <p:stCondLst>
                                    <p:cond delay="0"/>
                                  </p:stCondLst>
                                  <p:childTnLst>
                                    <p:animMotion path="M 0.000000 0.000000 L 0.723648 -0.081772" origin="layout" pathEditMode="relative">
                                      <p:cBhvr>
                                        <p:cTn id="53" dur="1000" fill="hold"/>
                                        <p:tgtEl>
                                          <p:spTgt spid="385"/>
                                        </p:tgtEl>
                                        <p:attrNameLst>
                                          <p:attrName>ppt_x</p:attrName>
                                          <p:attrName>ppt_y</p:attrName>
                                        </p:attrNameLst>
                                      </p:cBhvr>
                                    </p:animMotion>
                                  </p:childTnLst>
                                </p:cTn>
                              </p:par>
                            </p:childTnLst>
                          </p:cTn>
                        </p:par>
                        <p:par>
                          <p:cTn id="54" fill="hold">
                            <p:stCondLst>
                              <p:cond delay="1000"/>
                            </p:stCondLst>
                            <p:childTnLst>
                              <p:par>
                                <p:cTn id="55" presetClass="entr" nodeType="afterEffect" presetID="9" grpId="10" fill="hold">
                                  <p:stCondLst>
                                    <p:cond delay="0"/>
                                  </p:stCondLst>
                                  <p:iterate type="el" backwards="0">
                                    <p:tmAbs val="0"/>
                                  </p:iterate>
                                  <p:childTnLst>
                                    <p:set>
                                      <p:cBhvr>
                                        <p:cTn id="56" fill="hold"/>
                                        <p:tgtEl>
                                          <p:spTgt spid="388"/>
                                        </p:tgtEl>
                                        <p:attrNameLst>
                                          <p:attrName>style.visibility</p:attrName>
                                        </p:attrNameLst>
                                      </p:cBhvr>
                                      <p:to>
                                        <p:strVal val="visible"/>
                                      </p:to>
                                    </p:set>
                                    <p:animEffect filter="dissolve" transition="in">
                                      <p:cBhvr>
                                        <p:cTn id="57" dur="500"/>
                                        <p:tgtEl>
                                          <p:spTgt spid="388"/>
                                        </p:tgtEl>
                                      </p:cBhvr>
                                    </p:animEffect>
                                  </p:childTnLst>
                                </p:cTn>
                              </p:par>
                            </p:childTnLst>
                          </p:cTn>
                        </p:par>
                        <p:par>
                          <p:cTn id="58" fill="hold">
                            <p:stCondLst>
                              <p:cond delay="1500"/>
                            </p:stCondLst>
                            <p:childTnLst>
                              <p:par>
                                <p:cTn id="59" presetClass="entr" nodeType="afterEffect" presetID="9" grpId="11" fill="hold">
                                  <p:stCondLst>
                                    <p:cond delay="0"/>
                                  </p:stCondLst>
                                  <p:iterate type="el" backwards="0">
                                    <p:tmAbs val="0"/>
                                  </p:iterate>
                                  <p:childTnLst>
                                    <p:set>
                                      <p:cBhvr>
                                        <p:cTn id="60" fill="hold"/>
                                        <p:tgtEl>
                                          <p:spTgt spid="386"/>
                                        </p:tgtEl>
                                        <p:attrNameLst>
                                          <p:attrName>style.visibility</p:attrName>
                                        </p:attrNameLst>
                                      </p:cBhvr>
                                      <p:to>
                                        <p:strVal val="visible"/>
                                      </p:to>
                                    </p:set>
                                    <p:animEffect filter="dissolve" transition="in">
                                      <p:cBhvr>
                                        <p:cTn id="61" dur="1000"/>
                                        <p:tgtEl>
                                          <p:spTgt spid="386"/>
                                        </p:tgtEl>
                                      </p:cBhvr>
                                    </p:animEffect>
                                  </p:childTnLst>
                                </p:cTn>
                              </p:par>
                            </p:childTnLst>
                          </p:cTn>
                        </p:par>
                        <p:par>
                          <p:cTn id="62" fill="hold">
                            <p:stCondLst>
                              <p:cond delay="0"/>
                            </p:stCondLst>
                            <p:childTnLst>
                              <p:par>
                                <p:cTn id="63" presetClass="path" nodeType="afterEffect" presetSubtype="0" presetID="-1" grpId="12" accel="50000" decel="50000" fill="hold">
                                  <p:stCondLst>
                                    <p:cond delay="0"/>
                                  </p:stCondLst>
                                  <p:childTnLst>
                                    <p:animMotion path="M 0.000000 0.000000 L 0.719754 0.150045" origin="layout" pathEditMode="relative">
                                      <p:cBhvr>
                                        <p:cTn id="64" dur="1000" fill="hold"/>
                                        <p:tgtEl>
                                          <p:spTgt spid="386"/>
                                        </p:tgtEl>
                                        <p:attrNameLst>
                                          <p:attrName>ppt_x</p:attrName>
                                          <p:attrName>ppt_y</p:attrName>
                                        </p:attrNameLst>
                                      </p:cBhvr>
                                    </p:animMotion>
                                  </p:childTnLst>
                                </p:cTn>
                              </p:par>
                            </p:childTnLst>
                          </p:cTn>
                        </p:par>
                        <p:par>
                          <p:cTn id="65" fill="hold">
                            <p:stCondLst>
                              <p:cond delay="1000"/>
                            </p:stCondLst>
                            <p:childTnLst>
                              <p:par>
                                <p:cTn id="66" presetClass="entr" nodeType="afterEffect" presetID="9" grpId="13" fill="hold">
                                  <p:stCondLst>
                                    <p:cond delay="0"/>
                                  </p:stCondLst>
                                  <p:iterate type="el" backwards="0">
                                    <p:tmAbs val="0"/>
                                  </p:iterate>
                                  <p:childTnLst>
                                    <p:set>
                                      <p:cBhvr>
                                        <p:cTn id="67" fill="hold"/>
                                        <p:tgtEl>
                                          <p:spTgt spid="389"/>
                                        </p:tgtEl>
                                        <p:attrNameLst>
                                          <p:attrName>style.visibility</p:attrName>
                                        </p:attrNameLst>
                                      </p:cBhvr>
                                      <p:to>
                                        <p:strVal val="visible"/>
                                      </p:to>
                                    </p:set>
                                    <p:animEffect filter="dissolve" transition="in">
                                      <p:cBhvr>
                                        <p:cTn id="68" dur="500"/>
                                        <p:tgtEl>
                                          <p:spTgt spid="389"/>
                                        </p:tgtEl>
                                      </p:cBhvr>
                                    </p:animEffect>
                                  </p:childTnLst>
                                </p:cTn>
                              </p:par>
                            </p:childTnLst>
                          </p:cTn>
                        </p:par>
                        <p:par>
                          <p:cTn id="69" fill="hold">
                            <p:stCondLst>
                              <p:cond delay="1500"/>
                            </p:stCondLst>
                            <p:childTnLst>
                              <p:par>
                                <p:cTn id="70" presetClass="entr" nodeType="afterEffect" presetID="9" grpId="14" fill="hold">
                                  <p:stCondLst>
                                    <p:cond delay="0"/>
                                  </p:stCondLst>
                                  <p:iterate type="el" backwards="0">
                                    <p:tmAbs val="0"/>
                                  </p:iterate>
                                  <p:childTnLst>
                                    <p:set>
                                      <p:cBhvr>
                                        <p:cTn id="71" fill="hold"/>
                                        <p:tgtEl>
                                          <p:spTgt spid="387"/>
                                        </p:tgtEl>
                                        <p:attrNameLst>
                                          <p:attrName>style.visibility</p:attrName>
                                        </p:attrNameLst>
                                      </p:cBhvr>
                                      <p:to>
                                        <p:strVal val="visible"/>
                                      </p:to>
                                    </p:set>
                                    <p:animEffect filter="dissolve" transition="in">
                                      <p:cBhvr>
                                        <p:cTn id="72" dur="1000"/>
                                        <p:tgtEl>
                                          <p:spTgt spid="387"/>
                                        </p:tgtEl>
                                      </p:cBhvr>
                                    </p:animEffect>
                                  </p:childTnLst>
                                </p:cTn>
                              </p:par>
                            </p:childTnLst>
                          </p:cTn>
                        </p:par>
                        <p:par>
                          <p:cTn id="73" fill="hold">
                            <p:stCondLst>
                              <p:cond delay="0"/>
                            </p:stCondLst>
                            <p:childTnLst>
                              <p:par>
                                <p:cTn id="74" presetClass="path" nodeType="afterEffect" presetSubtype="0" presetID="-1" grpId="15" accel="50000" decel="50000" fill="hold">
                                  <p:stCondLst>
                                    <p:cond delay="0"/>
                                  </p:stCondLst>
                                  <p:childTnLst>
                                    <p:animMotion path="M 0.000000 0.000000 L 0.708876 0.411274" origin="layout" pathEditMode="relative">
                                      <p:cBhvr>
                                        <p:cTn id="75" dur="1000" fill="hold"/>
                                        <p:tgtEl>
                                          <p:spTgt spid="387"/>
                                        </p:tgtEl>
                                        <p:attrNameLst>
                                          <p:attrName>ppt_x</p:attrName>
                                          <p:attrName>ppt_y</p:attrName>
                                        </p:attrNameLst>
                                      </p:cBhvr>
                                    </p:animMotion>
                                  </p:childTnLst>
                                </p:cTn>
                              </p:par>
                            </p:childTnLst>
                          </p:cTn>
                        </p:par>
                        <p:par>
                          <p:cTn id="76" fill="hold">
                            <p:stCondLst>
                              <p:cond delay="1000"/>
                            </p:stCondLst>
                            <p:childTnLst>
                              <p:par>
                                <p:cTn id="77" presetClass="entr" nodeType="afterEffect" presetID="9" grpId="16" fill="hold">
                                  <p:stCondLst>
                                    <p:cond delay="0"/>
                                  </p:stCondLst>
                                  <p:iterate type="el" backwards="0">
                                    <p:tmAbs val="0"/>
                                  </p:iterate>
                                  <p:childTnLst>
                                    <p:set>
                                      <p:cBhvr>
                                        <p:cTn id="78" fill="hold"/>
                                        <p:tgtEl>
                                          <p:spTgt spid="390"/>
                                        </p:tgtEl>
                                        <p:attrNameLst>
                                          <p:attrName>style.visibility</p:attrName>
                                        </p:attrNameLst>
                                      </p:cBhvr>
                                      <p:to>
                                        <p:strVal val="visible"/>
                                      </p:to>
                                    </p:set>
                                    <p:animEffect filter="dissolve" transition="in">
                                      <p:cBhvr>
                                        <p:cTn id="79" dur="500"/>
                                        <p:tgtEl>
                                          <p:spTgt spid="390"/>
                                        </p:tgtEl>
                                      </p:cBhvr>
                                    </p:animEffect>
                                  </p:childTnLst>
                                </p:cTn>
                              </p:par>
                            </p:childTnLst>
                          </p:cTn>
                        </p:par>
                        <p:par>
                          <p:cTn id="80" fill="hold">
                            <p:stCondLst>
                              <p:cond delay="1500"/>
                            </p:stCondLst>
                            <p:childTnLst>
                              <p:par>
                                <p:cTn id="81" presetClass="entr" nodeType="afterEffect" presetID="9" grpId="17" fill="hold">
                                  <p:stCondLst>
                                    <p:cond delay="0"/>
                                  </p:stCondLst>
                                  <p:iterate type="el" backwards="0">
                                    <p:tmAbs val="0"/>
                                  </p:iterate>
                                  <p:childTnLst>
                                    <p:set>
                                      <p:cBhvr>
                                        <p:cTn id="82" fill="hold"/>
                                        <p:tgtEl>
                                          <p:spTgt spid="391"/>
                                        </p:tgtEl>
                                        <p:attrNameLst>
                                          <p:attrName>style.visibility</p:attrName>
                                        </p:attrNameLst>
                                      </p:cBhvr>
                                      <p:to>
                                        <p:strVal val="visible"/>
                                      </p:to>
                                    </p:set>
                                    <p:animEffect filter="dissolve" transition="in">
                                      <p:cBhvr>
                                        <p:cTn id="83"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8"/>
      <p:bldP build="whole" bldLvl="1" animBg="1" rev="0" advAuto="0" spid="382" grpId="3"/>
      <p:bldP build="whole" bldLvl="1" animBg="1" rev="0" advAuto="0" spid="389" grpId="13"/>
      <p:bldP build="whole" bldLvl="1" animBg="1" rev="0" advAuto="0" spid="381" grpId="1"/>
      <p:bldP build="whole" bldLvl="1" animBg="1" rev="0" advAuto="0" spid="391" grpId="17"/>
      <p:bldP build="whole" bldLvl="1" animBg="1" rev="0" advAuto="0" spid="366" grpId="5"/>
      <p:bldP build="whole" bldLvl="1" animBg="1" rev="0" advAuto="0" spid="364" grpId="7"/>
      <p:bldP build="whole" bldLvl="1" animBg="1" rev="0" advAuto="0" spid="387" grpId="14"/>
      <p:bldP build="whole" bldLvl="1" animBg="1" rev="0" advAuto="0" spid="383" grpId="2"/>
      <p:bldP build="whole" bldLvl="1" animBg="1" rev="0" advAuto="0" spid="384" grpId="4"/>
      <p:bldP build="whole" bldLvl="1" animBg="1" rev="0" advAuto="0" spid="365" grpId="6"/>
      <p:bldP build="whole" bldLvl="1" animBg="1" rev="0" advAuto="0" spid="390" grpId="16"/>
      <p:bldP build="whole" bldLvl="1" animBg="1" rev="0" advAuto="0" spid="388" grpId="10"/>
      <p:bldP build="whole" bldLvl="1" animBg="1" rev="0" advAuto="0" spid="386" grpId="1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History of Network Management"/>
          <p:cNvSpPr txBox="1"/>
          <p:nvPr>
            <p:ph type="title"/>
          </p:nvPr>
        </p:nvSpPr>
        <p:spPr>
          <a:prstGeom prst="rect">
            <a:avLst/>
          </a:prstGeom>
        </p:spPr>
        <p:txBody>
          <a:bodyPr/>
          <a:lstStyle/>
          <a:p>
            <a:pPr/>
            <a:r>
              <a:t>History of Network Management</a:t>
            </a:r>
          </a:p>
        </p:txBody>
      </p:sp>
      <p:sp>
        <p:nvSpPr>
          <p:cNvPr id="151" name="SNMP…"/>
          <p:cNvSpPr txBox="1"/>
          <p:nvPr>
            <p:ph type="body" idx="1"/>
          </p:nvPr>
        </p:nvSpPr>
        <p:spPr>
          <a:prstGeom prst="rect">
            <a:avLst/>
          </a:prstGeom>
        </p:spPr>
        <p:txBody>
          <a:bodyPr/>
          <a:lstStyle/>
          <a:p>
            <a:pPr/>
            <a:r>
              <a:t>SNMP</a:t>
            </a:r>
          </a:p>
          <a:p>
            <a:pPr lvl="2" marL="0" indent="457200">
              <a:buSzTx/>
              <a:buNone/>
            </a:pPr>
            <a:r>
              <a:t>“Simple” Network Management Protocol</a:t>
            </a:r>
            <a:br/>
          </a:p>
          <a:p>
            <a:pPr/>
            <a:r>
              <a:t>Oh, and “screen scraping”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Arrow"/>
          <p:cNvSpPr/>
          <p:nvPr/>
        </p:nvSpPr>
        <p:spPr>
          <a:xfrm flipH="1" rot="11959937">
            <a:off x="2738226" y="5325064"/>
            <a:ext cx="6938655"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94" name="Arrow"/>
          <p:cNvSpPr/>
          <p:nvPr/>
        </p:nvSpPr>
        <p:spPr>
          <a:xfrm flipH="1" rot="11197087">
            <a:off x="2866117" y="4311863"/>
            <a:ext cx="6646707"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95" name="Arrow"/>
          <p:cNvSpPr/>
          <p:nvPr/>
        </p:nvSpPr>
        <p:spPr>
          <a:xfrm flipH="1" rot="10394602">
            <a:off x="2893640" y="3089416"/>
            <a:ext cx="6647336" cy="1270001"/>
          </a:xfrm>
          <a:prstGeom prst="rightArrow">
            <a:avLst>
              <a:gd name="adj1" fmla="val 27455"/>
              <a:gd name="adj2" fmla="val 43390"/>
            </a:avLst>
          </a:prstGeom>
          <a:solidFill>
            <a:srgbClr val="000000"/>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396" name="Ansible 2.x…"/>
          <p:cNvSpPr txBox="1"/>
          <p:nvPr>
            <p:ph type="title"/>
          </p:nvPr>
        </p:nvSpPr>
        <p:spPr>
          <a:prstGeom prst="rect">
            <a:avLst/>
          </a:prstGeom>
        </p:spPr>
        <p:txBody>
          <a:bodyPr/>
          <a:lstStyle/>
          <a:p>
            <a:pPr/>
            <a:r>
              <a:t>Ansible 2.x</a:t>
            </a:r>
          </a:p>
          <a:p>
            <a:pPr/>
            <a:r>
              <a:t>(currently v2.4)</a:t>
            </a:r>
          </a:p>
        </p:txBody>
      </p:sp>
      <p:grpSp>
        <p:nvGrpSpPr>
          <p:cNvPr id="399" name="Group"/>
          <p:cNvGrpSpPr/>
          <p:nvPr/>
        </p:nvGrpSpPr>
        <p:grpSpPr>
          <a:xfrm>
            <a:off x="1188974" y="3966777"/>
            <a:ext cx="1762253" cy="1830773"/>
            <a:chOff x="0" y="0"/>
            <a:chExt cx="1762251" cy="1830772"/>
          </a:xfrm>
        </p:grpSpPr>
        <p:sp>
          <p:nvSpPr>
            <p:cNvPr id="397" name="Computer"/>
            <p:cNvSpPr/>
            <p:nvPr/>
          </p:nvSpPr>
          <p:spPr>
            <a:xfrm>
              <a:off x="186225" y="0"/>
              <a:ext cx="1389802" cy="1121545"/>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0486" y="21600"/>
                  </a:lnTo>
                  <a:lnTo>
                    <a:pt x="11107"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sp>
          <p:nvSpPr>
            <p:cNvPr id="398" name="Server"/>
            <p:cNvSpPr txBox="1"/>
            <p:nvPr/>
          </p:nvSpPr>
          <p:spPr>
            <a:xfrm>
              <a:off x="0" y="1144972"/>
              <a:ext cx="1762252"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Server</a:t>
              </a:r>
            </a:p>
          </p:txBody>
        </p:sp>
      </p:grpSp>
      <p:pic>
        <p:nvPicPr>
          <p:cNvPr id="400" name="Ansible_Logo.png" descr="Ansible_Logo.png"/>
          <p:cNvPicPr>
            <a:picLocks noChangeAspect="1"/>
          </p:cNvPicPr>
          <p:nvPr/>
        </p:nvPicPr>
        <p:blipFill>
          <a:blip r:embed="rId3">
            <a:extLst/>
          </a:blip>
          <a:stretch>
            <a:fillRect/>
          </a:stretch>
        </p:blipFill>
        <p:spPr>
          <a:xfrm>
            <a:off x="800100" y="6727177"/>
            <a:ext cx="2540001" cy="2540001"/>
          </a:xfrm>
          <a:prstGeom prst="rect">
            <a:avLst/>
          </a:prstGeom>
          <a:ln w="12700">
            <a:miter lim="400000"/>
          </a:ln>
        </p:spPr>
      </p:pic>
      <p:pic>
        <p:nvPicPr>
          <p:cNvPr id="401" name="1195429795336159975juanjo_Router.svg.hi.png" descr="1195429795336159975juanjo_Router.svg.hi.png"/>
          <p:cNvPicPr>
            <a:picLocks noChangeAspect="1"/>
          </p:cNvPicPr>
          <p:nvPr/>
        </p:nvPicPr>
        <p:blipFill>
          <a:blip r:embed="rId4">
            <a:extLst/>
          </a:blip>
          <a:stretch>
            <a:fillRect/>
          </a:stretch>
        </p:blipFill>
        <p:spPr>
          <a:xfrm>
            <a:off x="8763000" y="1840205"/>
            <a:ext cx="3773752" cy="2509545"/>
          </a:xfrm>
          <a:prstGeom prst="rect">
            <a:avLst/>
          </a:prstGeom>
          <a:ln w="12700">
            <a:miter lim="400000"/>
          </a:ln>
        </p:spPr>
      </p:pic>
      <p:pic>
        <p:nvPicPr>
          <p:cNvPr id="402" name="1195429795336159975juanjo_Router.svg.hi.png" descr="1195429795336159975juanjo_Router.svg.hi.png"/>
          <p:cNvPicPr>
            <a:picLocks noChangeAspect="1"/>
          </p:cNvPicPr>
          <p:nvPr/>
        </p:nvPicPr>
        <p:blipFill>
          <a:blip r:embed="rId4">
            <a:extLst/>
          </a:blip>
          <a:stretch>
            <a:fillRect/>
          </a:stretch>
        </p:blipFill>
        <p:spPr>
          <a:xfrm>
            <a:off x="8763000" y="4219815"/>
            <a:ext cx="3773752" cy="2509545"/>
          </a:xfrm>
          <a:prstGeom prst="rect">
            <a:avLst/>
          </a:prstGeom>
          <a:ln w="12700">
            <a:miter lim="400000"/>
          </a:ln>
        </p:spPr>
      </p:pic>
      <p:pic>
        <p:nvPicPr>
          <p:cNvPr id="403" name="1195429795336159975juanjo_Router.svg.hi.png" descr="1195429795336159975juanjo_Router.svg.hi.png"/>
          <p:cNvPicPr>
            <a:picLocks noChangeAspect="1"/>
          </p:cNvPicPr>
          <p:nvPr/>
        </p:nvPicPr>
        <p:blipFill>
          <a:blip r:embed="rId4">
            <a:extLst/>
          </a:blip>
          <a:stretch>
            <a:fillRect/>
          </a:stretch>
        </p:blipFill>
        <p:spPr>
          <a:xfrm>
            <a:off x="8547100" y="6742405"/>
            <a:ext cx="3773752" cy="2509545"/>
          </a:xfrm>
          <a:prstGeom prst="rect">
            <a:avLst/>
          </a:prstGeom>
          <a:ln w="12700">
            <a:miter lim="400000"/>
          </a:ln>
        </p:spPr>
      </p:pic>
      <p:sp>
        <p:nvSpPr>
          <p:cNvPr id="404" name="SSH…"/>
          <p:cNvSpPr txBox="1"/>
          <p:nvPr/>
        </p:nvSpPr>
        <p:spPr>
          <a:xfrm>
            <a:off x="3031779" y="3378200"/>
            <a:ext cx="6941242" cy="299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800"/>
            </a:pPr>
            <a:r>
              <a:t>SSH</a:t>
            </a:r>
          </a:p>
          <a:p>
            <a:pPr marL="1198504" indent="-855604" algn="l">
              <a:buSzPct val="120000"/>
              <a:buChar char="•"/>
              <a:defRPr b="1" sz="4800"/>
            </a:pPr>
            <a:r>
              <a:t>raw </a:t>
            </a:r>
            <a:r>
              <a:rPr b="0"/>
              <a:t>module</a:t>
            </a:r>
          </a:p>
          <a:p>
            <a:pPr marL="1198504" indent="-855604" algn="l">
              <a:buSzPct val="120000"/>
              <a:buChar char="•"/>
              <a:defRPr sz="4800"/>
            </a:pPr>
            <a:r>
              <a:t>network modules</a:t>
            </a:r>
            <a:br/>
            <a:r>
              <a:t>e.g., Ios, Junos, etc.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95"/>
                                        </p:tgtEl>
                                        <p:attrNameLst>
                                          <p:attrName>style.visibility</p:attrName>
                                        </p:attrNameLst>
                                      </p:cBhvr>
                                      <p:to>
                                        <p:strVal val="visible"/>
                                      </p:to>
                                    </p:set>
                                    <p:animEffect filter="wipe(left)" transition="in">
                                      <p:cBhvr>
                                        <p:cTn id="7" dur="500"/>
                                        <p:tgtEl>
                                          <p:spTgt spid="395"/>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394"/>
                                        </p:tgtEl>
                                        <p:attrNameLst>
                                          <p:attrName>style.visibility</p:attrName>
                                        </p:attrNameLst>
                                      </p:cBhvr>
                                      <p:to>
                                        <p:strVal val="visible"/>
                                      </p:to>
                                    </p:set>
                                    <p:animEffect filter="wipe(left)" transition="in">
                                      <p:cBhvr>
                                        <p:cTn id="11" dur="500"/>
                                        <p:tgtEl>
                                          <p:spTgt spid="394"/>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393"/>
                                        </p:tgtEl>
                                        <p:attrNameLst>
                                          <p:attrName>style.visibility</p:attrName>
                                        </p:attrNameLst>
                                      </p:cBhvr>
                                      <p:to>
                                        <p:strVal val="visible"/>
                                      </p:to>
                                    </p:set>
                                    <p:animEffect filter="wipe(left)" transition="in">
                                      <p:cBhvr>
                                        <p:cTn id="15" dur="500"/>
                                        <p:tgtEl>
                                          <p:spTgt spid="393"/>
                                        </p:tgtEl>
                                      </p:cBhvr>
                                    </p:animEffect>
                                  </p:childTnLst>
                                </p:cTn>
                              </p:par>
                            </p:childTnLst>
                          </p:cTn>
                        </p:par>
                        <p:par>
                          <p:cTn id="16" fill="hold">
                            <p:stCondLst>
                              <p:cond delay="1500"/>
                            </p:stCondLst>
                            <p:childTnLst>
                              <p:par>
                                <p:cTn id="17" presetClass="entr" nodeType="afterEffect" presetID="9" grpId="4" fill="hold">
                                  <p:stCondLst>
                                    <p:cond delay="0"/>
                                  </p:stCondLst>
                                  <p:iterate type="el" backwards="0">
                                    <p:tmAbs val="0"/>
                                  </p:iterate>
                                  <p:childTnLst>
                                    <p:set>
                                      <p:cBhvr>
                                        <p:cTn id="18" fill="hold"/>
                                        <p:tgtEl>
                                          <p:spTgt spid="404"/>
                                        </p:tgtEl>
                                        <p:attrNameLst>
                                          <p:attrName>style.visibility</p:attrName>
                                        </p:attrNameLst>
                                      </p:cBhvr>
                                      <p:to>
                                        <p:strVal val="visible"/>
                                      </p:to>
                                    </p:set>
                                    <p:animEffect filter="dissolve" transition="in">
                                      <p:cBhvr>
                                        <p:cTn id="19" dur="15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3" grpId="3"/>
      <p:bldP build="whole" bldLvl="1" animBg="1" rev="0" advAuto="0" spid="395" grpId="1"/>
      <p:bldP build="whole" bldLvl="1" animBg="1" rev="0" advAuto="0" spid="404" grpId="4"/>
      <p:bldP build="whole" bldLvl="1" animBg="1" rev="0" advAuto="0" spid="394"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Network Modules"/>
          <p:cNvSpPr txBox="1"/>
          <p:nvPr>
            <p:ph type="title"/>
          </p:nvPr>
        </p:nvSpPr>
        <p:spPr>
          <a:prstGeom prst="rect">
            <a:avLst/>
          </a:prstGeom>
        </p:spPr>
        <p:txBody>
          <a:bodyPr/>
          <a:lstStyle/>
          <a:p>
            <a:pPr/>
            <a:r>
              <a:t>Network Modules</a:t>
            </a:r>
          </a:p>
        </p:txBody>
      </p:sp>
      <p:sp>
        <p:nvSpPr>
          <p:cNvPr id="407" name="A10…"/>
          <p:cNvSpPr txBox="1"/>
          <p:nvPr>
            <p:ph type="body" idx="1"/>
          </p:nvPr>
        </p:nvSpPr>
        <p:spPr>
          <a:prstGeom prst="rect">
            <a:avLst/>
          </a:prstGeom>
        </p:spPr>
        <p:txBody>
          <a:bodyPr numCol="3">
            <a:normAutofit fontScale="100000" lnSpcReduction="0"/>
          </a:bodyPr>
          <a:lstStyle/>
          <a:p>
            <a:pPr marL="388887" indent="-241440" defTabSz="251206">
              <a:spcBef>
                <a:spcPts val="1300"/>
              </a:spcBef>
              <a:defRPr sz="1806"/>
            </a:pPr>
            <a:r>
              <a:t>A10</a:t>
            </a:r>
          </a:p>
          <a:p>
            <a:pPr marL="388887" indent="-241440" defTabSz="251206">
              <a:spcBef>
                <a:spcPts val="1300"/>
              </a:spcBef>
              <a:defRPr sz="1806"/>
            </a:pPr>
            <a:r>
              <a:t>ACI (Cisco)</a:t>
            </a:r>
          </a:p>
          <a:p>
            <a:pPr marL="388887" indent="-241440" defTabSz="251206">
              <a:spcBef>
                <a:spcPts val="1300"/>
              </a:spcBef>
              <a:defRPr sz="1806"/>
            </a:pPr>
            <a:r>
              <a:t>Aireos (Cisco)</a:t>
            </a:r>
          </a:p>
          <a:p>
            <a:pPr marL="388887" indent="-241440" defTabSz="251206">
              <a:spcBef>
                <a:spcPts val="1300"/>
              </a:spcBef>
              <a:defRPr sz="1806"/>
            </a:pPr>
            <a:r>
              <a:t>Aos</a:t>
            </a:r>
          </a:p>
          <a:p>
            <a:pPr marL="388887" indent="-241440" defTabSz="251206">
              <a:spcBef>
                <a:spcPts val="1300"/>
              </a:spcBef>
              <a:defRPr sz="1806"/>
            </a:pPr>
            <a:r>
              <a:t>Aruba</a:t>
            </a:r>
          </a:p>
          <a:p>
            <a:pPr marL="406968" indent="-259521" defTabSz="251206">
              <a:spcBef>
                <a:spcPts val="1300"/>
              </a:spcBef>
              <a:defRPr sz="1806"/>
            </a:pPr>
            <a:r>
              <a:t>Asa (Cisco)</a:t>
            </a:r>
          </a:p>
          <a:p>
            <a:pPr marL="406968" indent="-259521" defTabSz="251206">
              <a:spcBef>
                <a:spcPts val="1300"/>
              </a:spcBef>
              <a:defRPr sz="1806"/>
            </a:pPr>
            <a:r>
              <a:t>Avi</a:t>
            </a:r>
          </a:p>
          <a:p>
            <a:pPr marL="406968" indent="-259521" defTabSz="251206">
              <a:spcBef>
                <a:spcPts val="1300"/>
              </a:spcBef>
              <a:defRPr sz="1806"/>
            </a:pPr>
            <a:r>
              <a:t>Bigswitch</a:t>
            </a:r>
          </a:p>
          <a:p>
            <a:pPr marL="406968" indent="-259521" defTabSz="251206">
              <a:spcBef>
                <a:spcPts val="1300"/>
              </a:spcBef>
              <a:defRPr sz="1806"/>
            </a:pPr>
            <a:r>
              <a:t>Citrix</a:t>
            </a:r>
          </a:p>
          <a:p>
            <a:pPr marL="406968" indent="-259521" defTabSz="251206">
              <a:spcBef>
                <a:spcPts val="1300"/>
              </a:spcBef>
              <a:defRPr sz="1806"/>
            </a:pPr>
            <a:r>
              <a:t>Cloudengine</a:t>
            </a:r>
          </a:p>
          <a:p>
            <a:pPr marL="406968" indent="-259521" defTabSz="251206">
              <a:spcBef>
                <a:spcPts val="1300"/>
              </a:spcBef>
              <a:defRPr sz="1806"/>
            </a:pPr>
            <a:r>
              <a:t>Cloudvision (Arista)</a:t>
            </a:r>
          </a:p>
          <a:p>
            <a:pPr marL="406968" indent="-259521" defTabSz="251206">
              <a:spcBef>
                <a:spcPts val="1300"/>
              </a:spcBef>
              <a:defRPr sz="1806"/>
            </a:pPr>
            <a:r>
              <a:t>Cumulus</a:t>
            </a:r>
          </a:p>
          <a:p>
            <a:pPr marL="406968" indent="-259521" defTabSz="251206">
              <a:spcBef>
                <a:spcPts val="1300"/>
              </a:spcBef>
              <a:defRPr sz="1806"/>
            </a:pPr>
            <a:r>
              <a:t>Dellos10</a:t>
            </a:r>
          </a:p>
          <a:p>
            <a:pPr marL="406968" indent="-259521" defTabSz="251206">
              <a:spcBef>
                <a:spcPts val="1300"/>
              </a:spcBef>
              <a:defRPr sz="1806"/>
            </a:pPr>
            <a:r>
              <a:t>Dellos6</a:t>
            </a:r>
          </a:p>
          <a:p>
            <a:pPr marL="406968" indent="-259521" defTabSz="251206">
              <a:spcBef>
                <a:spcPts val="1300"/>
              </a:spcBef>
              <a:defRPr sz="1806"/>
            </a:pPr>
            <a:r>
              <a:t>Dellos9</a:t>
            </a:r>
          </a:p>
          <a:p>
            <a:pPr marL="406968" indent="-259521" defTabSz="251206">
              <a:spcBef>
                <a:spcPts val="1300"/>
              </a:spcBef>
              <a:defRPr sz="1806"/>
            </a:pPr>
            <a:r>
              <a:t>Eos (Arista)</a:t>
            </a:r>
          </a:p>
          <a:p>
            <a:pPr marL="406968" indent="-259521" defTabSz="251206">
              <a:spcBef>
                <a:spcPts val="1300"/>
              </a:spcBef>
              <a:defRPr sz="1806"/>
            </a:pPr>
            <a:r>
              <a:t>F5</a:t>
            </a:r>
          </a:p>
          <a:p>
            <a:pPr marL="406968" indent="-259521" defTabSz="251206">
              <a:spcBef>
                <a:spcPts val="1300"/>
              </a:spcBef>
              <a:defRPr sz="1806"/>
            </a:pPr>
            <a:r>
              <a:t>Fortios</a:t>
            </a:r>
          </a:p>
          <a:p>
            <a:pPr marL="406968" indent="-259521" defTabSz="251206">
              <a:spcBef>
                <a:spcPts val="1300"/>
              </a:spcBef>
              <a:defRPr sz="1806"/>
            </a:pPr>
            <a:r>
              <a:t>Illumos</a:t>
            </a:r>
          </a:p>
          <a:p>
            <a:pPr marL="406968" indent="-259521" defTabSz="251206">
              <a:spcBef>
                <a:spcPts val="1300"/>
              </a:spcBef>
              <a:defRPr sz="1806"/>
            </a:pPr>
            <a:r>
              <a:t>Interface</a:t>
            </a:r>
          </a:p>
          <a:p>
            <a:pPr marL="406968" indent="-259521" defTabSz="251206">
              <a:spcBef>
                <a:spcPts val="1300"/>
              </a:spcBef>
              <a:defRPr sz="1806"/>
            </a:pPr>
            <a:r>
              <a:t>Ios (Cisco)</a:t>
            </a:r>
          </a:p>
          <a:p>
            <a:pPr marL="406968" indent="-259521" defTabSz="251206">
              <a:spcBef>
                <a:spcPts val="1300"/>
              </a:spcBef>
              <a:defRPr sz="1806"/>
            </a:pPr>
            <a:r>
              <a:t>Iosxr (Cisco)</a:t>
            </a:r>
          </a:p>
          <a:p>
            <a:pPr marL="406968" indent="-259521" defTabSz="251206">
              <a:spcBef>
                <a:spcPts val="1300"/>
              </a:spcBef>
              <a:defRPr sz="1806"/>
            </a:pPr>
            <a:r>
              <a:t>Junos</a:t>
            </a:r>
          </a:p>
          <a:p>
            <a:pPr marL="406968" indent="-259521" defTabSz="251206">
              <a:spcBef>
                <a:spcPts val="1300"/>
              </a:spcBef>
              <a:defRPr b="1" sz="1806"/>
            </a:pPr>
            <a:r>
              <a:t>Layer2</a:t>
            </a:r>
          </a:p>
          <a:p>
            <a:pPr marL="406968" indent="-259521" defTabSz="251206">
              <a:spcBef>
                <a:spcPts val="1300"/>
              </a:spcBef>
              <a:defRPr b="1" sz="1806"/>
            </a:pPr>
            <a:r>
              <a:t>Layer3</a:t>
            </a:r>
          </a:p>
          <a:p>
            <a:pPr marL="406968" indent="-259521" defTabSz="251206">
              <a:spcBef>
                <a:spcPts val="1300"/>
              </a:spcBef>
              <a:defRPr sz="1806"/>
            </a:pPr>
            <a:r>
              <a:t>Lenovo</a:t>
            </a:r>
          </a:p>
          <a:p>
            <a:pPr marL="406968" indent="-259521" defTabSz="251206">
              <a:spcBef>
                <a:spcPts val="1300"/>
              </a:spcBef>
              <a:defRPr sz="1806"/>
            </a:pPr>
            <a:r>
              <a:t>Netconf</a:t>
            </a:r>
          </a:p>
          <a:p>
            <a:pPr marL="406968" indent="-259521" defTabSz="251206">
              <a:spcBef>
                <a:spcPts val="1300"/>
              </a:spcBef>
              <a:defRPr sz="1806"/>
            </a:pPr>
            <a:r>
              <a:t>Netscaler</a:t>
            </a:r>
          </a:p>
          <a:p>
            <a:pPr marL="406968" indent="-259521" defTabSz="251206">
              <a:spcBef>
                <a:spcPts val="1300"/>
              </a:spcBef>
              <a:defRPr sz="1806"/>
            </a:pPr>
            <a:r>
              <a:t>Netvisor</a:t>
            </a:r>
          </a:p>
          <a:p>
            <a:pPr marL="406968" indent="-259521" defTabSz="251206">
              <a:spcBef>
                <a:spcPts val="1300"/>
              </a:spcBef>
              <a:defRPr sz="1806"/>
            </a:pPr>
            <a:r>
              <a:t>Nuage</a:t>
            </a:r>
          </a:p>
          <a:p>
            <a:pPr marL="406968" indent="-259521" defTabSz="251206">
              <a:spcBef>
                <a:spcPts val="1300"/>
              </a:spcBef>
              <a:defRPr sz="1806"/>
            </a:pPr>
            <a:r>
              <a:t>Nxos (Cisco)</a:t>
            </a:r>
          </a:p>
          <a:p>
            <a:pPr marL="406968" indent="-259521" defTabSz="251206">
              <a:spcBef>
                <a:spcPts val="1300"/>
              </a:spcBef>
              <a:defRPr sz="1806"/>
            </a:pPr>
            <a:r>
              <a:t>Ordnance</a:t>
            </a:r>
          </a:p>
          <a:p>
            <a:pPr marL="406968" indent="-259521" defTabSz="251206">
              <a:spcBef>
                <a:spcPts val="1300"/>
              </a:spcBef>
              <a:defRPr sz="1806"/>
            </a:pPr>
            <a:r>
              <a:t>Ovs</a:t>
            </a:r>
          </a:p>
          <a:p>
            <a:pPr marL="406968" indent="-259521" defTabSz="251206">
              <a:spcBef>
                <a:spcPts val="1300"/>
              </a:spcBef>
              <a:defRPr sz="1806"/>
            </a:pPr>
            <a:r>
              <a:t>Panos</a:t>
            </a:r>
          </a:p>
          <a:p>
            <a:pPr marL="406968" indent="-259521" defTabSz="251206">
              <a:spcBef>
                <a:spcPts val="1300"/>
              </a:spcBef>
              <a:defRPr b="1" sz="1806"/>
            </a:pPr>
            <a:r>
              <a:t>Protocol</a:t>
            </a:r>
          </a:p>
          <a:p>
            <a:pPr marL="406968" indent="-259521" defTabSz="251206">
              <a:spcBef>
                <a:spcPts val="1300"/>
              </a:spcBef>
              <a:defRPr sz="1806"/>
            </a:pPr>
            <a:r>
              <a:t>Radware</a:t>
            </a:r>
          </a:p>
          <a:p>
            <a:pPr marL="406968" indent="-259521" defTabSz="251206">
              <a:spcBef>
                <a:spcPts val="1300"/>
              </a:spcBef>
              <a:defRPr b="1" sz="1806"/>
            </a:pPr>
            <a:r>
              <a:t>Routing</a:t>
            </a:r>
          </a:p>
          <a:p>
            <a:pPr marL="406968" indent="-259521" defTabSz="251206">
              <a:spcBef>
                <a:spcPts val="1300"/>
              </a:spcBef>
              <a:defRPr sz="1806"/>
            </a:pPr>
            <a:r>
              <a:t>Sros</a:t>
            </a:r>
          </a:p>
          <a:p>
            <a:pPr marL="406968" indent="-259521" defTabSz="251206">
              <a:spcBef>
                <a:spcPts val="1300"/>
              </a:spcBef>
              <a:defRPr b="1" sz="1806"/>
            </a:pPr>
            <a:r>
              <a:t>System</a:t>
            </a:r>
          </a:p>
          <a:p>
            <a:pPr marL="406968" indent="-259521" defTabSz="251206">
              <a:spcBef>
                <a:spcPts val="1300"/>
              </a:spcBef>
              <a:defRPr sz="1806"/>
            </a:pPr>
            <a:r>
              <a:t>Vyos</a:t>
            </a:r>
          </a:p>
        </p:txBody>
      </p:sp>
      <p:sp>
        <p:nvSpPr>
          <p:cNvPr id="408" name="Source:  http://docs.ansible.com/ansible/latest/list_of_network_modules.html"/>
          <p:cNvSpPr txBox="1"/>
          <p:nvPr/>
        </p:nvSpPr>
        <p:spPr>
          <a:xfrm>
            <a:off x="630834" y="8915399"/>
            <a:ext cx="9529827"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3200"/>
              </a:spcBef>
              <a:defRPr sz="2000"/>
            </a:pPr>
            <a:r>
              <a:t>Source:  </a:t>
            </a:r>
            <a:r>
              <a:rPr u="sng">
                <a:hlinkClick r:id="rId2" invalidUrl="" action="" tgtFrame="" tooltip="" history="1" highlightClick="0" endSnd="0"/>
              </a:rPr>
              <a:t>http://docs.ansible.com/ansible/latest/list_of_network_modules.html</a:t>
            </a:r>
          </a:p>
        </p:txBody>
      </p:sp>
      <p:sp>
        <p:nvSpPr>
          <p:cNvPr id="409" name="Arrow"/>
          <p:cNvSpPr/>
          <p:nvPr/>
        </p:nvSpPr>
        <p:spPr>
          <a:xfrm flipH="1">
            <a:off x="6908800" y="4971719"/>
            <a:ext cx="776238" cy="825831"/>
          </a:xfrm>
          <a:prstGeom prst="rightArrow">
            <a:avLst>
              <a:gd name="adj1" fmla="val 32000"/>
              <a:gd name="adj2" fmla="val 68089"/>
            </a:avLst>
          </a:prstGeom>
          <a:blipFill>
            <a:blip r:embed="rId3"/>
          </a:blip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09"/>
                                        </p:tgtEl>
                                        <p:attrNameLst>
                                          <p:attrName>style.visibility</p:attrName>
                                        </p:attrNameLst>
                                      </p:cBhvr>
                                      <p:to>
                                        <p:strVal val="visible"/>
                                      </p:to>
                                    </p:set>
                                    <p:animEffect filter="dissolve" transition="in">
                                      <p:cBhvr>
                                        <p:cTn id="7" dur="10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Network Modules (cont.)"/>
          <p:cNvSpPr txBox="1"/>
          <p:nvPr>
            <p:ph type="title"/>
          </p:nvPr>
        </p:nvSpPr>
        <p:spPr>
          <a:prstGeom prst="rect">
            <a:avLst/>
          </a:prstGeom>
        </p:spPr>
        <p:txBody>
          <a:bodyPr/>
          <a:lstStyle/>
          <a:p>
            <a:pPr/>
            <a:r>
              <a:t>Network Modules (cont.)</a:t>
            </a:r>
          </a:p>
        </p:txBody>
      </p:sp>
      <p:sp>
        <p:nvSpPr>
          <p:cNvPr id="412" name="Cisco IOS…"/>
          <p:cNvSpPr txBox="1"/>
          <p:nvPr>
            <p:ph type="body" idx="1"/>
          </p:nvPr>
        </p:nvSpPr>
        <p:spPr>
          <a:prstGeom prst="rect">
            <a:avLst/>
          </a:prstGeom>
        </p:spPr>
        <p:txBody>
          <a:bodyPr numCol="1" spcCol="38100">
            <a:normAutofit fontScale="100000" lnSpcReduction="0"/>
          </a:bodyPr>
          <a:lstStyle/>
          <a:p>
            <a:pPr marL="0" indent="0" defTabSz="262889">
              <a:spcBef>
                <a:spcPts val="1400"/>
              </a:spcBef>
              <a:buSzTx/>
              <a:buNone/>
              <a:defRPr b="1" sz="1890"/>
            </a:pPr>
            <a:r>
              <a:t>Cisco IOS</a:t>
            </a:r>
          </a:p>
          <a:p>
            <a:pPr marL="406975" indent="-252670" defTabSz="262889">
              <a:spcBef>
                <a:spcPts val="1400"/>
              </a:spcBef>
              <a:defRPr sz="1890"/>
            </a:pPr>
            <a:r>
              <a:t>Ios</a:t>
            </a:r>
          </a:p>
          <a:p>
            <a:pPr lvl="1" marL="643195" indent="-252670" defTabSz="262889">
              <a:spcBef>
                <a:spcPts val="1400"/>
              </a:spcBef>
              <a:defRPr sz="1890"/>
            </a:pPr>
            <a:r>
              <a:rPr b="1"/>
              <a:t>ios_banner</a:t>
            </a:r>
            <a:r>
              <a:t> - Manage multiline banners on Cisco IOS devices</a:t>
            </a:r>
          </a:p>
          <a:p>
            <a:pPr lvl="1" marL="643195" indent="-252670" defTabSz="262889">
              <a:spcBef>
                <a:spcPts val="1400"/>
              </a:spcBef>
              <a:defRPr sz="1890"/>
            </a:pPr>
            <a:r>
              <a:rPr b="1"/>
              <a:t>ios_command</a:t>
            </a:r>
            <a:r>
              <a:t> - Run commands on remote devices running Cisco IOS</a:t>
            </a:r>
          </a:p>
          <a:p>
            <a:pPr lvl="1" marL="643195" indent="-252670" defTabSz="262889">
              <a:spcBef>
                <a:spcPts val="1400"/>
              </a:spcBef>
              <a:defRPr sz="1890"/>
            </a:pPr>
            <a:r>
              <a:rPr b="1"/>
              <a:t>ios_config</a:t>
            </a:r>
            <a:r>
              <a:t> - Manage Cisco IOS configuration sections</a:t>
            </a:r>
          </a:p>
          <a:p>
            <a:pPr lvl="1" marL="643195" indent="-252670" defTabSz="262889">
              <a:spcBef>
                <a:spcPts val="1400"/>
              </a:spcBef>
              <a:defRPr sz="1890"/>
            </a:pPr>
            <a:r>
              <a:rPr b="1"/>
              <a:t>ios_facts</a:t>
            </a:r>
            <a:r>
              <a:t> - Collect facts from remote devices running Cisco IOS</a:t>
            </a:r>
          </a:p>
          <a:p>
            <a:pPr lvl="1" marL="643195" indent="-252670" defTabSz="262889">
              <a:spcBef>
                <a:spcPts val="1400"/>
              </a:spcBef>
              <a:defRPr sz="1890"/>
            </a:pPr>
            <a:r>
              <a:rPr b="1"/>
              <a:t>ios_interface</a:t>
            </a:r>
            <a:r>
              <a:t> - Manage Interface on Cisco IOS network devices</a:t>
            </a:r>
          </a:p>
          <a:p>
            <a:pPr lvl="1" marL="643195" indent="-252670" defTabSz="262889">
              <a:spcBef>
                <a:spcPts val="1400"/>
              </a:spcBef>
              <a:defRPr sz="1890"/>
            </a:pPr>
            <a:r>
              <a:rPr b="1"/>
              <a:t>ios_logging</a:t>
            </a:r>
            <a:r>
              <a:t> - Manage logging on network devices</a:t>
            </a:r>
          </a:p>
          <a:p>
            <a:pPr lvl="1" marL="643195" indent="-252670" defTabSz="262889">
              <a:spcBef>
                <a:spcPts val="1400"/>
              </a:spcBef>
              <a:defRPr sz="1890"/>
            </a:pPr>
            <a:r>
              <a:rPr b="1"/>
              <a:t>ios_ping</a:t>
            </a:r>
            <a:r>
              <a:t> - Tests reachability using ping from IOS switch</a:t>
            </a:r>
          </a:p>
          <a:p>
            <a:pPr lvl="1" marL="643195" indent="-252670" defTabSz="262889">
              <a:spcBef>
                <a:spcPts val="1400"/>
              </a:spcBef>
              <a:defRPr sz="1890"/>
            </a:pPr>
            <a:r>
              <a:rPr b="1"/>
              <a:t>ios_static_route</a:t>
            </a:r>
            <a:r>
              <a:t> - Manage static IP routes on Cisco IOS network devices</a:t>
            </a:r>
          </a:p>
          <a:p>
            <a:pPr lvl="1" marL="643195" indent="-252670" defTabSz="262889">
              <a:spcBef>
                <a:spcPts val="1400"/>
              </a:spcBef>
              <a:defRPr sz="1890"/>
            </a:pPr>
            <a:r>
              <a:rPr b="1"/>
              <a:t>ios_system</a:t>
            </a:r>
            <a:r>
              <a:t> - Manage the system attributes on Cisco IOS devices</a:t>
            </a:r>
          </a:p>
          <a:p>
            <a:pPr lvl="1" marL="643195" indent="-252670" defTabSz="262889">
              <a:spcBef>
                <a:spcPts val="1400"/>
              </a:spcBef>
              <a:defRPr sz="1890"/>
            </a:pPr>
            <a:r>
              <a:rPr b="1"/>
              <a:t>ios_user</a:t>
            </a:r>
            <a:r>
              <a:t> - Manage the aggregate of local users on Cisco IOS device</a:t>
            </a:r>
          </a:p>
          <a:p>
            <a:pPr lvl="1" marL="643195" indent="-252670" defTabSz="262889">
              <a:spcBef>
                <a:spcPts val="1400"/>
              </a:spcBef>
              <a:defRPr sz="1890"/>
            </a:pPr>
            <a:r>
              <a:rPr b="1"/>
              <a:t>ios_vrf</a:t>
            </a:r>
            <a:r>
              <a:t> - Manage the collection of VRF definitions on Cisco IOS devices</a:t>
            </a:r>
          </a:p>
        </p:txBody>
      </p:sp>
      <p:sp>
        <p:nvSpPr>
          <p:cNvPr id="413" name="Source:  http://docs.ansible.com/ansible/latest/list_of_network_modules.html"/>
          <p:cNvSpPr txBox="1"/>
          <p:nvPr/>
        </p:nvSpPr>
        <p:spPr>
          <a:xfrm>
            <a:off x="630834" y="8915399"/>
            <a:ext cx="9529827"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3200"/>
              </a:spcBef>
              <a:defRPr sz="2000"/>
            </a:pPr>
            <a:r>
              <a:t>Source:  </a:t>
            </a:r>
            <a:r>
              <a:rPr u="sng">
                <a:hlinkClick r:id="rId2" invalidUrl="" action="" tgtFrame="" tooltip="" history="1" highlightClick="0" endSnd="0"/>
              </a:rPr>
              <a:t>http://docs.ansible.com/ansible/latest/list_of_network_modules.html</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I am NOT idempotent!…"/>
          <p:cNvSpPr txBox="1"/>
          <p:nvPr>
            <p:ph type="title"/>
          </p:nvPr>
        </p:nvSpPr>
        <p:spPr>
          <a:prstGeom prst="rect">
            <a:avLst/>
          </a:prstGeom>
        </p:spPr>
        <p:txBody>
          <a:bodyPr/>
          <a:lstStyle/>
          <a:p>
            <a:pPr/>
            <a:r>
              <a:t>I am NOT idempotent!</a:t>
            </a:r>
          </a:p>
          <a:p>
            <a:pPr/>
            <a:r>
              <a:t>Wait… what?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Idempotent"/>
          <p:cNvSpPr txBox="1"/>
          <p:nvPr>
            <p:ph type="title"/>
          </p:nvPr>
        </p:nvSpPr>
        <p:spPr>
          <a:prstGeom prst="rect">
            <a:avLst/>
          </a:prstGeom>
        </p:spPr>
        <p:txBody>
          <a:bodyPr/>
          <a:lstStyle/>
          <a:p>
            <a:pPr/>
            <a:r>
              <a:t>Idempotent</a:t>
            </a:r>
          </a:p>
        </p:txBody>
      </p:sp>
      <p:pic>
        <p:nvPicPr>
          <p:cNvPr id="418" name="Image" descr="Image"/>
          <p:cNvPicPr>
            <a:picLocks noChangeAspect="1"/>
          </p:cNvPicPr>
          <p:nvPr/>
        </p:nvPicPr>
        <p:blipFill>
          <a:blip r:embed="rId2">
            <a:extLst/>
          </a:blip>
          <a:stretch>
            <a:fillRect/>
          </a:stretch>
        </p:blipFill>
        <p:spPr>
          <a:xfrm>
            <a:off x="3153747" y="1971245"/>
            <a:ext cx="6697306" cy="7233510"/>
          </a:xfrm>
          <a:prstGeom prst="rect">
            <a:avLst/>
          </a:prstGeom>
          <a:ln w="12700">
            <a:miter lim="400000"/>
          </a:ln>
        </p:spPr>
      </p:pic>
      <p:sp>
        <p:nvSpPr>
          <p:cNvPr id="419" name="Source:  “The Google”"/>
          <p:cNvSpPr txBox="1"/>
          <p:nvPr/>
        </p:nvSpPr>
        <p:spPr>
          <a:xfrm>
            <a:off x="4889093" y="9175584"/>
            <a:ext cx="322661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Source:  “The Google”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1" name="RedHat-IsoLogo.jpg" descr="RedHat-IsoLogo.jpg"/>
          <p:cNvPicPr>
            <a:picLocks noChangeAspect="1"/>
          </p:cNvPicPr>
          <p:nvPr/>
        </p:nvPicPr>
        <p:blipFill>
          <a:blip r:embed="rId2">
            <a:extLst/>
          </a:blip>
          <a:stretch>
            <a:fillRect/>
          </a:stretch>
        </p:blipFill>
        <p:spPr>
          <a:xfrm>
            <a:off x="723900" y="527050"/>
            <a:ext cx="4109938" cy="3569157"/>
          </a:xfrm>
          <a:prstGeom prst="rect">
            <a:avLst/>
          </a:prstGeom>
          <a:ln w="12700">
            <a:miter lim="400000"/>
          </a:ln>
        </p:spPr>
      </p:pic>
      <p:pic>
        <p:nvPicPr>
          <p:cNvPr id="422" name="Ansible_Logo.png" descr="Ansible_Logo.png"/>
          <p:cNvPicPr>
            <a:picLocks noChangeAspect="1"/>
          </p:cNvPicPr>
          <p:nvPr/>
        </p:nvPicPr>
        <p:blipFill>
          <a:blip r:embed="rId3">
            <a:extLst/>
          </a:blip>
          <a:stretch>
            <a:fillRect/>
          </a:stretch>
        </p:blipFill>
        <p:spPr>
          <a:xfrm>
            <a:off x="5232400" y="3606800"/>
            <a:ext cx="2540000" cy="25400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22"/>
                                        </p:tgtEl>
                                        <p:attrNameLst>
                                          <p:attrName>style.visibility</p:attrName>
                                        </p:attrNameLst>
                                      </p:cBhvr>
                                      <p:to>
                                        <p:strVal val="visible"/>
                                      </p:to>
                                    </p:set>
                                    <p:animEffect filter="dissolve" transition="in">
                                      <p:cBhvr>
                                        <p:cTn id="7" dur="1000"/>
                                        <p:tgtEl>
                                          <p:spTgt spid="42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21"/>
                                        </p:tgtEl>
                                        <p:attrNameLst>
                                          <p:attrName>style.visibility</p:attrName>
                                        </p:attrNameLst>
                                      </p:cBhvr>
                                      <p:to>
                                        <p:strVal val="visible"/>
                                      </p:to>
                                    </p:set>
                                    <p:animEffect filter="dissolve" transition="in">
                                      <p:cBhvr>
                                        <p:cTn id="12" dur="10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1" grpId="2"/>
      <p:bldP build="whole" bldLvl="1" animBg="1" rev="0" advAuto="0" spid="422"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4" name="Ansible-Tower-Platform-diagram-transparent.png" descr="Ansible-Tower-Platform-diagram-transparent.png"/>
          <p:cNvPicPr>
            <a:picLocks noChangeAspect="1"/>
          </p:cNvPicPr>
          <p:nvPr/>
        </p:nvPicPr>
        <p:blipFill>
          <a:blip r:embed="rId2">
            <a:extLst/>
          </a:blip>
          <a:stretch>
            <a:fillRect/>
          </a:stretch>
        </p:blipFill>
        <p:spPr>
          <a:xfrm>
            <a:off x="1715048" y="960746"/>
            <a:ext cx="9574704" cy="7832108"/>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6" name="RH-Ansible-DevOps-Diagram.png" descr="RH-Ansible-DevOps-Diagram.png"/>
          <p:cNvPicPr>
            <a:picLocks noChangeAspect="1"/>
          </p:cNvPicPr>
          <p:nvPr/>
        </p:nvPicPr>
        <p:blipFill>
          <a:blip r:embed="rId2">
            <a:extLst/>
          </a:blip>
          <a:stretch>
            <a:fillRect/>
          </a:stretch>
        </p:blipFill>
        <p:spPr>
          <a:xfrm>
            <a:off x="1587500" y="781050"/>
            <a:ext cx="9829800" cy="81788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Red Hat Ansible"/>
          <p:cNvSpPr txBox="1"/>
          <p:nvPr>
            <p:ph type="title"/>
          </p:nvPr>
        </p:nvSpPr>
        <p:spPr>
          <a:prstGeom prst="rect">
            <a:avLst/>
          </a:prstGeom>
        </p:spPr>
        <p:txBody>
          <a:bodyPr/>
          <a:lstStyle/>
          <a:p>
            <a:pPr/>
            <a:r>
              <a:t>Red Hat Ansible</a:t>
            </a:r>
          </a:p>
        </p:txBody>
      </p:sp>
      <p:graphicFrame>
        <p:nvGraphicFramePr>
          <p:cNvPr id="429" name="Table"/>
          <p:cNvGraphicFramePr/>
          <p:nvPr/>
        </p:nvGraphicFramePr>
        <p:xfrm>
          <a:off x="849510" y="2749550"/>
          <a:ext cx="10721580" cy="57023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5348089"/>
                <a:gridCol w="5348089"/>
              </a:tblGrid>
              <a:tr h="1892300">
                <a:tc>
                  <a:txBody>
                    <a:bodyPr/>
                    <a:lstStyle/>
                    <a:p>
                      <a:pPr defTabSz="914400">
                        <a:tabLst>
                          <a:tab pos="914400" algn="l"/>
                        </a:tabLst>
                        <a:defRPr>
                          <a:solidFill>
                            <a:srgbClr val="000000"/>
                          </a:solidFill>
                        </a:defRPr>
                      </a:pPr>
                      <a:r>
                        <a:rPr sz="3600">
                          <a:solidFill>
                            <a:srgbClr val="FFFFFF"/>
                          </a:solidFill>
                        </a:rPr>
                        <a:t>Ansible (source)</a:t>
                      </a:r>
                    </a:p>
                  </a:txBody>
                  <a:tcPr marL="50800" marR="50800" marT="50800" marB="50800" anchor="ctr" anchorCtr="0" horzOverflow="overflow"/>
                </a:tc>
                <a:tc>
                  <a:txBody>
                    <a:bodyPr/>
                    <a:lstStyle/>
                    <a:p>
                      <a:pPr defTabSz="914400">
                        <a:tabLst>
                          <a:tab pos="914400" algn="l"/>
                        </a:tabLst>
                        <a:defRPr>
                          <a:solidFill>
                            <a:srgbClr val="000000"/>
                          </a:solidFill>
                        </a:defRPr>
                      </a:pPr>
                      <a:r>
                        <a:rPr sz="3600">
                          <a:solidFill>
                            <a:srgbClr val="FFFFFF"/>
                          </a:solidFill>
                        </a:rPr>
                        <a:t>Red Hat Ansible Engine</a:t>
                      </a:r>
                    </a:p>
                  </a:txBody>
                  <a:tcPr marL="50800" marR="50800" marT="50800" marB="50800" anchor="ctr" anchorCtr="0" horzOverflow="overflow"/>
                </a:tc>
              </a:tr>
              <a:tr h="1892300">
                <a:tc>
                  <a:txBody>
                    <a:bodyPr/>
                    <a:lstStyle/>
                    <a:p>
                      <a:pPr defTabSz="914400">
                        <a:tabLst>
                          <a:tab pos="914400" algn="l"/>
                        </a:tabLst>
                        <a:defRPr>
                          <a:solidFill>
                            <a:srgbClr val="000000"/>
                          </a:solidFill>
                        </a:defRPr>
                      </a:pPr>
                      <a:r>
                        <a:rPr sz="3600">
                          <a:solidFill>
                            <a:srgbClr val="FFFFFF"/>
                          </a:solidFill>
                        </a:rPr>
                        <a:t>AWX</a:t>
                      </a:r>
                    </a:p>
                  </a:txBody>
                  <a:tcPr marL="50800" marR="50800" marT="50800" marB="50800" anchor="ctr" anchorCtr="0" horzOverflow="overflow"/>
                </a:tc>
                <a:tc>
                  <a:txBody>
                    <a:bodyPr/>
                    <a:lstStyle/>
                    <a:p>
                      <a:pPr defTabSz="914400">
                        <a:tabLst>
                          <a:tab pos="914400" algn="l"/>
                        </a:tabLst>
                        <a:defRPr>
                          <a:solidFill>
                            <a:srgbClr val="000000"/>
                          </a:solidFill>
                        </a:defRPr>
                      </a:pPr>
                      <a:r>
                        <a:rPr sz="3600">
                          <a:solidFill>
                            <a:srgbClr val="FFFFFF"/>
                          </a:solidFill>
                        </a:rPr>
                        <a:t>Red Hat Ansible Tower</a:t>
                      </a:r>
                    </a:p>
                  </a:txBody>
                  <a:tcPr marL="50800" marR="50800" marT="50800" marB="50800" anchor="ctr" anchorCtr="0" horzOverflow="overflow"/>
                </a:tc>
              </a:tr>
              <a:tr h="1892300">
                <a:tc>
                  <a:txBody>
                    <a:bodyPr/>
                    <a:lstStyle/>
                    <a:p>
                      <a:pPr defTabSz="914400">
                        <a:tabLst>
                          <a:tab pos="914400" algn="l"/>
                        </a:tabLst>
                        <a:defRPr>
                          <a:solidFill>
                            <a:srgbClr val="000000"/>
                          </a:solidFill>
                        </a:defRPr>
                      </a:pPr>
                      <a:r>
                        <a:rPr sz="3600">
                          <a:solidFill>
                            <a:srgbClr val="FFFFFF"/>
                          </a:solidFill>
                        </a:rPr>
                        <a:t> </a:t>
                      </a:r>
                    </a:p>
                  </a:txBody>
                  <a:tcPr marL="50800" marR="50800" marT="50800" marB="50800" anchor="ctr" anchorCtr="0" horzOverflow="overflow"/>
                </a:tc>
                <a:tc>
                  <a:txBody>
                    <a:bodyPr/>
                    <a:lstStyle/>
                    <a:p>
                      <a:pPr defTabSz="914400">
                        <a:tabLst>
                          <a:tab pos="914400" algn="l"/>
                        </a:tabLst>
                        <a:defRPr>
                          <a:solidFill>
                            <a:srgbClr val="000000"/>
                          </a:solidFill>
                        </a:defRPr>
                      </a:pPr>
                      <a:r>
                        <a:rPr sz="3600">
                          <a:solidFill>
                            <a:srgbClr val="FFFFFF"/>
                          </a:solidFill>
                        </a:rPr>
                        <a:t> </a:t>
                      </a:r>
                    </a:p>
                  </a:txBody>
                  <a:tcPr marL="50800" marR="50800" marT="50800" marB="50800" anchor="ctr" anchorCtr="0" horzOverflow="overflow"/>
                </a:tc>
              </a:tr>
            </a:tbl>
          </a:graphicData>
        </a:graphic>
      </p:graphicFrame>
      <p:graphicFrame>
        <p:nvGraphicFramePr>
          <p:cNvPr id="430" name="Table"/>
          <p:cNvGraphicFramePr/>
          <p:nvPr/>
        </p:nvGraphicFramePr>
        <p:xfrm>
          <a:off x="849510" y="2736684"/>
          <a:ext cx="10721580" cy="5702301"/>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5348089"/>
                <a:gridCol w="5348089"/>
              </a:tblGrid>
              <a:tr h="1892300">
                <a:tc>
                  <a:txBody>
                    <a:bodyPr/>
                    <a:lstStyle/>
                    <a:p>
                      <a:pPr defTabSz="914400">
                        <a:tabLst>
                          <a:tab pos="914400" algn="l"/>
                        </a:tabLst>
                        <a:defRPr>
                          <a:solidFill>
                            <a:srgbClr val="000000"/>
                          </a:solidFill>
                        </a:defRPr>
                      </a:pPr>
                      <a:r>
                        <a:rPr sz="3600">
                          <a:solidFill>
                            <a:srgbClr val="FFFFFF"/>
                          </a:solidFill>
                        </a:rPr>
                        <a:t> </a:t>
                      </a:r>
                    </a:p>
                  </a:txBody>
                  <a:tcPr marL="50800" marR="50800" marT="50800" marB="50800" anchor="ctr" anchorCtr="0" horzOverflow="overflow"/>
                </a:tc>
                <a:tc>
                  <a:txBody>
                    <a:bodyPr/>
                    <a:lstStyle/>
                    <a:p>
                      <a:pPr defTabSz="914400">
                        <a:tabLst>
                          <a:tab pos="914400" algn="l"/>
                        </a:tabLst>
                        <a:defRPr>
                          <a:solidFill>
                            <a:srgbClr val="000000"/>
                          </a:solidFill>
                        </a:defRPr>
                      </a:pPr>
                      <a:r>
                        <a:rPr sz="3600">
                          <a:solidFill>
                            <a:srgbClr val="FFFFFF"/>
                          </a:solidFill>
                        </a:rPr>
                        <a:t> </a:t>
                      </a:r>
                    </a:p>
                  </a:txBody>
                  <a:tcPr marL="50800" marR="50800" marT="50800" marB="50800" anchor="ctr" anchorCtr="0" horzOverflow="overflow"/>
                </a:tc>
              </a:tr>
              <a:tr h="1892300">
                <a:tc>
                  <a:txBody>
                    <a:bodyPr/>
                    <a:lstStyle/>
                    <a:p>
                      <a:pPr defTabSz="914400">
                        <a:tabLst>
                          <a:tab pos="914400" algn="l"/>
                        </a:tabLst>
                        <a:defRPr>
                          <a:solidFill>
                            <a:srgbClr val="000000"/>
                          </a:solidFill>
                        </a:defRPr>
                      </a:pPr>
                      <a:r>
                        <a:rPr sz="3600">
                          <a:solidFill>
                            <a:srgbClr val="FFFFFF"/>
                          </a:solidFill>
                        </a:rPr>
                        <a:t> </a:t>
                      </a:r>
                    </a:p>
                  </a:txBody>
                  <a:tcPr marL="50800" marR="50800" marT="50800" marB="50800" anchor="ctr" anchorCtr="0" horzOverflow="overflow"/>
                </a:tc>
                <a:tc>
                  <a:txBody>
                    <a:bodyPr/>
                    <a:lstStyle/>
                    <a:p>
                      <a:pPr defTabSz="914400">
                        <a:tabLst>
                          <a:tab pos="914400" algn="l"/>
                        </a:tabLst>
                        <a:defRPr>
                          <a:solidFill>
                            <a:srgbClr val="000000"/>
                          </a:solidFill>
                        </a:defRPr>
                      </a:pPr>
                      <a:r>
                        <a:rPr sz="3600">
                          <a:solidFill>
                            <a:srgbClr val="FFFFFF"/>
                          </a:solidFill>
                        </a:rPr>
                        <a:t> </a:t>
                      </a:r>
                    </a:p>
                  </a:txBody>
                  <a:tcPr marL="50800" marR="50800" marT="50800" marB="50800" anchor="ctr" anchorCtr="0" horzOverflow="overflow"/>
                </a:tc>
              </a:tr>
              <a:tr h="1892300">
                <a:tc>
                  <a:txBody>
                    <a:bodyPr/>
                    <a:lstStyle/>
                    <a:p>
                      <a:pPr defTabSz="914400">
                        <a:tabLst>
                          <a:tab pos="914400" algn="l"/>
                        </a:tabLst>
                        <a:defRPr>
                          <a:solidFill>
                            <a:srgbClr val="000000"/>
                          </a:solidFill>
                        </a:defRPr>
                      </a:pPr>
                      <a:r>
                        <a:rPr sz="3600">
                          <a:solidFill>
                            <a:srgbClr val="FFFFFF"/>
                          </a:solidFill>
                        </a:rPr>
                        <a:t>Fedora</a:t>
                      </a:r>
                    </a:p>
                  </a:txBody>
                  <a:tcPr marL="50800" marR="50800" marT="50800" marB="50800" anchor="ctr" anchorCtr="0" horzOverflow="overflow"/>
                </a:tc>
                <a:tc>
                  <a:txBody>
                    <a:bodyPr/>
                    <a:lstStyle/>
                    <a:p>
                      <a:pPr defTabSz="914400">
                        <a:tabLst>
                          <a:tab pos="914400" algn="l"/>
                        </a:tabLst>
                        <a:defRPr>
                          <a:solidFill>
                            <a:srgbClr val="000000"/>
                          </a:solidFill>
                        </a:defRPr>
                      </a:pPr>
                      <a:r>
                        <a:rPr sz="3600">
                          <a:solidFill>
                            <a:srgbClr val="FFFFFF"/>
                          </a:solidFill>
                        </a:rPr>
                        <a:t>RHEL</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0"/>
                                        </p:tgtEl>
                                        <p:attrNameLst>
                                          <p:attrName>style.visibility</p:attrName>
                                        </p:attrNameLst>
                                      </p:cBhvr>
                                      <p:to>
                                        <p:strVal val="visible"/>
                                      </p:to>
                                    </p:set>
                                    <p:animEffect filter="dissolve" transition="in">
                                      <p:cBhvr>
                                        <p:cTn id="7"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0"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o THAT’s why Ansible"/>
          <p:cNvSpPr txBox="1"/>
          <p:nvPr>
            <p:ph type="title"/>
          </p:nvPr>
        </p:nvSpPr>
        <p:spPr>
          <a:prstGeom prst="rect">
            <a:avLst/>
          </a:prstGeom>
        </p:spPr>
        <p:txBody>
          <a:bodyPr/>
          <a:lstStyle/>
          <a:p>
            <a:pPr/>
            <a:r>
              <a:t>So THAT’s why Ansible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DevOps"/>
          <p:cNvSpPr txBox="1"/>
          <p:nvPr>
            <p:ph type="title"/>
          </p:nvPr>
        </p:nvSpPr>
        <p:spPr>
          <a:prstGeom prst="rect">
            <a:avLst/>
          </a:prstGeom>
        </p:spPr>
        <p:txBody>
          <a:bodyPr/>
          <a:lstStyle/>
          <a:p>
            <a:pPr/>
            <a:r>
              <a:t>DevOps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Live Demo"/>
          <p:cNvSpPr txBox="1"/>
          <p:nvPr>
            <p:ph type="title"/>
          </p:nvPr>
        </p:nvSpPr>
        <p:spPr>
          <a:prstGeom prst="rect">
            <a:avLst/>
          </a:prstGeom>
        </p:spPr>
        <p:txBody>
          <a:bodyPr/>
          <a:lstStyle/>
          <a:p>
            <a:pPr/>
            <a:r>
              <a:t>Live Demo</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Deeper Dive"/>
          <p:cNvSpPr txBox="1"/>
          <p:nvPr>
            <p:ph type="title"/>
          </p:nvPr>
        </p:nvSpPr>
        <p:spPr>
          <a:prstGeom prst="rect">
            <a:avLst/>
          </a:prstGeom>
        </p:spPr>
        <p:txBody>
          <a:bodyPr/>
          <a:lstStyle/>
          <a:p>
            <a:pPr/>
            <a:r>
              <a:t>Deeper Dive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ystem Requirements"/>
          <p:cNvSpPr txBox="1"/>
          <p:nvPr>
            <p:ph type="title"/>
          </p:nvPr>
        </p:nvSpPr>
        <p:spPr>
          <a:prstGeom prst="rect">
            <a:avLst/>
          </a:prstGeom>
        </p:spPr>
        <p:txBody>
          <a:bodyPr/>
          <a:lstStyle/>
          <a:p>
            <a:pPr/>
            <a:r>
              <a:t>System Requirements</a:t>
            </a:r>
          </a:p>
        </p:txBody>
      </p:sp>
      <p:sp>
        <p:nvSpPr>
          <p:cNvPr id="439" name="Control Machine Requirements…"/>
          <p:cNvSpPr txBox="1"/>
          <p:nvPr>
            <p:ph type="body" idx="1"/>
          </p:nvPr>
        </p:nvSpPr>
        <p:spPr>
          <a:prstGeom prst="rect">
            <a:avLst/>
          </a:prstGeom>
        </p:spPr>
        <p:txBody>
          <a:bodyPr>
            <a:normAutofit fontScale="100000" lnSpcReduction="0"/>
          </a:bodyPr>
          <a:lstStyle/>
          <a:p>
            <a:pPr marL="605941" indent="-376198" defTabSz="391414">
              <a:spcBef>
                <a:spcPts val="2100"/>
              </a:spcBef>
              <a:defRPr b="1" sz="2814"/>
            </a:pPr>
            <a:r>
              <a:t>Control Machine Requirements</a:t>
            </a:r>
          </a:p>
          <a:p>
            <a:pPr lvl="1" marL="957646" indent="-376198" defTabSz="391414">
              <a:spcBef>
                <a:spcPts val="2100"/>
              </a:spcBef>
              <a:defRPr sz="2814"/>
            </a:pPr>
            <a:r>
              <a:t>Currently Ansible can be run from any machine with Python 2 (versions 2.6 or 2.7) or Python 3 (versions 3.5 and higher) installed (</a:t>
            </a:r>
            <a:r>
              <a:rPr u="sng"/>
              <a:t>Windows isn’t supported for the control machine</a:t>
            </a:r>
            <a:r>
              <a:t>).</a:t>
            </a:r>
          </a:p>
          <a:p>
            <a:pPr marL="605941" indent="-376198" defTabSz="391414">
              <a:spcBef>
                <a:spcPts val="2100"/>
              </a:spcBef>
              <a:defRPr b="1" sz="2814"/>
            </a:pPr>
            <a:r>
              <a:t>Managed Node Requirements</a:t>
            </a:r>
          </a:p>
          <a:p>
            <a:pPr lvl="1" marL="957646" indent="-376198" defTabSz="391414">
              <a:spcBef>
                <a:spcPts val="2100"/>
              </a:spcBef>
              <a:defRPr sz="2814"/>
            </a:pPr>
            <a:r>
              <a:t>On the managed nodes, you need a way to communicate, which is normally ssh. By default this uses sftp. If that’s not available, you can switch to scp in ansible.cfg. You also need Python 2.6 or later.</a:t>
            </a:r>
          </a:p>
          <a:p>
            <a:pPr lvl="1" marL="0" indent="153162" defTabSz="391414">
              <a:spcBef>
                <a:spcPts val="2100"/>
              </a:spcBef>
              <a:buSzTx/>
              <a:buNone/>
              <a:defRPr sz="1608"/>
            </a:pPr>
            <a:r>
              <a:t>Source:  </a:t>
            </a:r>
            <a:r>
              <a:rPr u="sng">
                <a:hlinkClick r:id="rId2" invalidUrl="" action="" tgtFrame="" tooltip="" history="1" highlightClick="0" endSnd="0"/>
              </a:rPr>
              <a:t>http://docs.ansible.com/ansible/latest/intro_installation.html#control-machine-requirements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39">
                                            <p:bg/>
                                          </p:spTgt>
                                        </p:tgtEl>
                                        <p:attrNameLst>
                                          <p:attrName>style.visibility</p:attrName>
                                        </p:attrNameLst>
                                      </p:cBhvr>
                                      <p:to>
                                        <p:strVal val="visible"/>
                                      </p:to>
                                    </p:set>
                                    <p:animEffect filter="dissolve" transition="in">
                                      <p:cBhvr>
                                        <p:cTn id="7" dur="1000"/>
                                        <p:tgtEl>
                                          <p:spTgt spid="43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39">
                                            <p:txEl>
                                              <p:pRg st="0" end="0"/>
                                            </p:txEl>
                                          </p:spTgt>
                                        </p:tgtEl>
                                        <p:attrNameLst>
                                          <p:attrName>style.visibility</p:attrName>
                                        </p:attrNameLst>
                                      </p:cBhvr>
                                      <p:to>
                                        <p:strVal val="visible"/>
                                      </p:to>
                                    </p:set>
                                    <p:animEffect filter="dissolve" transition="in">
                                      <p:cBhvr>
                                        <p:cTn id="10" dur="1000"/>
                                        <p:tgtEl>
                                          <p:spTgt spid="439">
                                            <p:txEl>
                                              <p:pRg st="0" end="0"/>
                                            </p:txEl>
                                          </p:spTgt>
                                        </p:tgtEl>
                                      </p:cBhvr>
                                    </p:animEffect>
                                  </p:childTnLst>
                                </p:cTn>
                              </p:par>
                              <p:par>
                                <p:cTn id="11" presetClass="entr" nodeType="withEffect" presetSubtype="0" presetID="9" grpId="1" fill="hold">
                                  <p:stCondLst>
                                    <p:cond delay="0"/>
                                  </p:stCondLst>
                                  <p:iterate type="el" backwards="0">
                                    <p:tmAbs val="0"/>
                                  </p:iterate>
                                  <p:childTnLst>
                                    <p:set>
                                      <p:cBhvr>
                                        <p:cTn id="12" fill="hold"/>
                                        <p:tgtEl>
                                          <p:spTgt spid="439">
                                            <p:txEl>
                                              <p:pRg st="1" end="1"/>
                                            </p:txEl>
                                          </p:spTgt>
                                        </p:tgtEl>
                                        <p:attrNameLst>
                                          <p:attrName>style.visibility</p:attrName>
                                        </p:attrNameLst>
                                      </p:cBhvr>
                                      <p:to>
                                        <p:strVal val="visible"/>
                                      </p:to>
                                    </p:set>
                                    <p:animEffect filter="dissolve" transition="in">
                                      <p:cBhvr>
                                        <p:cTn id="13" dur="1000"/>
                                        <p:tgtEl>
                                          <p:spTgt spid="43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1" fill="hold">
                                  <p:stCondLst>
                                    <p:cond delay="0"/>
                                  </p:stCondLst>
                                  <p:iterate type="el" backwards="0">
                                    <p:tmAbs val="0"/>
                                  </p:iterate>
                                  <p:childTnLst>
                                    <p:set>
                                      <p:cBhvr>
                                        <p:cTn id="17" fill="hold"/>
                                        <p:tgtEl>
                                          <p:spTgt spid="439">
                                            <p:txEl>
                                              <p:pRg st="2" end="2"/>
                                            </p:txEl>
                                          </p:spTgt>
                                        </p:tgtEl>
                                        <p:attrNameLst>
                                          <p:attrName>style.visibility</p:attrName>
                                        </p:attrNameLst>
                                      </p:cBhvr>
                                      <p:to>
                                        <p:strVal val="visible"/>
                                      </p:to>
                                    </p:set>
                                    <p:animEffect filter="dissolve" transition="in">
                                      <p:cBhvr>
                                        <p:cTn id="18" dur="1000"/>
                                        <p:tgtEl>
                                          <p:spTgt spid="439">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439">
                                            <p:txEl>
                                              <p:pRg st="3" end="3"/>
                                            </p:txEl>
                                          </p:spTgt>
                                        </p:tgtEl>
                                        <p:attrNameLst>
                                          <p:attrName>style.visibility</p:attrName>
                                        </p:attrNameLst>
                                      </p:cBhvr>
                                      <p:to>
                                        <p:strVal val="visible"/>
                                      </p:to>
                                    </p:set>
                                    <p:animEffect filter="dissolve" transition="in">
                                      <p:cBhvr>
                                        <p:cTn id="21" dur="1000"/>
                                        <p:tgtEl>
                                          <p:spTgt spid="439">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439">
                                            <p:txEl>
                                              <p:pRg st="4" end="4"/>
                                            </p:txEl>
                                          </p:spTgt>
                                        </p:tgtEl>
                                        <p:attrNameLst>
                                          <p:attrName>style.visibility</p:attrName>
                                        </p:attrNameLst>
                                      </p:cBhvr>
                                      <p:to>
                                        <p:strVal val="visible"/>
                                      </p:to>
                                    </p:set>
                                    <p:animEffect filter="dissolve" transition="in">
                                      <p:cBhvr>
                                        <p:cTn id="24" dur="1000"/>
                                        <p:tgtEl>
                                          <p:spTgt spid="43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39" grpId="1"/>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Installing Ansible"/>
          <p:cNvSpPr txBox="1"/>
          <p:nvPr>
            <p:ph type="title"/>
          </p:nvPr>
        </p:nvSpPr>
        <p:spPr>
          <a:prstGeom prst="rect">
            <a:avLst/>
          </a:prstGeom>
        </p:spPr>
        <p:txBody>
          <a:bodyPr/>
          <a:lstStyle/>
          <a:p>
            <a:pPr/>
            <a:r>
              <a:t>Installing Ansible</a:t>
            </a:r>
          </a:p>
        </p:txBody>
      </p:sp>
      <p:sp>
        <p:nvSpPr>
          <p:cNvPr id="442" name="Yum (CENTOS/RHEL)…"/>
          <p:cNvSpPr txBox="1"/>
          <p:nvPr>
            <p:ph type="body" idx="1"/>
          </p:nvPr>
        </p:nvSpPr>
        <p:spPr>
          <a:xfrm>
            <a:off x="1079500" y="2527134"/>
            <a:ext cx="10845800" cy="6108701"/>
          </a:xfrm>
          <a:prstGeom prst="rect">
            <a:avLst/>
          </a:prstGeom>
        </p:spPr>
        <p:txBody>
          <a:bodyPr anchor="t"/>
          <a:lstStyle/>
          <a:p>
            <a:pPr/>
            <a:r>
              <a:t>Yum (CENTOS/RHEL)</a:t>
            </a:r>
          </a:p>
          <a:p>
            <a:pPr/>
            <a:r>
              <a:t>Apt (Ubuntu/Debian)</a:t>
            </a:r>
          </a:p>
          <a:p>
            <a:pPr/>
            <a:r>
              <a:t>Pip</a:t>
            </a:r>
          </a:p>
        </p:txBody>
      </p:sp>
      <p:sp>
        <p:nvSpPr>
          <p:cNvPr id="443" name="$ sudo easy_install pip $ sudo pip install ansible…"/>
          <p:cNvSpPr txBox="1"/>
          <p:nvPr/>
        </p:nvSpPr>
        <p:spPr>
          <a:xfrm>
            <a:off x="256803" y="5744525"/>
            <a:ext cx="12531478" cy="2616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defRPr sz="2800">
                <a:latin typeface="Menlo"/>
                <a:ea typeface="Menlo"/>
                <a:cs typeface="Menlo"/>
                <a:sym typeface="Menlo"/>
              </a:defRPr>
            </a:pPr>
            <a:r>
              <a:t>$ sudo </a:t>
            </a:r>
            <a:r>
              <a:rPr b="1"/>
              <a:t>easy_install pip</a:t>
            </a:r>
            <a:br>
              <a:rPr b="1"/>
            </a:br>
            <a:r>
              <a:t>$ sudo </a:t>
            </a:r>
            <a:r>
              <a:rPr b="1"/>
              <a:t>pip install ansible</a:t>
            </a:r>
            <a:endParaRPr b="1"/>
          </a:p>
          <a:p>
            <a:pPr algn="l">
              <a:defRPr sz="2800">
                <a:latin typeface="Menlo"/>
                <a:ea typeface="Menlo"/>
                <a:cs typeface="Menlo"/>
                <a:sym typeface="Menlo"/>
              </a:defRPr>
            </a:pPr>
            <a:br/>
            <a:br/>
            <a:r>
              <a:t>If for any reason you have issues, try:</a:t>
            </a:r>
            <a:br/>
            <a:r>
              <a:t>$ sudo -H pip install --ignore-installed --upgrade ansible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2">
                                            <p:bg/>
                                          </p:spTgt>
                                        </p:tgtEl>
                                        <p:attrNameLst>
                                          <p:attrName>style.visibility</p:attrName>
                                        </p:attrNameLst>
                                      </p:cBhvr>
                                      <p:to>
                                        <p:strVal val="visible"/>
                                      </p:to>
                                    </p:set>
                                    <p:animEffect filter="dissolve" transition="in">
                                      <p:cBhvr>
                                        <p:cTn id="7" dur="1000"/>
                                        <p:tgtEl>
                                          <p:spTgt spid="44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42">
                                            <p:txEl>
                                              <p:pRg st="0" end="0"/>
                                            </p:txEl>
                                          </p:spTgt>
                                        </p:tgtEl>
                                        <p:attrNameLst>
                                          <p:attrName>style.visibility</p:attrName>
                                        </p:attrNameLst>
                                      </p:cBhvr>
                                      <p:to>
                                        <p:strVal val="visible"/>
                                      </p:to>
                                    </p:set>
                                    <p:animEffect filter="dissolve" transition="in">
                                      <p:cBhvr>
                                        <p:cTn id="10" dur="1000"/>
                                        <p:tgtEl>
                                          <p:spTgt spid="442">
                                            <p:txEl>
                                              <p:pRg st="0" end="0"/>
                                            </p:txEl>
                                          </p:spTgt>
                                        </p:tgtEl>
                                      </p:cBhvr>
                                    </p:animEffect>
                                  </p:childTnLst>
                                </p:cTn>
                              </p:par>
                            </p:childTnLst>
                          </p:cTn>
                        </p:par>
                        <p:par>
                          <p:cTn id="11" fill="hold">
                            <p:stCondLst>
                              <p:cond delay="1000"/>
                            </p:stCondLst>
                            <p:childTnLst>
                              <p:par>
                                <p:cTn id="12" presetClass="entr" nodeType="afterEffect" presetID="9" grpId="1" fill="hold">
                                  <p:stCondLst>
                                    <p:cond delay="0"/>
                                  </p:stCondLst>
                                  <p:iterate type="el" backwards="0">
                                    <p:tmAbs val="0"/>
                                  </p:iterate>
                                  <p:childTnLst>
                                    <p:set>
                                      <p:cBhvr>
                                        <p:cTn id="13" fill="hold"/>
                                        <p:tgtEl>
                                          <p:spTgt spid="442">
                                            <p:txEl>
                                              <p:pRg st="1" end="1"/>
                                            </p:txEl>
                                          </p:spTgt>
                                        </p:tgtEl>
                                        <p:attrNameLst>
                                          <p:attrName>style.visibility</p:attrName>
                                        </p:attrNameLst>
                                      </p:cBhvr>
                                      <p:to>
                                        <p:strVal val="visible"/>
                                      </p:to>
                                    </p:set>
                                    <p:animEffect filter="dissolve" transition="in">
                                      <p:cBhvr>
                                        <p:cTn id="14" dur="1000"/>
                                        <p:tgtEl>
                                          <p:spTgt spid="442">
                                            <p:txEl>
                                              <p:pRg st="1" end="1"/>
                                            </p:txEl>
                                          </p:spTgt>
                                        </p:tgtEl>
                                      </p:cBhvr>
                                    </p:animEffect>
                                  </p:childTnLst>
                                </p:cTn>
                              </p:par>
                            </p:childTnLst>
                          </p:cTn>
                        </p:par>
                        <p:par>
                          <p:cTn id="15" fill="hold">
                            <p:stCondLst>
                              <p:cond delay="2000"/>
                            </p:stCondLst>
                            <p:childTnLst>
                              <p:par>
                                <p:cTn id="16" presetClass="entr" nodeType="afterEffect" presetID="9" grpId="1" fill="hold">
                                  <p:stCondLst>
                                    <p:cond delay="0"/>
                                  </p:stCondLst>
                                  <p:iterate type="el" backwards="0">
                                    <p:tmAbs val="0"/>
                                  </p:iterate>
                                  <p:childTnLst>
                                    <p:set>
                                      <p:cBhvr>
                                        <p:cTn id="17" fill="hold"/>
                                        <p:tgtEl>
                                          <p:spTgt spid="442">
                                            <p:txEl>
                                              <p:pRg st="2" end="2"/>
                                            </p:txEl>
                                          </p:spTgt>
                                        </p:tgtEl>
                                        <p:attrNameLst>
                                          <p:attrName>style.visibility</p:attrName>
                                        </p:attrNameLst>
                                      </p:cBhvr>
                                      <p:to>
                                        <p:strVal val="visible"/>
                                      </p:to>
                                    </p:set>
                                    <p:animEffect filter="dissolve" transition="in">
                                      <p:cBhvr>
                                        <p:cTn id="18" dur="1000"/>
                                        <p:tgtEl>
                                          <p:spTgt spid="44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2" fill="hold">
                                  <p:stCondLst>
                                    <p:cond delay="0"/>
                                  </p:stCondLst>
                                  <p:iterate type="el" backwards="0">
                                    <p:tmAbs val="0"/>
                                  </p:iterate>
                                  <p:childTnLst>
                                    <p:set>
                                      <p:cBhvr>
                                        <p:cTn id="22" fill="hold"/>
                                        <p:tgtEl>
                                          <p:spTgt spid="443">
                                            <p:bg/>
                                          </p:spTgt>
                                        </p:tgtEl>
                                        <p:attrNameLst>
                                          <p:attrName>style.visibility</p:attrName>
                                        </p:attrNameLst>
                                      </p:cBhvr>
                                      <p:to>
                                        <p:strVal val="visible"/>
                                      </p:to>
                                    </p:set>
                                    <p:animEffect filter="dissolve" transition="in">
                                      <p:cBhvr>
                                        <p:cTn id="23" dur="1000"/>
                                        <p:tgtEl>
                                          <p:spTgt spid="443">
                                            <p:bg/>
                                          </p:spTgt>
                                        </p:tgtEl>
                                      </p:cBhvr>
                                    </p:animEffect>
                                  </p:childTnLst>
                                </p:cTn>
                              </p:par>
                              <p:par>
                                <p:cTn id="24" presetClass="entr" nodeType="withEffect" presetSubtype="0" presetID="9" grpId="2" fill="hold">
                                  <p:stCondLst>
                                    <p:cond delay="0"/>
                                  </p:stCondLst>
                                  <p:iterate type="el" backwards="0">
                                    <p:tmAbs val="0"/>
                                  </p:iterate>
                                  <p:childTnLst>
                                    <p:set>
                                      <p:cBhvr>
                                        <p:cTn id="25" fill="hold"/>
                                        <p:tgtEl>
                                          <p:spTgt spid="443">
                                            <p:txEl>
                                              <p:pRg st="0" end="0"/>
                                            </p:txEl>
                                          </p:spTgt>
                                        </p:tgtEl>
                                        <p:attrNameLst>
                                          <p:attrName>style.visibility</p:attrName>
                                        </p:attrNameLst>
                                      </p:cBhvr>
                                      <p:to>
                                        <p:strVal val="visible"/>
                                      </p:to>
                                    </p:set>
                                    <p:animEffect filter="dissolve" transition="in">
                                      <p:cBhvr>
                                        <p:cTn id="26" dur="1000"/>
                                        <p:tgtEl>
                                          <p:spTgt spid="44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2" fill="hold">
                                  <p:stCondLst>
                                    <p:cond delay="0"/>
                                  </p:stCondLst>
                                  <p:iterate type="el" backwards="0">
                                    <p:tmAbs val="0"/>
                                  </p:iterate>
                                  <p:childTnLst>
                                    <p:set>
                                      <p:cBhvr>
                                        <p:cTn id="30" fill="hold"/>
                                        <p:tgtEl>
                                          <p:spTgt spid="443">
                                            <p:txEl>
                                              <p:pRg st="1" end="1"/>
                                            </p:txEl>
                                          </p:spTgt>
                                        </p:tgtEl>
                                        <p:attrNameLst>
                                          <p:attrName>style.visibility</p:attrName>
                                        </p:attrNameLst>
                                      </p:cBhvr>
                                      <p:to>
                                        <p:strVal val="visible"/>
                                      </p:to>
                                    </p:set>
                                    <p:animEffect filter="dissolve" transition="in">
                                      <p:cBhvr>
                                        <p:cTn id="31" dur="1000"/>
                                        <p:tgtEl>
                                          <p:spTgt spid="44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43" grpId="2"/>
      <p:bldP build="p" bldLvl="5" animBg="1" rev="0" advAuto="0" spid="442"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5" name="Running Ansible"/>
          <p:cNvSpPr txBox="1"/>
          <p:nvPr>
            <p:ph type="title"/>
          </p:nvPr>
        </p:nvSpPr>
        <p:spPr>
          <a:prstGeom prst="rect">
            <a:avLst/>
          </a:prstGeom>
        </p:spPr>
        <p:txBody>
          <a:bodyPr/>
          <a:lstStyle/>
          <a:p>
            <a:pPr/>
            <a:r>
              <a:t>Running Ansible</a:t>
            </a:r>
          </a:p>
        </p:txBody>
      </p:sp>
      <p:sp>
        <p:nvSpPr>
          <p:cNvPr id="446" name="$ ansible &lt;device_list&gt; -m &lt;module&gt; -a &lt;attributes&gt; -u &lt;username&gt; -k…"/>
          <p:cNvSpPr txBox="1"/>
          <p:nvPr>
            <p:ph type="body" idx="1"/>
          </p:nvPr>
        </p:nvSpPr>
        <p:spPr>
          <a:xfrm>
            <a:off x="323403" y="1817637"/>
            <a:ext cx="12357994" cy="7068097"/>
          </a:xfrm>
          <a:prstGeom prst="rect">
            <a:avLst/>
          </a:prstGeom>
        </p:spPr>
        <p:txBody>
          <a:bodyPr anchor="t"/>
          <a:lstStyle/>
          <a:p>
            <a:pPr marL="0" indent="0">
              <a:buSzTx/>
              <a:buNone/>
              <a:defRPr sz="2300" u="sng">
                <a:latin typeface="Menlo"/>
                <a:ea typeface="Menlo"/>
                <a:cs typeface="Menlo"/>
                <a:sym typeface="Menlo"/>
              </a:defRPr>
            </a:pPr>
            <a:r>
              <a:rPr u="none"/>
              <a:t>$ </a:t>
            </a:r>
            <a:r>
              <a:rPr b="1" u="none"/>
              <a:t>ansible</a:t>
            </a:r>
            <a:r>
              <a:rPr u="none"/>
              <a:t> </a:t>
            </a:r>
            <a:r>
              <a:rPr i="1" u="none"/>
              <a:t>&lt;device_list&gt;</a:t>
            </a:r>
            <a:r>
              <a:rPr u="none"/>
              <a:t> </a:t>
            </a:r>
            <a:r>
              <a:rPr b="1" u="none"/>
              <a:t>-m</a:t>
            </a:r>
            <a:r>
              <a:rPr u="none"/>
              <a:t> </a:t>
            </a:r>
            <a:r>
              <a:rPr i="1" u="none"/>
              <a:t>&lt;module&gt;</a:t>
            </a:r>
            <a:r>
              <a:rPr u="none"/>
              <a:t> </a:t>
            </a:r>
            <a:r>
              <a:rPr b="1" u="none"/>
              <a:t>-a</a:t>
            </a:r>
            <a:r>
              <a:rPr u="none"/>
              <a:t> </a:t>
            </a:r>
            <a:r>
              <a:rPr i="1" u="none"/>
              <a:t>&lt;attributes&gt;</a:t>
            </a:r>
            <a:r>
              <a:rPr u="none"/>
              <a:t> </a:t>
            </a:r>
            <a:r>
              <a:rPr b="1" u="none"/>
              <a:t>-u</a:t>
            </a:r>
            <a:r>
              <a:rPr u="none"/>
              <a:t> </a:t>
            </a:r>
            <a:r>
              <a:rPr i="1" u="none"/>
              <a:t>&lt;username&gt;</a:t>
            </a:r>
            <a:r>
              <a:rPr u="none"/>
              <a:t> </a:t>
            </a:r>
            <a:r>
              <a:rPr b="1" u="none"/>
              <a:t>-k</a:t>
            </a:r>
            <a:br>
              <a:rPr b="1" u="none"/>
            </a:br>
            <a:br/>
          </a:p>
          <a:p>
            <a:pPr marL="0" indent="0">
              <a:buSzTx/>
              <a:buNone/>
              <a:defRPr sz="2300">
                <a:latin typeface="Menlo"/>
                <a:ea typeface="Menlo"/>
                <a:cs typeface="Menlo"/>
                <a:sym typeface="Menlo"/>
              </a:defRPr>
            </a:pPr>
            <a:r>
              <a:t>$ ansible </a:t>
            </a:r>
            <a:r>
              <a:rPr u="sng"/>
              <a:t>10.1.1.1</a:t>
            </a:r>
            <a:r>
              <a:t> -m raw -a "</a:t>
            </a:r>
            <a:r>
              <a:rPr u="sng"/>
              <a:t>command</a:t>
            </a:r>
            <a:r>
              <a:t>" -u </a:t>
            </a:r>
            <a:r>
              <a:rPr u="sng"/>
              <a:t>&lt;user&gt;</a:t>
            </a:r>
            <a:r>
              <a:t> -k</a:t>
            </a:r>
          </a:p>
          <a:p>
            <a:pPr lvl="1" marL="0" indent="228600">
              <a:buSzTx/>
              <a:buNone/>
              <a:defRPr sz="2300">
                <a:latin typeface="Menlo"/>
                <a:ea typeface="Menlo"/>
                <a:cs typeface="Menlo"/>
                <a:sym typeface="Menlo"/>
              </a:defRPr>
            </a:pPr>
            <a:br/>
            <a:r>
              <a:t>FAILS.</a:t>
            </a:r>
          </a:p>
          <a:p>
            <a:pPr lvl="1" marL="0" indent="228600">
              <a:buSzTx/>
              <a:buNone/>
              <a:defRPr sz="2300">
                <a:latin typeface="Menlo"/>
                <a:ea typeface="Menlo"/>
                <a:cs typeface="Menlo"/>
                <a:sym typeface="Menlo"/>
              </a:defRPr>
            </a:pPr>
            <a:r>
              <a:t>No inventory file. This is a minimum requirement.</a:t>
            </a:r>
            <a:br/>
          </a:p>
          <a:p>
            <a:pPr marL="0" indent="0">
              <a:buSzTx/>
              <a:buNone/>
              <a:defRPr sz="2300">
                <a:latin typeface="Menlo"/>
                <a:ea typeface="Menlo"/>
                <a:cs typeface="Menlo"/>
                <a:sym typeface="Menlo"/>
              </a:defRPr>
            </a:pPr>
            <a:r>
              <a:t>So we need to create an inventory file.</a:t>
            </a:r>
          </a:p>
          <a:p>
            <a:pPr marL="0" indent="0">
              <a:buSzTx/>
              <a:buNone/>
              <a:defRPr sz="2300">
                <a:latin typeface="Menlo"/>
                <a:ea typeface="Menlo"/>
                <a:cs typeface="Menlo"/>
                <a:sym typeface="Menlo"/>
              </a:defRPr>
            </a:pPr>
            <a:r>
              <a:t>Inventory files are plain text files which contain a list of devices which you intend to manage with Ansible.  It can be as simple as a straight list of IP addresses.  Inventory files can be formatted in different ways, but a common one is the Windows </a:t>
            </a:r>
            <a:r>
              <a:rPr u="sng"/>
              <a:t>INI</a:t>
            </a:r>
            <a:r>
              <a:t> file format.  The other common format is </a:t>
            </a:r>
            <a:r>
              <a:rPr u="sng"/>
              <a:t>YAML</a:t>
            </a:r>
            <a:r>
              <a:t>, which is also the format used to write Ansible Playbooks.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6">
                                            <p:bg/>
                                          </p:spTgt>
                                        </p:tgtEl>
                                        <p:attrNameLst>
                                          <p:attrName>style.visibility</p:attrName>
                                        </p:attrNameLst>
                                      </p:cBhvr>
                                      <p:to>
                                        <p:strVal val="visible"/>
                                      </p:to>
                                    </p:set>
                                    <p:animEffect filter="dissolve" transition="in">
                                      <p:cBhvr>
                                        <p:cTn id="7" dur="1000"/>
                                        <p:tgtEl>
                                          <p:spTgt spid="446">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46">
                                            <p:txEl>
                                              <p:pRg st="0" end="0"/>
                                            </p:txEl>
                                          </p:spTgt>
                                        </p:tgtEl>
                                        <p:attrNameLst>
                                          <p:attrName>style.visibility</p:attrName>
                                        </p:attrNameLst>
                                      </p:cBhvr>
                                      <p:to>
                                        <p:strVal val="visible"/>
                                      </p:to>
                                    </p:set>
                                    <p:animEffect filter="dissolve" transition="in">
                                      <p:cBhvr>
                                        <p:cTn id="10" dur="1000"/>
                                        <p:tgtEl>
                                          <p:spTgt spid="4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446">
                                            <p:txEl>
                                              <p:pRg st="1" end="1"/>
                                            </p:txEl>
                                          </p:spTgt>
                                        </p:tgtEl>
                                        <p:attrNameLst>
                                          <p:attrName>style.visibility</p:attrName>
                                        </p:attrNameLst>
                                      </p:cBhvr>
                                      <p:to>
                                        <p:strVal val="visible"/>
                                      </p:to>
                                    </p:set>
                                    <p:animEffect filter="dissolve" transition="in">
                                      <p:cBhvr>
                                        <p:cTn id="15" dur="1000"/>
                                        <p:tgtEl>
                                          <p:spTgt spid="44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446">
                                            <p:txEl>
                                              <p:pRg st="2" end="2"/>
                                            </p:txEl>
                                          </p:spTgt>
                                        </p:tgtEl>
                                        <p:attrNameLst>
                                          <p:attrName>style.visibility</p:attrName>
                                        </p:attrNameLst>
                                      </p:cBhvr>
                                      <p:to>
                                        <p:strVal val="visible"/>
                                      </p:to>
                                    </p:set>
                                    <p:animEffect filter="dissolve" transition="in">
                                      <p:cBhvr>
                                        <p:cTn id="20" dur="1000"/>
                                        <p:tgtEl>
                                          <p:spTgt spid="44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446">
                                            <p:txEl>
                                              <p:pRg st="3" end="3"/>
                                            </p:txEl>
                                          </p:spTgt>
                                        </p:tgtEl>
                                        <p:attrNameLst>
                                          <p:attrName>style.visibility</p:attrName>
                                        </p:attrNameLst>
                                      </p:cBhvr>
                                      <p:to>
                                        <p:strVal val="visible"/>
                                      </p:to>
                                    </p:set>
                                    <p:animEffect filter="dissolve" transition="in">
                                      <p:cBhvr>
                                        <p:cTn id="25" dur="1000"/>
                                        <p:tgtEl>
                                          <p:spTgt spid="44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446">
                                            <p:txEl>
                                              <p:pRg st="4" end="4"/>
                                            </p:txEl>
                                          </p:spTgt>
                                        </p:tgtEl>
                                        <p:attrNameLst>
                                          <p:attrName>style.visibility</p:attrName>
                                        </p:attrNameLst>
                                      </p:cBhvr>
                                      <p:to>
                                        <p:strVal val="visible"/>
                                      </p:to>
                                    </p:set>
                                    <p:animEffect filter="dissolve" transition="in">
                                      <p:cBhvr>
                                        <p:cTn id="30" dur="1000"/>
                                        <p:tgtEl>
                                          <p:spTgt spid="44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446">
                                            <p:txEl>
                                              <p:pRg st="5" end="5"/>
                                            </p:txEl>
                                          </p:spTgt>
                                        </p:tgtEl>
                                        <p:attrNameLst>
                                          <p:attrName>style.visibility</p:attrName>
                                        </p:attrNameLst>
                                      </p:cBhvr>
                                      <p:to>
                                        <p:strVal val="visible"/>
                                      </p:to>
                                    </p:set>
                                    <p:animEffect filter="dissolve" transition="in">
                                      <p:cBhvr>
                                        <p:cTn id="35" dur="1000"/>
                                        <p:tgtEl>
                                          <p:spTgt spid="44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46"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imple Inventory File"/>
          <p:cNvSpPr txBox="1"/>
          <p:nvPr>
            <p:ph type="title"/>
          </p:nvPr>
        </p:nvSpPr>
        <p:spPr>
          <a:prstGeom prst="rect">
            <a:avLst/>
          </a:prstGeom>
        </p:spPr>
        <p:txBody>
          <a:bodyPr/>
          <a:lstStyle/>
          <a:p>
            <a:pPr/>
            <a:r>
              <a:t>Simple Inventory File</a:t>
            </a:r>
          </a:p>
        </p:txBody>
      </p:sp>
      <p:sp>
        <p:nvSpPr>
          <p:cNvPr id="449" name="10.1.1.1…"/>
          <p:cNvSpPr txBox="1"/>
          <p:nvPr>
            <p:ph type="body" idx="1"/>
          </p:nvPr>
        </p:nvSpPr>
        <p:spPr>
          <a:xfrm>
            <a:off x="323403" y="1817637"/>
            <a:ext cx="12357994" cy="7068097"/>
          </a:xfrm>
          <a:prstGeom prst="rect">
            <a:avLst/>
          </a:prstGeom>
        </p:spPr>
        <p:txBody>
          <a:bodyPr numCol="2" spcCol="617899" anchor="t"/>
          <a:lstStyle/>
          <a:p>
            <a:pPr marL="0" indent="0">
              <a:spcBef>
                <a:spcPts val="0"/>
              </a:spcBef>
              <a:buSzTx/>
              <a:buNone/>
              <a:defRPr sz="3600">
                <a:latin typeface="Menlo"/>
                <a:ea typeface="Menlo"/>
                <a:cs typeface="Menlo"/>
                <a:sym typeface="Menlo"/>
              </a:defRPr>
            </a:pPr>
            <a:r>
              <a:t>10.1.1.1</a:t>
            </a:r>
          </a:p>
          <a:p>
            <a:pPr marL="0" indent="0">
              <a:spcBef>
                <a:spcPts val="0"/>
              </a:spcBef>
              <a:buSzTx/>
              <a:buNone/>
              <a:defRPr sz="3600">
                <a:latin typeface="Menlo"/>
                <a:ea typeface="Menlo"/>
                <a:cs typeface="Menlo"/>
                <a:sym typeface="Menlo"/>
              </a:defRPr>
            </a:pPr>
            <a:r>
              <a:t>10.1.1.2</a:t>
            </a:r>
          </a:p>
          <a:p>
            <a:pPr marL="0" indent="0">
              <a:spcBef>
                <a:spcPts val="0"/>
              </a:spcBef>
              <a:buSzTx/>
              <a:buNone/>
              <a:defRPr sz="3600">
                <a:latin typeface="Menlo"/>
                <a:ea typeface="Menlo"/>
                <a:cs typeface="Menlo"/>
                <a:sym typeface="Menlo"/>
              </a:defRPr>
            </a:pPr>
            <a:r>
              <a:t>10.1.1.3</a:t>
            </a:r>
          </a:p>
          <a:p>
            <a:pPr marL="0" indent="0">
              <a:spcBef>
                <a:spcPts val="0"/>
              </a:spcBef>
              <a:buSzTx/>
              <a:buNone/>
              <a:defRPr sz="3600">
                <a:latin typeface="Menlo"/>
                <a:ea typeface="Menlo"/>
                <a:cs typeface="Menlo"/>
                <a:sym typeface="Menlo"/>
              </a:defRPr>
            </a:pPr>
            <a:r>
              <a:t>node1.domain.com</a:t>
            </a:r>
          </a:p>
          <a:p>
            <a:pPr marL="0" indent="0">
              <a:spcBef>
                <a:spcPts val="0"/>
              </a:spcBef>
              <a:buSzTx/>
              <a:buNone/>
              <a:defRPr sz="3600">
                <a:latin typeface="Menlo"/>
                <a:ea typeface="Menlo"/>
                <a:cs typeface="Menlo"/>
                <a:sym typeface="Menlo"/>
              </a:defRPr>
            </a:pPr>
            <a:r>
              <a:t>node2.domain.com</a:t>
            </a:r>
          </a:p>
          <a:p>
            <a:pPr marL="0" indent="0">
              <a:spcBef>
                <a:spcPts val="0"/>
              </a:spcBef>
              <a:buSzTx/>
              <a:buNone/>
              <a:defRPr sz="3600">
                <a:latin typeface="Menlo"/>
                <a:ea typeface="Menlo"/>
                <a:cs typeface="Menlo"/>
                <a:sym typeface="Menlo"/>
              </a:defRPr>
            </a:pPr>
            <a:r>
              <a:t>…</a:t>
            </a:r>
          </a:p>
          <a:p>
            <a:pPr marL="0" indent="0">
              <a:spcBef>
                <a:spcPts val="0"/>
              </a:spcBef>
              <a:buSzTx/>
              <a:buNone/>
              <a:defRPr sz="3600">
                <a:latin typeface="Menlo"/>
                <a:ea typeface="Menlo"/>
                <a:cs typeface="Menlo"/>
                <a:sym typeface="Menlo"/>
              </a:defRPr>
            </a:pPr>
            <a:r>
              <a:t>last.item.com</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1" name="Arrow"/>
          <p:cNvSpPr/>
          <p:nvPr/>
        </p:nvSpPr>
        <p:spPr>
          <a:xfrm flipH="1">
            <a:off x="3930652" y="3146176"/>
            <a:ext cx="3789330" cy="825832"/>
          </a:xfrm>
          <a:prstGeom prst="rightArrow">
            <a:avLst>
              <a:gd name="adj1" fmla="val 32000"/>
              <a:gd name="adj2" fmla="val 64000"/>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452" name="Arrow"/>
          <p:cNvSpPr/>
          <p:nvPr/>
        </p:nvSpPr>
        <p:spPr>
          <a:xfrm flipH="1">
            <a:off x="3891180" y="5068870"/>
            <a:ext cx="3649509" cy="825832"/>
          </a:xfrm>
          <a:prstGeom prst="rightArrow">
            <a:avLst>
              <a:gd name="adj1" fmla="val 32000"/>
              <a:gd name="adj2" fmla="val 64000"/>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453" name="Arrow"/>
          <p:cNvSpPr/>
          <p:nvPr/>
        </p:nvSpPr>
        <p:spPr>
          <a:xfrm flipH="1">
            <a:off x="2364950" y="6610019"/>
            <a:ext cx="5166213" cy="825831"/>
          </a:xfrm>
          <a:prstGeom prst="rightArrow">
            <a:avLst>
              <a:gd name="adj1" fmla="val 32000"/>
              <a:gd name="adj2" fmla="val 64000"/>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454" name="Arrow"/>
          <p:cNvSpPr/>
          <p:nvPr/>
        </p:nvSpPr>
        <p:spPr>
          <a:xfrm flipH="1">
            <a:off x="3919316" y="1672976"/>
            <a:ext cx="3657292" cy="825832"/>
          </a:xfrm>
          <a:prstGeom prst="rightArrow">
            <a:avLst>
              <a:gd name="adj1" fmla="val 32000"/>
              <a:gd name="adj2" fmla="val 64000"/>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455" name="Inventory File"/>
          <p:cNvSpPr txBox="1"/>
          <p:nvPr>
            <p:ph type="title"/>
          </p:nvPr>
        </p:nvSpPr>
        <p:spPr>
          <a:prstGeom prst="rect">
            <a:avLst/>
          </a:prstGeom>
        </p:spPr>
        <p:txBody>
          <a:bodyPr/>
          <a:lstStyle/>
          <a:p>
            <a:pPr/>
            <a:r>
              <a:t>Inventory File</a:t>
            </a:r>
          </a:p>
        </p:txBody>
      </p:sp>
      <p:sp>
        <p:nvSpPr>
          <p:cNvPr id="456" name="Groups"/>
          <p:cNvSpPr/>
          <p:nvPr/>
        </p:nvSpPr>
        <p:spPr>
          <a:xfrm>
            <a:off x="7403328" y="3271993"/>
            <a:ext cx="4122937" cy="5466290"/>
          </a:xfrm>
          <a:prstGeom prst="roundRect">
            <a:avLst>
              <a:gd name="adj" fmla="val 13580"/>
            </a:avLst>
          </a:prstGeom>
          <a:blipFill>
            <a:blip r:embed="rId2"/>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Groups</a:t>
            </a:r>
          </a:p>
        </p:txBody>
      </p:sp>
      <p:sp>
        <p:nvSpPr>
          <p:cNvPr id="457" name="Groups of Groups"/>
          <p:cNvSpPr/>
          <p:nvPr/>
        </p:nvSpPr>
        <p:spPr>
          <a:xfrm>
            <a:off x="7454128" y="1825207"/>
            <a:ext cx="4021337" cy="1270001"/>
          </a:xfrm>
          <a:prstGeom prst="roundRect">
            <a:avLst>
              <a:gd name="adj" fmla="val 15000"/>
            </a:avLst>
          </a:prstGeom>
          <a:blipFill>
            <a:blip r:embed="rId2"/>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Groups of Groups</a:t>
            </a:r>
          </a:p>
        </p:txBody>
      </p:sp>
      <p:sp>
        <p:nvSpPr>
          <p:cNvPr id="458" name="Host variable"/>
          <p:cNvSpPr/>
          <p:nvPr/>
        </p:nvSpPr>
        <p:spPr>
          <a:xfrm>
            <a:off x="2819766" y="8464764"/>
            <a:ext cx="3544839" cy="663659"/>
          </a:xfrm>
          <a:prstGeom prst="roundRect">
            <a:avLst>
              <a:gd name="adj" fmla="val 28705"/>
            </a:avLst>
          </a:prstGeom>
          <a:blipFill>
            <a:blip r:embed="rId2"/>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600"/>
            </a:lvl1pPr>
          </a:lstStyle>
          <a:p>
            <a:pPr/>
            <a:r>
              <a:t>Host variable</a:t>
            </a:r>
          </a:p>
        </p:txBody>
      </p:sp>
      <p:sp>
        <p:nvSpPr>
          <p:cNvPr id="459" name="Line"/>
          <p:cNvSpPr/>
          <p:nvPr/>
        </p:nvSpPr>
        <p:spPr>
          <a:xfrm>
            <a:off x="2530717" y="8337764"/>
            <a:ext cx="4122937" cy="1"/>
          </a:xfrm>
          <a:prstGeom prst="line">
            <a:avLst/>
          </a:prstGeom>
          <a:ln w="63500">
            <a:solidFill>
              <a:schemeClr val="accent1">
                <a:lumOff val="-13575"/>
              </a:schemeClr>
            </a:solidFill>
            <a:miter lim="400000"/>
          </a:ln>
        </p:spPr>
        <p:txBody>
          <a:bodyPr lIns="0" tIns="0" rIns="0" bIns="0"/>
          <a:lstStyle/>
          <a:p>
            <a:pPr>
              <a:defRPr sz="3600"/>
            </a:pPr>
          </a:p>
        </p:txBody>
      </p:sp>
      <p:sp>
        <p:nvSpPr>
          <p:cNvPr id="460" name="[routers:children]…"/>
          <p:cNvSpPr txBox="1"/>
          <p:nvPr>
            <p:ph type="body" idx="1"/>
          </p:nvPr>
        </p:nvSpPr>
        <p:spPr>
          <a:xfrm>
            <a:off x="323403" y="1817637"/>
            <a:ext cx="12357994" cy="7328298"/>
          </a:xfrm>
          <a:prstGeom prst="rect">
            <a:avLst/>
          </a:prstGeom>
        </p:spPr>
        <p:txBody>
          <a:bodyPr anchor="t"/>
          <a:lstStyle/>
          <a:p>
            <a:pPr marL="0" indent="0">
              <a:spcBef>
                <a:spcPts val="0"/>
              </a:spcBef>
              <a:buSzTx/>
              <a:buNone/>
              <a:defRPr sz="2600">
                <a:latin typeface="Menlo"/>
                <a:ea typeface="Menlo"/>
                <a:cs typeface="Menlo"/>
                <a:sym typeface="Menlo"/>
              </a:defRPr>
            </a:pPr>
            <a:r>
              <a:t>[routers:children]</a:t>
            </a:r>
          </a:p>
          <a:p>
            <a:pPr marL="0" indent="0">
              <a:spcBef>
                <a:spcPts val="0"/>
              </a:spcBef>
              <a:buSzTx/>
              <a:buNone/>
              <a:defRPr sz="2600">
                <a:latin typeface="Menlo"/>
                <a:ea typeface="Menlo"/>
                <a:cs typeface="Menlo"/>
                <a:sym typeface="Menlo"/>
              </a:defRPr>
            </a:pPr>
            <a:r>
              <a:t>backbone-routers</a:t>
            </a:r>
          </a:p>
          <a:p>
            <a:pPr marL="0" indent="0">
              <a:spcBef>
                <a:spcPts val="0"/>
              </a:spcBef>
              <a:buSzTx/>
              <a:buNone/>
              <a:defRPr sz="2600">
                <a:latin typeface="Menlo"/>
                <a:ea typeface="Menlo"/>
                <a:cs typeface="Menlo"/>
                <a:sym typeface="Menlo"/>
              </a:defRPr>
            </a:pPr>
            <a:r>
              <a:t>gateway-routers</a:t>
            </a:r>
          </a:p>
          <a:p>
            <a:pPr marL="0" indent="0">
              <a:spcBef>
                <a:spcPts val="0"/>
              </a:spcBef>
              <a:buSzTx/>
              <a:buNone/>
              <a:defRPr sz="2600">
                <a:latin typeface="Menlo"/>
                <a:ea typeface="Menlo"/>
                <a:cs typeface="Menlo"/>
                <a:sym typeface="Menlo"/>
              </a:defRPr>
            </a:pPr>
          </a:p>
          <a:p>
            <a:pPr marL="0" indent="0">
              <a:spcBef>
                <a:spcPts val="0"/>
              </a:spcBef>
              <a:buSzTx/>
              <a:buNone/>
              <a:defRPr sz="2600">
                <a:latin typeface="Menlo"/>
                <a:ea typeface="Menlo"/>
                <a:cs typeface="Menlo"/>
                <a:sym typeface="Menlo"/>
              </a:defRPr>
            </a:pPr>
            <a:r>
              <a:t>[backbone-routers]</a:t>
            </a:r>
          </a:p>
          <a:p>
            <a:pPr marL="0" indent="0">
              <a:spcBef>
                <a:spcPts val="0"/>
              </a:spcBef>
              <a:buSzTx/>
              <a:buNone/>
              <a:defRPr sz="2600">
                <a:latin typeface="Menlo"/>
                <a:ea typeface="Menlo"/>
                <a:cs typeface="Menlo"/>
                <a:sym typeface="Menlo"/>
              </a:defRPr>
            </a:pPr>
            <a:r>
              <a:t>backbone1  ansible_host=10.1.1.1</a:t>
            </a:r>
          </a:p>
          <a:p>
            <a:pPr marL="0" indent="0">
              <a:spcBef>
                <a:spcPts val="0"/>
              </a:spcBef>
              <a:buSzTx/>
              <a:buNone/>
              <a:defRPr sz="2600">
                <a:latin typeface="Menlo"/>
                <a:ea typeface="Menlo"/>
                <a:cs typeface="Menlo"/>
                <a:sym typeface="Menlo"/>
              </a:defRPr>
            </a:pPr>
            <a:r>
              <a:t>backbone2  ansible_host=10.1.1.2</a:t>
            </a:r>
          </a:p>
          <a:p>
            <a:pPr marL="0" indent="0">
              <a:spcBef>
                <a:spcPts val="0"/>
              </a:spcBef>
              <a:buSzTx/>
              <a:buNone/>
              <a:defRPr sz="2600">
                <a:latin typeface="Menlo"/>
                <a:ea typeface="Menlo"/>
                <a:cs typeface="Menlo"/>
                <a:sym typeface="Menlo"/>
              </a:defRPr>
            </a:pPr>
            <a:r>
              <a:t>backbone3  ansible_host=10.1.1.3</a:t>
            </a:r>
          </a:p>
          <a:p>
            <a:pPr marL="0" indent="0">
              <a:spcBef>
                <a:spcPts val="0"/>
              </a:spcBef>
              <a:buSzTx/>
              <a:buNone/>
              <a:defRPr sz="2600">
                <a:latin typeface="Menlo"/>
                <a:ea typeface="Menlo"/>
                <a:cs typeface="Menlo"/>
                <a:sym typeface="Menlo"/>
              </a:defRPr>
            </a:pPr>
          </a:p>
          <a:p>
            <a:pPr marL="0" indent="0">
              <a:spcBef>
                <a:spcPts val="0"/>
              </a:spcBef>
              <a:buSzTx/>
              <a:buNone/>
              <a:defRPr sz="2600">
                <a:latin typeface="Menlo"/>
                <a:ea typeface="Menlo"/>
                <a:cs typeface="Menlo"/>
                <a:sym typeface="Menlo"/>
              </a:defRPr>
            </a:pPr>
            <a:r>
              <a:t>[gateway-routers]</a:t>
            </a:r>
          </a:p>
          <a:p>
            <a:pPr marL="0" indent="0">
              <a:spcBef>
                <a:spcPts val="0"/>
              </a:spcBef>
              <a:buSzTx/>
              <a:buNone/>
              <a:defRPr sz="2600">
                <a:latin typeface="Menlo"/>
                <a:ea typeface="Menlo"/>
                <a:cs typeface="Menlo"/>
                <a:sym typeface="Menlo"/>
              </a:defRPr>
            </a:pPr>
            <a:r>
              <a:t>gateway1   ansible_host=10.1.2.1</a:t>
            </a:r>
          </a:p>
          <a:p>
            <a:pPr marL="0" indent="0">
              <a:spcBef>
                <a:spcPts val="0"/>
              </a:spcBef>
              <a:buSzTx/>
              <a:buNone/>
              <a:defRPr sz="2600">
                <a:latin typeface="Menlo"/>
                <a:ea typeface="Menlo"/>
                <a:cs typeface="Menlo"/>
                <a:sym typeface="Menlo"/>
              </a:defRPr>
            </a:pPr>
            <a:r>
              <a:t>gateway2   ansible_host=10.1.2.2</a:t>
            </a:r>
          </a:p>
          <a:p>
            <a:pPr marL="0" indent="0">
              <a:spcBef>
                <a:spcPts val="0"/>
              </a:spcBef>
              <a:buSzTx/>
              <a:buNone/>
              <a:defRPr sz="2600">
                <a:latin typeface="Menlo"/>
                <a:ea typeface="Menlo"/>
                <a:cs typeface="Menlo"/>
                <a:sym typeface="Menlo"/>
              </a:defRPr>
            </a:pPr>
          </a:p>
          <a:p>
            <a:pPr marL="0" indent="0">
              <a:spcBef>
                <a:spcPts val="0"/>
              </a:spcBef>
              <a:buSzTx/>
              <a:buNone/>
              <a:defRPr sz="2600">
                <a:latin typeface="Menlo"/>
                <a:ea typeface="Menlo"/>
                <a:cs typeface="Menlo"/>
                <a:sym typeface="Menlo"/>
              </a:defRPr>
            </a:pPr>
            <a:r>
              <a:t>[switches]</a:t>
            </a:r>
          </a:p>
          <a:p>
            <a:pPr marL="0" indent="0">
              <a:spcBef>
                <a:spcPts val="0"/>
              </a:spcBef>
              <a:buSzTx/>
              <a:buNone/>
              <a:defRPr sz="2600">
                <a:latin typeface="Menlo"/>
                <a:ea typeface="Menlo"/>
                <a:cs typeface="Menlo"/>
                <a:sym typeface="Menlo"/>
              </a:defRPr>
            </a:pPr>
            <a:r>
              <a:t>switch1    ansible_host=10.1.3.1</a:t>
            </a:r>
          </a:p>
          <a:p>
            <a:pPr marL="0" indent="0">
              <a:spcBef>
                <a:spcPts val="0"/>
              </a:spcBef>
              <a:buSzTx/>
              <a:buNone/>
              <a:defRPr sz="2600">
                <a:latin typeface="Menlo"/>
                <a:ea typeface="Menlo"/>
                <a:cs typeface="Menlo"/>
                <a:sym typeface="Menlo"/>
              </a:defRPr>
            </a:pPr>
            <a:r>
              <a:t>switch2    ansible_host=10.1.3.2</a:t>
            </a:r>
          </a:p>
          <a:p>
            <a:pPr marL="0" indent="0">
              <a:spcBef>
                <a:spcPts val="0"/>
              </a:spcBef>
              <a:buSzTx/>
              <a:buNone/>
              <a:defRPr sz="2600">
                <a:latin typeface="Menlo"/>
                <a:ea typeface="Menlo"/>
                <a:cs typeface="Menlo"/>
                <a:sym typeface="Menlo"/>
              </a:defRPr>
            </a:pPr>
            <a:r>
              <a:t>switch3    ansible_host=10.1.3.3</a:t>
            </a:r>
          </a:p>
          <a:p>
            <a:pPr marL="0" indent="0">
              <a:spcBef>
                <a:spcPts val="0"/>
              </a:spcBef>
              <a:buSzTx/>
              <a:buNone/>
              <a:defRPr sz="2600">
                <a:latin typeface="Menlo"/>
                <a:ea typeface="Menlo"/>
                <a:cs typeface="Menlo"/>
                <a:sym typeface="Menlo"/>
              </a:defRPr>
            </a:pPr>
            <a:r>
              <a:t>10.1.4.1</a:t>
            </a:r>
          </a:p>
          <a:p>
            <a:pPr marL="0" indent="0">
              <a:spcBef>
                <a:spcPts val="0"/>
              </a:spcBef>
              <a:buSzTx/>
              <a:buNone/>
              <a:defRPr sz="2600">
                <a:latin typeface="Menlo"/>
                <a:ea typeface="Menlo"/>
                <a:cs typeface="Menlo"/>
                <a:sym typeface="Menlo"/>
              </a:defRPr>
            </a:pPr>
            <a:r>
              <a:t>10.1.5.1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59"/>
                                        </p:tgtEl>
                                        <p:attrNameLst>
                                          <p:attrName>style.visibility</p:attrName>
                                        </p:attrNameLst>
                                      </p:cBhvr>
                                      <p:to>
                                        <p:strVal val="visible"/>
                                      </p:to>
                                    </p:set>
                                    <p:animEffect filter="dissolve" transition="in">
                                      <p:cBhvr>
                                        <p:cTn id="7" dur="500"/>
                                        <p:tgtEl>
                                          <p:spTgt spid="459"/>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58"/>
                                        </p:tgtEl>
                                        <p:attrNameLst>
                                          <p:attrName>style.visibility</p:attrName>
                                        </p:attrNameLst>
                                      </p:cBhvr>
                                      <p:to>
                                        <p:strVal val="visible"/>
                                      </p:to>
                                    </p:set>
                                    <p:animEffect filter="dissolve" transition="in">
                                      <p:cBhvr>
                                        <p:cTn id="11" dur="500"/>
                                        <p:tgtEl>
                                          <p:spTgt spid="45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451"/>
                                        </p:tgtEl>
                                        <p:attrNameLst>
                                          <p:attrName>style.visibility</p:attrName>
                                        </p:attrNameLst>
                                      </p:cBhvr>
                                      <p:to>
                                        <p:strVal val="visible"/>
                                      </p:to>
                                    </p:set>
                                    <p:animEffect filter="dissolve" transition="in">
                                      <p:cBhvr>
                                        <p:cTn id="16" dur="500"/>
                                        <p:tgtEl>
                                          <p:spTgt spid="451"/>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452"/>
                                        </p:tgtEl>
                                        <p:attrNameLst>
                                          <p:attrName>style.visibility</p:attrName>
                                        </p:attrNameLst>
                                      </p:cBhvr>
                                      <p:to>
                                        <p:strVal val="visible"/>
                                      </p:to>
                                    </p:set>
                                    <p:animEffect filter="dissolve" transition="in">
                                      <p:cBhvr>
                                        <p:cTn id="20" dur="500"/>
                                        <p:tgtEl>
                                          <p:spTgt spid="452"/>
                                        </p:tgtEl>
                                      </p:cBhvr>
                                    </p:animEffect>
                                  </p:childTnLst>
                                </p:cTn>
                              </p:par>
                            </p:childTnLst>
                          </p:cTn>
                        </p:par>
                        <p:par>
                          <p:cTn id="21" fill="hold">
                            <p:stCondLst>
                              <p:cond delay="1000"/>
                            </p:stCondLst>
                            <p:childTnLst>
                              <p:par>
                                <p:cTn id="22" presetClass="entr" nodeType="afterEffect" presetID="9" grpId="5" fill="hold">
                                  <p:stCondLst>
                                    <p:cond delay="0"/>
                                  </p:stCondLst>
                                  <p:iterate type="el" backwards="0">
                                    <p:tmAbs val="0"/>
                                  </p:iterate>
                                  <p:childTnLst>
                                    <p:set>
                                      <p:cBhvr>
                                        <p:cTn id="23" fill="hold"/>
                                        <p:tgtEl>
                                          <p:spTgt spid="453"/>
                                        </p:tgtEl>
                                        <p:attrNameLst>
                                          <p:attrName>style.visibility</p:attrName>
                                        </p:attrNameLst>
                                      </p:cBhvr>
                                      <p:to>
                                        <p:strVal val="visible"/>
                                      </p:to>
                                    </p:set>
                                    <p:animEffect filter="dissolve" transition="in">
                                      <p:cBhvr>
                                        <p:cTn id="24" dur="500"/>
                                        <p:tgtEl>
                                          <p:spTgt spid="453"/>
                                        </p:tgtEl>
                                      </p:cBhvr>
                                    </p:animEffect>
                                  </p:childTnLst>
                                </p:cTn>
                              </p:par>
                            </p:childTnLst>
                          </p:cTn>
                        </p:par>
                        <p:par>
                          <p:cTn id="25" fill="hold">
                            <p:stCondLst>
                              <p:cond delay="1500"/>
                            </p:stCondLst>
                            <p:childTnLst>
                              <p:par>
                                <p:cTn id="26" presetClass="entr" nodeType="afterEffect" presetID="9" grpId="6" fill="hold">
                                  <p:stCondLst>
                                    <p:cond delay="0"/>
                                  </p:stCondLst>
                                  <p:iterate type="el" backwards="0">
                                    <p:tmAbs val="0"/>
                                  </p:iterate>
                                  <p:childTnLst>
                                    <p:set>
                                      <p:cBhvr>
                                        <p:cTn id="27" fill="hold"/>
                                        <p:tgtEl>
                                          <p:spTgt spid="456"/>
                                        </p:tgtEl>
                                        <p:attrNameLst>
                                          <p:attrName>style.visibility</p:attrName>
                                        </p:attrNameLst>
                                      </p:cBhvr>
                                      <p:to>
                                        <p:strVal val="visible"/>
                                      </p:to>
                                    </p:set>
                                    <p:animEffect filter="dissolve" transition="in">
                                      <p:cBhvr>
                                        <p:cTn id="28" dur="500"/>
                                        <p:tgtEl>
                                          <p:spTgt spid="456"/>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7" fill="hold">
                                  <p:stCondLst>
                                    <p:cond delay="0"/>
                                  </p:stCondLst>
                                  <p:iterate type="el" backwards="0">
                                    <p:tmAbs val="0"/>
                                  </p:iterate>
                                  <p:childTnLst>
                                    <p:set>
                                      <p:cBhvr>
                                        <p:cTn id="32" fill="hold"/>
                                        <p:tgtEl>
                                          <p:spTgt spid="454"/>
                                        </p:tgtEl>
                                        <p:attrNameLst>
                                          <p:attrName>style.visibility</p:attrName>
                                        </p:attrNameLst>
                                      </p:cBhvr>
                                      <p:to>
                                        <p:strVal val="visible"/>
                                      </p:to>
                                    </p:set>
                                    <p:animEffect filter="dissolve" transition="in">
                                      <p:cBhvr>
                                        <p:cTn id="33" dur="500"/>
                                        <p:tgtEl>
                                          <p:spTgt spid="454"/>
                                        </p:tgtEl>
                                      </p:cBhvr>
                                    </p:animEffect>
                                  </p:childTnLst>
                                </p:cTn>
                              </p:par>
                            </p:childTnLst>
                          </p:cTn>
                        </p:par>
                        <p:par>
                          <p:cTn id="34" fill="hold">
                            <p:stCondLst>
                              <p:cond delay="500"/>
                            </p:stCondLst>
                            <p:childTnLst>
                              <p:par>
                                <p:cTn id="35" presetClass="entr" nodeType="afterEffect" presetID="9" grpId="8" fill="hold">
                                  <p:stCondLst>
                                    <p:cond delay="0"/>
                                  </p:stCondLst>
                                  <p:iterate type="el" backwards="0">
                                    <p:tmAbs val="0"/>
                                  </p:iterate>
                                  <p:childTnLst>
                                    <p:set>
                                      <p:cBhvr>
                                        <p:cTn id="36" fill="hold"/>
                                        <p:tgtEl>
                                          <p:spTgt spid="457"/>
                                        </p:tgtEl>
                                        <p:attrNameLst>
                                          <p:attrName>style.visibility</p:attrName>
                                        </p:attrNameLst>
                                      </p:cBhvr>
                                      <p:to>
                                        <p:strVal val="visible"/>
                                      </p:to>
                                    </p:set>
                                    <p:animEffect filter="dissolve" transition="in">
                                      <p:cBhvr>
                                        <p:cTn id="37" dur="500"/>
                                        <p:tgtEl>
                                          <p:spTgt spid="4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2" grpId="4"/>
      <p:bldP build="whole" bldLvl="1" animBg="1" rev="0" advAuto="0" spid="456" grpId="6"/>
      <p:bldP build="whole" bldLvl="1" animBg="1" rev="0" advAuto="0" spid="451" grpId="3"/>
      <p:bldP build="whole" bldLvl="1" animBg="1" rev="0" advAuto="0" spid="459" grpId="1"/>
      <p:bldP build="whole" bldLvl="1" animBg="1" rev="0" advAuto="0" spid="454" grpId="7"/>
      <p:bldP build="whole" bldLvl="1" animBg="1" rev="0" advAuto="0" spid="453" grpId="5"/>
      <p:bldP build="whole" bldLvl="1" animBg="1" rev="0" advAuto="0" spid="457" grpId="8"/>
      <p:bldP build="whole" bldLvl="1" animBg="1" rev="0" advAuto="0" spid="458" grpId="2"/>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2" name="Rectangle"/>
          <p:cNvSpPr/>
          <p:nvPr/>
        </p:nvSpPr>
        <p:spPr>
          <a:xfrm>
            <a:off x="3630335" y="3095167"/>
            <a:ext cx="2980734" cy="825832"/>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sp>
        <p:nvSpPr>
          <p:cNvPr id="463" name="Running Ansible (2)"/>
          <p:cNvSpPr txBox="1"/>
          <p:nvPr>
            <p:ph type="title"/>
          </p:nvPr>
        </p:nvSpPr>
        <p:spPr>
          <a:prstGeom prst="rect">
            <a:avLst/>
          </a:prstGeom>
        </p:spPr>
        <p:txBody>
          <a:bodyPr/>
          <a:lstStyle/>
          <a:p>
            <a:pPr/>
            <a:r>
              <a:t>Running Ansible (2)</a:t>
            </a:r>
          </a:p>
        </p:txBody>
      </p:sp>
      <p:sp>
        <p:nvSpPr>
          <p:cNvPr id="464" name="$ ansible &lt;device_list&gt; -m &lt;module&gt; -a &lt;attributes&gt; -u &lt;username&gt; -k…"/>
          <p:cNvSpPr txBox="1"/>
          <p:nvPr>
            <p:ph type="body" idx="1"/>
          </p:nvPr>
        </p:nvSpPr>
        <p:spPr>
          <a:xfrm>
            <a:off x="323403" y="1830337"/>
            <a:ext cx="12357994" cy="7068097"/>
          </a:xfrm>
          <a:prstGeom prst="rect">
            <a:avLst/>
          </a:prstGeom>
        </p:spPr>
        <p:txBody>
          <a:bodyPr anchor="t"/>
          <a:lstStyle/>
          <a:p>
            <a:pPr marL="0" indent="0">
              <a:buSzTx/>
              <a:buNone/>
              <a:defRPr sz="2300" u="sng">
                <a:latin typeface="Menlo"/>
                <a:ea typeface="Menlo"/>
                <a:cs typeface="Menlo"/>
                <a:sym typeface="Menlo"/>
              </a:defRPr>
            </a:pPr>
            <a:r>
              <a:rPr u="none"/>
              <a:t>$ </a:t>
            </a:r>
            <a:r>
              <a:rPr b="1" u="none"/>
              <a:t>ansible</a:t>
            </a:r>
            <a:r>
              <a:rPr u="none"/>
              <a:t> </a:t>
            </a:r>
            <a:r>
              <a:rPr i="1" u="none"/>
              <a:t>&lt;device_list&gt;</a:t>
            </a:r>
            <a:r>
              <a:rPr u="none"/>
              <a:t> </a:t>
            </a:r>
            <a:r>
              <a:rPr b="1" u="none"/>
              <a:t>-m</a:t>
            </a:r>
            <a:r>
              <a:rPr u="none"/>
              <a:t> </a:t>
            </a:r>
            <a:r>
              <a:rPr i="1" u="none"/>
              <a:t>&lt;module&gt;</a:t>
            </a:r>
            <a:r>
              <a:rPr u="none"/>
              <a:t> </a:t>
            </a:r>
            <a:r>
              <a:rPr b="1" u="none"/>
              <a:t>-a</a:t>
            </a:r>
            <a:r>
              <a:rPr u="none"/>
              <a:t> </a:t>
            </a:r>
            <a:r>
              <a:rPr i="1" u="none"/>
              <a:t>&lt;attributes&gt;</a:t>
            </a:r>
            <a:r>
              <a:rPr u="none"/>
              <a:t> </a:t>
            </a:r>
            <a:r>
              <a:rPr b="1" u="none"/>
              <a:t>-u</a:t>
            </a:r>
            <a:r>
              <a:rPr u="none"/>
              <a:t> </a:t>
            </a:r>
            <a:r>
              <a:rPr i="1" u="none"/>
              <a:t>&lt;username&gt;</a:t>
            </a:r>
            <a:r>
              <a:rPr u="none"/>
              <a:t> </a:t>
            </a:r>
            <a:r>
              <a:rPr b="1" u="none"/>
              <a:t>-k</a:t>
            </a:r>
            <a:br>
              <a:rPr u="none"/>
            </a:br>
            <a:br/>
          </a:p>
          <a:p>
            <a:pPr marL="0" indent="0">
              <a:buSzTx/>
              <a:buNone/>
              <a:defRPr sz="2300">
                <a:latin typeface="Menlo"/>
                <a:ea typeface="Menlo"/>
                <a:cs typeface="Menlo"/>
                <a:sym typeface="Menlo"/>
              </a:defRPr>
            </a:pPr>
            <a:r>
              <a:t>$ ansible </a:t>
            </a:r>
            <a:r>
              <a:rPr u="sng"/>
              <a:t>10.1.1.1</a:t>
            </a:r>
            <a:r>
              <a:t> -i inventory.txt -m raw -a "</a:t>
            </a:r>
            <a:r>
              <a:rPr u="sng"/>
              <a:t>command</a:t>
            </a:r>
            <a:r>
              <a:t>" -u </a:t>
            </a:r>
            <a:r>
              <a:rPr u="sng"/>
              <a:t>&lt;user&gt;</a:t>
            </a:r>
            <a:r>
              <a:t> -k</a:t>
            </a:r>
          </a:p>
          <a:p>
            <a:pPr lvl="1" marL="0" indent="228600">
              <a:buSzTx/>
              <a:buNone/>
              <a:defRPr sz="2300">
                <a:latin typeface="Menlo"/>
                <a:ea typeface="Menlo"/>
                <a:cs typeface="Menlo"/>
                <a:sym typeface="Menlo"/>
              </a:defRPr>
            </a:pPr>
            <a:br/>
            <a:r>
              <a:t>It WORKS!  But this is a lot of typing.</a:t>
            </a:r>
            <a:br/>
          </a:p>
          <a:p>
            <a:pPr marL="0" indent="0">
              <a:buSzTx/>
              <a:buNone/>
              <a:defRPr sz="2300">
                <a:latin typeface="Menlo"/>
                <a:ea typeface="Menlo"/>
                <a:cs typeface="Menlo"/>
                <a:sym typeface="Menlo"/>
              </a:defRPr>
            </a:pPr>
            <a:r>
              <a:t>Let’s create an ansible.cfg file to hold our default settings.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4">
                                            <p:bg/>
                                          </p:spTgt>
                                        </p:tgtEl>
                                        <p:attrNameLst>
                                          <p:attrName>style.visibility</p:attrName>
                                        </p:attrNameLst>
                                      </p:cBhvr>
                                      <p:to>
                                        <p:strVal val="visible"/>
                                      </p:to>
                                    </p:set>
                                    <p:animEffect filter="dissolve" transition="in">
                                      <p:cBhvr>
                                        <p:cTn id="7" dur="1000"/>
                                        <p:tgtEl>
                                          <p:spTgt spid="464">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64">
                                            <p:txEl>
                                              <p:pRg st="0" end="0"/>
                                            </p:txEl>
                                          </p:spTgt>
                                        </p:tgtEl>
                                        <p:attrNameLst>
                                          <p:attrName>style.visibility</p:attrName>
                                        </p:attrNameLst>
                                      </p:cBhvr>
                                      <p:to>
                                        <p:strVal val="visible"/>
                                      </p:to>
                                    </p:set>
                                    <p:animEffect filter="dissolve" transition="in">
                                      <p:cBhvr>
                                        <p:cTn id="10" dur="1000"/>
                                        <p:tgtEl>
                                          <p:spTgt spid="4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464">
                                            <p:txEl>
                                              <p:pRg st="1" end="1"/>
                                            </p:txEl>
                                          </p:spTgt>
                                        </p:tgtEl>
                                        <p:attrNameLst>
                                          <p:attrName>style.visibility</p:attrName>
                                        </p:attrNameLst>
                                      </p:cBhvr>
                                      <p:to>
                                        <p:strVal val="visible"/>
                                      </p:to>
                                    </p:set>
                                    <p:animEffect filter="dissolve" transition="in">
                                      <p:cBhvr>
                                        <p:cTn id="15" dur="1000"/>
                                        <p:tgtEl>
                                          <p:spTgt spid="4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462"/>
                                        </p:tgtEl>
                                        <p:attrNameLst>
                                          <p:attrName>style.visibility</p:attrName>
                                        </p:attrNameLst>
                                      </p:cBhvr>
                                      <p:to>
                                        <p:strVal val="visible"/>
                                      </p:to>
                                    </p:set>
                                    <p:animEffect filter="dissolve" transition="in">
                                      <p:cBhvr>
                                        <p:cTn id="20" dur="1000"/>
                                        <p:tgtEl>
                                          <p:spTgt spid="462"/>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464">
                                            <p:txEl>
                                              <p:pRg st="2" end="2"/>
                                            </p:txEl>
                                          </p:spTgt>
                                        </p:tgtEl>
                                        <p:attrNameLst>
                                          <p:attrName>style.visibility</p:attrName>
                                        </p:attrNameLst>
                                      </p:cBhvr>
                                      <p:to>
                                        <p:strVal val="visible"/>
                                      </p:to>
                                    </p:set>
                                    <p:animEffect filter="dissolve" transition="in">
                                      <p:cBhvr>
                                        <p:cTn id="25" dur="1000"/>
                                        <p:tgtEl>
                                          <p:spTgt spid="46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464">
                                            <p:txEl>
                                              <p:pRg st="3" end="3"/>
                                            </p:txEl>
                                          </p:spTgt>
                                        </p:tgtEl>
                                        <p:attrNameLst>
                                          <p:attrName>style.visibility</p:attrName>
                                        </p:attrNameLst>
                                      </p:cBhvr>
                                      <p:to>
                                        <p:strVal val="visible"/>
                                      </p:to>
                                    </p:set>
                                    <p:animEffect filter="dissolve" transition="in">
                                      <p:cBhvr>
                                        <p:cTn id="30" dur="1000"/>
                                        <p:tgtEl>
                                          <p:spTgt spid="46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2" grpId="2"/>
      <p:bldP build="p" bldLvl="5" animBg="1" rev="0" advAuto="0" spid="464"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6" name="ansible.cfg"/>
          <p:cNvSpPr txBox="1"/>
          <p:nvPr>
            <p:ph type="title"/>
          </p:nvPr>
        </p:nvSpPr>
        <p:spPr>
          <a:prstGeom prst="rect">
            <a:avLst/>
          </a:prstGeom>
        </p:spPr>
        <p:txBody>
          <a:bodyPr/>
          <a:lstStyle/>
          <a:p>
            <a:pPr/>
            <a:r>
              <a:t>ansible.cfg</a:t>
            </a:r>
          </a:p>
        </p:txBody>
      </p:sp>
      <p:sp>
        <p:nvSpPr>
          <p:cNvPr id="467"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000">
                <a:latin typeface="Menlo"/>
                <a:ea typeface="Menlo"/>
                <a:cs typeface="Menlo"/>
                <a:sym typeface="Menlo"/>
              </a:defRPr>
            </a:pPr>
            <a:r>
              <a:t>##################################################</a:t>
            </a:r>
          </a:p>
          <a:p>
            <a:pPr marL="0" indent="0">
              <a:spcBef>
                <a:spcPts val="0"/>
              </a:spcBef>
              <a:buSzTx/>
              <a:buNone/>
              <a:defRPr sz="2000">
                <a:latin typeface="Menlo"/>
                <a:ea typeface="Menlo"/>
                <a:cs typeface="Menlo"/>
                <a:sym typeface="Menlo"/>
              </a:defRPr>
            </a:pPr>
            <a:r>
              <a:t># Default configuration values</a:t>
            </a:r>
          </a:p>
          <a:p>
            <a:pPr marL="0" indent="0">
              <a:spcBef>
                <a:spcPts val="0"/>
              </a:spcBef>
              <a:buSzTx/>
              <a:buNone/>
              <a:defRPr sz="2000">
                <a:latin typeface="Menlo"/>
                <a:ea typeface="Menlo"/>
                <a:cs typeface="Menlo"/>
                <a:sym typeface="Menlo"/>
              </a:defRPr>
            </a:pPr>
            <a:r>
              <a:t>##################################################</a:t>
            </a:r>
          </a:p>
          <a:p>
            <a:pPr marL="0" indent="0">
              <a:spcBef>
                <a:spcPts val="0"/>
              </a:spcBef>
              <a:buSzTx/>
              <a:buNone/>
              <a:defRPr sz="2000">
                <a:latin typeface="Menlo"/>
                <a:ea typeface="Menlo"/>
                <a:cs typeface="Menlo"/>
                <a:sym typeface="Menlo"/>
              </a:defRPr>
            </a:pPr>
          </a:p>
          <a:p>
            <a:pPr marL="0" indent="0">
              <a:spcBef>
                <a:spcPts val="0"/>
              </a:spcBef>
              <a:buSzTx/>
              <a:buNone/>
              <a:defRPr sz="2000">
                <a:latin typeface="Menlo"/>
                <a:ea typeface="Menlo"/>
                <a:cs typeface="Menlo"/>
                <a:sym typeface="Menlo"/>
              </a:defRPr>
            </a:pPr>
            <a:r>
              <a:t>[defaults]</a:t>
            </a:r>
          </a:p>
          <a:p>
            <a:pPr marL="0" indent="0">
              <a:spcBef>
                <a:spcPts val="0"/>
              </a:spcBef>
              <a:buSzTx/>
              <a:buNone/>
              <a:defRPr b="1" sz="2000">
                <a:solidFill>
                  <a:schemeClr val="accent1">
                    <a:lumOff val="16847"/>
                  </a:schemeClr>
                </a:solidFill>
                <a:latin typeface="Menlo"/>
                <a:ea typeface="Menlo"/>
                <a:cs typeface="Menlo"/>
                <a:sym typeface="Menlo"/>
              </a:defRPr>
            </a:pPr>
            <a:r>
              <a:t>inventory = ./inventory.txt</a:t>
            </a:r>
          </a:p>
          <a:p>
            <a:pPr marL="0" indent="0">
              <a:spcBef>
                <a:spcPts val="0"/>
              </a:spcBef>
              <a:buSzTx/>
              <a:buNone/>
              <a:defRPr sz="2000">
                <a:latin typeface="Menlo"/>
                <a:ea typeface="Menlo"/>
                <a:cs typeface="Menlo"/>
                <a:sym typeface="Menlo"/>
              </a:defRPr>
            </a:pPr>
            <a:r>
              <a:t>host_key_checking = False  ;Disable checking SSH keys on remote nodes</a:t>
            </a:r>
          </a:p>
          <a:p>
            <a:pPr marL="0" indent="0">
              <a:spcBef>
                <a:spcPts val="0"/>
              </a:spcBef>
              <a:buSzTx/>
              <a:buNone/>
              <a:defRPr sz="2000">
                <a:latin typeface="Menlo"/>
                <a:ea typeface="Menlo"/>
                <a:cs typeface="Menlo"/>
                <a:sym typeface="Menlo"/>
              </a:defRPr>
            </a:pPr>
            <a:r>
              <a:t>record_host_keys = False   ;Disable recording newly discovered hosts in hostfile</a:t>
            </a:r>
          </a:p>
          <a:p>
            <a:pPr marL="0" indent="0">
              <a:spcBef>
                <a:spcPts val="0"/>
              </a:spcBef>
              <a:buSzTx/>
              <a:buNone/>
              <a:defRPr sz="2000">
                <a:latin typeface="Menlo"/>
                <a:ea typeface="Menlo"/>
                <a:cs typeface="Menlo"/>
                <a:sym typeface="Menlo"/>
              </a:defRPr>
            </a:pPr>
            <a:r>
              <a:t>timeout = 10               ;Specify how long to wait for responses</a:t>
            </a:r>
          </a:p>
          <a:p>
            <a:pPr marL="0" indent="0">
              <a:spcBef>
                <a:spcPts val="0"/>
              </a:spcBef>
              <a:buSzTx/>
              <a:buNone/>
              <a:defRPr sz="2000">
                <a:latin typeface="Menlo"/>
                <a:ea typeface="Menlo"/>
                <a:cs typeface="Menlo"/>
                <a:sym typeface="Menlo"/>
              </a:defRPr>
            </a:pPr>
            <a:r>
              <a:t>forks = 30                 ;Number of parallel processes to spawn</a:t>
            </a:r>
          </a:p>
          <a:p>
            <a:pPr marL="0" indent="0">
              <a:spcBef>
                <a:spcPts val="0"/>
              </a:spcBef>
              <a:buSzTx/>
              <a:buNone/>
              <a:defRPr sz="2000">
                <a:latin typeface="Menlo"/>
                <a:ea typeface="Menlo"/>
                <a:cs typeface="Menlo"/>
                <a:sym typeface="Menlo"/>
              </a:defRPr>
            </a:pPr>
            <a:r>
              <a:rPr b="1">
                <a:solidFill>
                  <a:schemeClr val="accent1">
                    <a:lumOff val="16847"/>
                  </a:schemeClr>
                </a:solidFill>
              </a:rPr>
              <a:t>ask_pass = True</a:t>
            </a:r>
            <a:r>
              <a:t>            ;Playbooks should prompt for password by default</a:t>
            </a:r>
          </a:p>
          <a:p>
            <a:pPr marL="0" indent="0">
              <a:spcBef>
                <a:spcPts val="0"/>
              </a:spcBef>
              <a:buSzTx/>
              <a:buNone/>
              <a:defRPr sz="2000">
                <a:latin typeface="Menlo"/>
                <a:ea typeface="Menlo"/>
                <a:cs typeface="Menlo"/>
                <a:sym typeface="Menlo"/>
              </a:defRPr>
            </a:pPr>
            <a:r>
              <a:t># ask_vault_pass = True</a:t>
            </a:r>
          </a:p>
          <a:p>
            <a:pPr marL="0" indent="0">
              <a:spcBef>
                <a:spcPts val="0"/>
              </a:spcBef>
              <a:buSzTx/>
              <a:buNone/>
              <a:defRPr sz="2000">
                <a:latin typeface="Menlo"/>
                <a:ea typeface="Menlo"/>
                <a:cs typeface="Menlo"/>
                <a:sym typeface="Menlo"/>
              </a:defRPr>
            </a:pPr>
            <a:r>
              <a:t># The following is since we're dealing with Cisco IOS mostly</a:t>
            </a:r>
          </a:p>
          <a:p>
            <a:pPr marL="0" indent="0">
              <a:spcBef>
                <a:spcPts val="0"/>
              </a:spcBef>
              <a:buSzTx/>
              <a:buNone/>
              <a:defRPr sz="2000">
                <a:latin typeface="Menlo"/>
                <a:ea typeface="Menlo"/>
                <a:cs typeface="Menlo"/>
                <a:sym typeface="Menlo"/>
              </a:defRPr>
            </a:pPr>
            <a:r>
              <a:t>gathering = explicit       ;facts not gathered unless directly requested in play</a:t>
            </a:r>
          </a:p>
          <a:p>
            <a:pPr marL="0" indent="0">
              <a:spcBef>
                <a:spcPts val="0"/>
              </a:spcBef>
              <a:buSzTx/>
              <a:buNone/>
              <a:defRPr sz="2000">
                <a:latin typeface="Menlo"/>
                <a:ea typeface="Menlo"/>
                <a:cs typeface="Menlo"/>
                <a:sym typeface="Menlo"/>
              </a:defRPr>
            </a:pPr>
            <a:r>
              <a:t># log_path = ./ansible.log ;log information about executions</a:t>
            </a:r>
          </a:p>
          <a:p>
            <a:pPr marL="0" indent="0">
              <a:spcBef>
                <a:spcPts val="0"/>
              </a:spcBef>
              <a:buSzTx/>
              <a:buNone/>
              <a:defRPr sz="2000">
                <a:latin typeface="Menlo"/>
                <a:ea typeface="Menlo"/>
                <a:cs typeface="Menlo"/>
                <a:sym typeface="Menlo"/>
              </a:defRPr>
            </a:pPr>
            <a:r>
              <a:rPr b="1">
                <a:solidFill>
                  <a:schemeClr val="accent1">
                    <a:lumOff val="16847"/>
                  </a:schemeClr>
                </a:solidFill>
              </a:rPr>
              <a:t>module_name = raw</a:t>
            </a:r>
            <a:r>
              <a:t>          ;default module name (-m) value for /usr/bin/ansible</a:t>
            </a:r>
          </a:p>
          <a:p>
            <a:pPr marL="0" indent="0">
              <a:spcBef>
                <a:spcPts val="0"/>
              </a:spcBef>
              <a:buSzTx/>
              <a:buNone/>
              <a:defRPr b="1" sz="2000">
                <a:solidFill>
                  <a:schemeClr val="accent1">
                    <a:lumOff val="16847"/>
                  </a:schemeClr>
                </a:solidFill>
                <a:latin typeface="Menlo"/>
                <a:ea typeface="Menlo"/>
                <a:cs typeface="Menlo"/>
                <a:sym typeface="Menlo"/>
              </a:defRPr>
            </a:pPr>
            <a:r>
              <a:t>remote_user = frank_seesink</a:t>
            </a:r>
          </a:p>
          <a:p>
            <a:pPr marL="0" indent="0">
              <a:spcBef>
                <a:spcPts val="0"/>
              </a:spcBef>
              <a:buSzTx/>
              <a:buNone/>
              <a:defRPr sz="2000">
                <a:latin typeface="Menlo"/>
                <a:ea typeface="Menlo"/>
                <a:cs typeface="Menlo"/>
                <a:sym typeface="Menlo"/>
              </a:defRPr>
            </a:pPr>
            <a:r>
              <a:t># vault_password_file = /path/to/vault_password_file</a:t>
            </a:r>
          </a:p>
          <a:p>
            <a:pPr marL="0" indent="0">
              <a:spcBef>
                <a:spcPts val="0"/>
              </a:spcBef>
              <a:buSzTx/>
              <a:buNone/>
              <a:defRPr sz="2000">
                <a:latin typeface="Menlo"/>
                <a:ea typeface="Menlo"/>
                <a:cs typeface="Menlo"/>
                <a:sym typeface="Menlo"/>
              </a:defRPr>
            </a:pPr>
          </a:p>
          <a:p>
            <a:pPr marL="0" indent="0">
              <a:spcBef>
                <a:spcPts val="0"/>
              </a:spcBef>
              <a:buSzTx/>
              <a:buNone/>
              <a:defRPr sz="2000">
                <a:latin typeface="Menlo"/>
                <a:ea typeface="Menlo"/>
                <a:cs typeface="Menlo"/>
                <a:sym typeface="Menlo"/>
              </a:defRPr>
            </a:pPr>
          </a:p>
          <a:p>
            <a:pPr marL="0" indent="0">
              <a:spcBef>
                <a:spcPts val="0"/>
              </a:spcBef>
              <a:buSzTx/>
              <a:buNone/>
              <a:defRPr sz="2000">
                <a:latin typeface="Menlo"/>
                <a:ea typeface="Menlo"/>
                <a:cs typeface="Menlo"/>
                <a:sym typeface="Menlo"/>
              </a:defRPr>
            </a:pPr>
          </a:p>
          <a:p>
            <a:pPr marL="0" indent="0">
              <a:spcBef>
                <a:spcPts val="0"/>
              </a:spcBef>
              <a:buSzTx/>
              <a:buNone/>
              <a:defRPr sz="2000">
                <a:latin typeface="Menlo"/>
                <a:ea typeface="Menlo"/>
                <a:cs typeface="Menlo"/>
                <a:sym typeface="Menlo"/>
              </a:defRPr>
            </a:pPr>
          </a:p>
          <a:p>
            <a:pPr marL="0" indent="0" algn="ctr">
              <a:spcBef>
                <a:spcPts val="0"/>
              </a:spcBef>
              <a:buSzTx/>
              <a:buNone/>
              <a:defRPr sz="2000">
                <a:latin typeface="Menlo"/>
                <a:ea typeface="Menlo"/>
                <a:cs typeface="Menlo"/>
                <a:sym typeface="Menlo"/>
              </a:defRPr>
            </a:pPr>
            <a:r>
              <a:t>(Windows INI format)</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9" name="ansible.cfg Locations"/>
          <p:cNvSpPr txBox="1"/>
          <p:nvPr>
            <p:ph type="title"/>
          </p:nvPr>
        </p:nvSpPr>
        <p:spPr>
          <a:prstGeom prst="rect">
            <a:avLst/>
          </a:prstGeom>
        </p:spPr>
        <p:txBody>
          <a:bodyPr/>
          <a:lstStyle/>
          <a:p>
            <a:pPr/>
            <a:r>
              <a:t>ansible.cfg Locations</a:t>
            </a:r>
          </a:p>
        </p:txBody>
      </p:sp>
      <p:sp>
        <p:nvSpPr>
          <p:cNvPr id="470" name="ANSIBLE_CONFIG (an environment variable)…"/>
          <p:cNvSpPr txBox="1"/>
          <p:nvPr>
            <p:ph type="body" idx="1"/>
          </p:nvPr>
        </p:nvSpPr>
        <p:spPr>
          <a:prstGeom prst="rect">
            <a:avLst/>
          </a:prstGeom>
        </p:spPr>
        <p:txBody>
          <a:bodyPr/>
          <a:lstStyle/>
          <a:p>
            <a:pPr/>
            <a:r>
              <a:t>ANSIBLE_CONFIG</a:t>
            </a:r>
            <a:br/>
            <a:r>
              <a:t>(an environment variable)</a:t>
            </a:r>
          </a:p>
          <a:p>
            <a:pPr/>
            <a:r>
              <a:t>ansible.cfg (in the current directory)</a:t>
            </a:r>
          </a:p>
          <a:p>
            <a:pPr/>
            <a:r>
              <a:t>.ansible.cfg (in the home directory)</a:t>
            </a:r>
          </a:p>
          <a:p>
            <a:pPr/>
            <a:r>
              <a:t>/etc/ansible/ansible.cfg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What is this DevOps of which you speak?"/>
          <p:cNvSpPr txBox="1"/>
          <p:nvPr>
            <p:ph type="title"/>
          </p:nvPr>
        </p:nvSpPr>
        <p:spPr>
          <a:prstGeom prst="rect">
            <a:avLst/>
          </a:prstGeom>
        </p:spPr>
        <p:txBody>
          <a:bodyPr/>
          <a:lstStyle/>
          <a:p>
            <a:pPr/>
            <a:r>
              <a:t>What is this DevOps of which you speak?</a:t>
            </a:r>
          </a:p>
        </p:txBody>
      </p:sp>
      <p:sp>
        <p:nvSpPr>
          <p:cNvPr id="156" name="“DevOps (a clipped compound of &quot;development&quot; and &quot;operations&quot;) is a software engineering practice that aims at unifying software development (Dev) and software operation (Ops).”  Source:  https://en.wikipedia.org/wiki/DevOps"/>
          <p:cNvSpPr txBox="1"/>
          <p:nvPr>
            <p:ph type="body" idx="1"/>
          </p:nvPr>
        </p:nvSpPr>
        <p:spPr>
          <a:prstGeom prst="rect">
            <a:avLst/>
          </a:prstGeom>
        </p:spPr>
        <p:txBody>
          <a:bodyPr/>
          <a:lstStyle/>
          <a:p>
            <a:pPr/>
            <a:r>
              <a:t>“DevOps (a clipped compound of "development" and "operations") is a software engineering practice that aims at unifying software development (Dev) and software operation (Ops).”</a:t>
            </a:r>
            <a:br/>
            <a:br/>
            <a:r>
              <a:rPr sz="2400"/>
              <a:t>Source:  </a:t>
            </a:r>
            <a:r>
              <a:rPr sz="2400" u="sng">
                <a:hlinkClick r:id="rId2" invalidUrl="" action="" tgtFrame="" tooltip="" history="1" highlightClick="0" endSnd="0"/>
              </a:rPr>
              <a:t>https://en.wikipedia.org/wiki/DevOps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2" name="Running Ansible (3)"/>
          <p:cNvSpPr txBox="1"/>
          <p:nvPr>
            <p:ph type="title"/>
          </p:nvPr>
        </p:nvSpPr>
        <p:spPr>
          <a:prstGeom prst="rect">
            <a:avLst/>
          </a:prstGeom>
        </p:spPr>
        <p:txBody>
          <a:bodyPr/>
          <a:lstStyle/>
          <a:p>
            <a:pPr/>
            <a:r>
              <a:t>Running Ansible (3)</a:t>
            </a:r>
          </a:p>
        </p:txBody>
      </p:sp>
      <p:sp>
        <p:nvSpPr>
          <p:cNvPr id="473" name="$ ansible &lt;device_list&gt; -i &lt;inventory&gt; —m &lt;module&gt; -a &lt;attributes&gt; -u &lt;username&gt; -k…"/>
          <p:cNvSpPr txBox="1"/>
          <p:nvPr>
            <p:ph type="body" idx="1"/>
          </p:nvPr>
        </p:nvSpPr>
        <p:spPr>
          <a:xfrm>
            <a:off x="323403" y="1830337"/>
            <a:ext cx="12357994" cy="7068097"/>
          </a:xfrm>
          <a:prstGeom prst="rect">
            <a:avLst/>
          </a:prstGeom>
        </p:spPr>
        <p:txBody>
          <a:bodyPr anchor="t"/>
          <a:lstStyle/>
          <a:p>
            <a:pPr marL="0" indent="0">
              <a:buSzTx/>
              <a:buNone/>
              <a:defRPr sz="2200" u="sng">
                <a:latin typeface="Menlo"/>
                <a:ea typeface="Menlo"/>
                <a:cs typeface="Menlo"/>
                <a:sym typeface="Menlo"/>
              </a:defRPr>
            </a:pPr>
            <a:r>
              <a:rPr u="none"/>
              <a:t>$ </a:t>
            </a:r>
            <a:r>
              <a:rPr b="1" u="none"/>
              <a:t>ansible</a:t>
            </a:r>
            <a:r>
              <a:rPr u="none"/>
              <a:t> </a:t>
            </a:r>
            <a:r>
              <a:rPr i="1" u="none"/>
              <a:t>&lt;device_list&gt;</a:t>
            </a:r>
            <a:r>
              <a:rPr u="none"/>
              <a:t> </a:t>
            </a:r>
            <a:r>
              <a:rPr b="1" u="none"/>
              <a:t>-i</a:t>
            </a:r>
            <a:r>
              <a:rPr u="none"/>
              <a:t> </a:t>
            </a:r>
            <a:r>
              <a:rPr i="1" u="none"/>
              <a:t>&lt;inventory&gt;</a:t>
            </a:r>
            <a:r>
              <a:rPr u="none"/>
              <a:t> </a:t>
            </a:r>
            <a:r>
              <a:rPr b="1" u="none"/>
              <a:t>—m</a:t>
            </a:r>
            <a:r>
              <a:rPr u="none"/>
              <a:t> </a:t>
            </a:r>
            <a:r>
              <a:rPr i="1" u="none"/>
              <a:t>&lt;module&gt;</a:t>
            </a:r>
            <a:r>
              <a:rPr u="none"/>
              <a:t> </a:t>
            </a:r>
            <a:r>
              <a:rPr b="1" u="none"/>
              <a:t>-a</a:t>
            </a:r>
            <a:r>
              <a:rPr u="none"/>
              <a:t> </a:t>
            </a:r>
            <a:r>
              <a:rPr i="1" u="none"/>
              <a:t>&lt;attributes&gt;</a:t>
            </a:r>
            <a:r>
              <a:rPr u="none"/>
              <a:t> </a:t>
            </a:r>
            <a:r>
              <a:rPr b="1" u="none"/>
              <a:t>-u</a:t>
            </a:r>
            <a:r>
              <a:rPr u="none"/>
              <a:t> &lt;username&gt; </a:t>
            </a:r>
            <a:r>
              <a:rPr b="1" u="none"/>
              <a:t>-k</a:t>
            </a:r>
            <a:br>
              <a:rPr u="none"/>
            </a:br>
            <a:br>
              <a:rPr u="none"/>
            </a:br>
            <a:endParaRPr u="none"/>
          </a:p>
          <a:p>
            <a:pPr marL="0" indent="0">
              <a:buSzTx/>
              <a:buNone/>
              <a:defRPr sz="2200">
                <a:latin typeface="Menlo"/>
                <a:ea typeface="Menlo"/>
                <a:cs typeface="Menlo"/>
                <a:sym typeface="Menlo"/>
              </a:defRPr>
            </a:pPr>
            <a:r>
              <a:t>$ ansible </a:t>
            </a:r>
            <a:r>
              <a:rPr u="sng"/>
              <a:t>10.1.1.1</a:t>
            </a:r>
            <a:r>
              <a:t> -a “</a:t>
            </a:r>
            <a:r>
              <a:rPr u="sng"/>
              <a:t>command</a:t>
            </a:r>
            <a:r>
              <a:t>”</a:t>
            </a:r>
          </a:p>
          <a:p>
            <a:pPr marL="0" indent="0">
              <a:spcBef>
                <a:spcPts val="0"/>
              </a:spcBef>
              <a:buSzTx/>
              <a:buNone/>
              <a:defRPr sz="2200">
                <a:latin typeface="Menlo"/>
                <a:ea typeface="Menlo"/>
                <a:cs typeface="Menlo"/>
                <a:sym typeface="Menlo"/>
              </a:defRPr>
            </a:pPr>
            <a:br/>
            <a:r>
              <a:t>e.g.,</a:t>
            </a:r>
            <a:br/>
            <a:br/>
            <a:r>
              <a:t>$ ansible 10.1.1.1 -a “show version”</a:t>
            </a:r>
          </a:p>
          <a:p>
            <a:pPr marL="0" indent="0">
              <a:spcBef>
                <a:spcPts val="0"/>
              </a:spcBef>
              <a:buSzTx/>
              <a:buNone/>
              <a:defRPr sz="2200">
                <a:latin typeface="Menlo"/>
                <a:ea typeface="Menlo"/>
                <a:cs typeface="Menlo"/>
                <a:sym typeface="Menlo"/>
              </a:defRPr>
            </a:pPr>
            <a:r>
              <a:t>$ ansible routers  -a “show version”</a:t>
            </a:r>
          </a:p>
          <a:p>
            <a:pPr marL="0" indent="0">
              <a:spcBef>
                <a:spcPts val="0"/>
              </a:spcBef>
              <a:buSzTx/>
              <a:buNone/>
              <a:defRPr sz="2200">
                <a:latin typeface="Menlo"/>
                <a:ea typeface="Menlo"/>
                <a:cs typeface="Menlo"/>
                <a:sym typeface="Menlo"/>
              </a:defRPr>
            </a:pPr>
            <a:r>
              <a:t>$ ansible routers  -a “show version”          | grep “SUCCESS\|Version”</a:t>
            </a:r>
          </a:p>
          <a:p>
            <a:pPr marL="0" indent="0">
              <a:spcBef>
                <a:spcPts val="0"/>
              </a:spcBef>
              <a:buSzTx/>
              <a:buNone/>
              <a:defRPr sz="2200">
                <a:latin typeface="Menlo"/>
                <a:ea typeface="Menlo"/>
                <a:cs typeface="Menlo"/>
                <a:sym typeface="Menlo"/>
              </a:defRPr>
            </a:pPr>
            <a:r>
              <a:t>$ ansible switches -a “show run”              | grep “SUCCESS\|username”</a:t>
            </a:r>
          </a:p>
          <a:p>
            <a:pPr marL="0" indent="0">
              <a:spcBef>
                <a:spcPts val="0"/>
              </a:spcBef>
              <a:buSzTx/>
              <a:buNone/>
              <a:defRPr sz="2200">
                <a:latin typeface="Menlo"/>
                <a:ea typeface="Menlo"/>
                <a:cs typeface="Menlo"/>
                <a:sym typeface="Menlo"/>
              </a:defRPr>
            </a:pPr>
            <a:r>
              <a:t>$ ansible all      -a “show run | include ntp”| grep “SUCCESS\| ntp”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3">
                                            <p:bg/>
                                          </p:spTgt>
                                        </p:tgtEl>
                                        <p:attrNameLst>
                                          <p:attrName>style.visibility</p:attrName>
                                        </p:attrNameLst>
                                      </p:cBhvr>
                                      <p:to>
                                        <p:strVal val="visible"/>
                                      </p:to>
                                    </p:set>
                                    <p:animEffect filter="dissolve" transition="in">
                                      <p:cBhvr>
                                        <p:cTn id="7" dur="1000"/>
                                        <p:tgtEl>
                                          <p:spTgt spid="47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73">
                                            <p:txEl>
                                              <p:pRg st="0" end="0"/>
                                            </p:txEl>
                                          </p:spTgt>
                                        </p:tgtEl>
                                        <p:attrNameLst>
                                          <p:attrName>style.visibility</p:attrName>
                                        </p:attrNameLst>
                                      </p:cBhvr>
                                      <p:to>
                                        <p:strVal val="visible"/>
                                      </p:to>
                                    </p:set>
                                    <p:animEffect filter="dissolve" transition="in">
                                      <p:cBhvr>
                                        <p:cTn id="10" dur="1000"/>
                                        <p:tgtEl>
                                          <p:spTgt spid="4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473">
                                            <p:txEl>
                                              <p:pRg st="1" end="1"/>
                                            </p:txEl>
                                          </p:spTgt>
                                        </p:tgtEl>
                                        <p:attrNameLst>
                                          <p:attrName>style.visibility</p:attrName>
                                        </p:attrNameLst>
                                      </p:cBhvr>
                                      <p:to>
                                        <p:strVal val="visible"/>
                                      </p:to>
                                    </p:set>
                                    <p:animEffect filter="dissolve" transition="in">
                                      <p:cBhvr>
                                        <p:cTn id="15" dur="1000"/>
                                        <p:tgtEl>
                                          <p:spTgt spid="47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473">
                                            <p:txEl>
                                              <p:pRg st="2" end="2"/>
                                            </p:txEl>
                                          </p:spTgt>
                                        </p:tgtEl>
                                        <p:attrNameLst>
                                          <p:attrName>style.visibility</p:attrName>
                                        </p:attrNameLst>
                                      </p:cBhvr>
                                      <p:to>
                                        <p:strVal val="visible"/>
                                      </p:to>
                                    </p:set>
                                    <p:animEffect filter="dissolve" transition="in">
                                      <p:cBhvr>
                                        <p:cTn id="20" dur="1000"/>
                                        <p:tgtEl>
                                          <p:spTgt spid="47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473">
                                            <p:txEl>
                                              <p:pRg st="3" end="3"/>
                                            </p:txEl>
                                          </p:spTgt>
                                        </p:tgtEl>
                                        <p:attrNameLst>
                                          <p:attrName>style.visibility</p:attrName>
                                        </p:attrNameLst>
                                      </p:cBhvr>
                                      <p:to>
                                        <p:strVal val="visible"/>
                                      </p:to>
                                    </p:set>
                                    <p:animEffect filter="dissolve" transition="in">
                                      <p:cBhvr>
                                        <p:cTn id="25" dur="1000"/>
                                        <p:tgtEl>
                                          <p:spTgt spid="47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473">
                                            <p:txEl>
                                              <p:pRg st="4" end="4"/>
                                            </p:txEl>
                                          </p:spTgt>
                                        </p:tgtEl>
                                        <p:attrNameLst>
                                          <p:attrName>style.visibility</p:attrName>
                                        </p:attrNameLst>
                                      </p:cBhvr>
                                      <p:to>
                                        <p:strVal val="visible"/>
                                      </p:to>
                                    </p:set>
                                    <p:animEffect filter="dissolve" transition="in">
                                      <p:cBhvr>
                                        <p:cTn id="30" dur="1000"/>
                                        <p:tgtEl>
                                          <p:spTgt spid="47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473">
                                            <p:txEl>
                                              <p:pRg st="5" end="5"/>
                                            </p:txEl>
                                          </p:spTgt>
                                        </p:tgtEl>
                                        <p:attrNameLst>
                                          <p:attrName>style.visibility</p:attrName>
                                        </p:attrNameLst>
                                      </p:cBhvr>
                                      <p:to>
                                        <p:strVal val="visible"/>
                                      </p:to>
                                    </p:set>
                                    <p:animEffect filter="dissolve" transition="in">
                                      <p:cBhvr>
                                        <p:cTn id="35" dur="1000"/>
                                        <p:tgtEl>
                                          <p:spTgt spid="47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1" fill="hold">
                                  <p:stCondLst>
                                    <p:cond delay="0"/>
                                  </p:stCondLst>
                                  <p:iterate type="el" backwards="0">
                                    <p:tmAbs val="0"/>
                                  </p:iterate>
                                  <p:childTnLst>
                                    <p:set>
                                      <p:cBhvr>
                                        <p:cTn id="39" fill="hold"/>
                                        <p:tgtEl>
                                          <p:spTgt spid="473">
                                            <p:txEl>
                                              <p:pRg st="6" end="6"/>
                                            </p:txEl>
                                          </p:spTgt>
                                        </p:tgtEl>
                                        <p:attrNameLst>
                                          <p:attrName>style.visibility</p:attrName>
                                        </p:attrNameLst>
                                      </p:cBhvr>
                                      <p:to>
                                        <p:strVal val="visible"/>
                                      </p:to>
                                    </p:set>
                                    <p:animEffect filter="dissolve" transition="in">
                                      <p:cBhvr>
                                        <p:cTn id="40" dur="1000"/>
                                        <p:tgtEl>
                                          <p:spTgt spid="473">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73" grpId="1"/>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Example 1…"/>
          <p:cNvSpPr txBox="1"/>
          <p:nvPr>
            <p:ph type="title"/>
          </p:nvPr>
        </p:nvSpPr>
        <p:spPr>
          <a:prstGeom prst="rect">
            <a:avLst/>
          </a:prstGeom>
        </p:spPr>
        <p:txBody>
          <a:bodyPr/>
          <a:lstStyle/>
          <a:p>
            <a:pPr/>
            <a:r>
              <a:t>Example 1</a:t>
            </a:r>
          </a:p>
          <a:p>
            <a:pPr>
              <a:defRPr sz="3500"/>
            </a:pPr>
            <a:r>
              <a:t>(single file inventory)</a:t>
            </a:r>
          </a:p>
        </p:txBody>
      </p:sp>
      <p:sp>
        <p:nvSpPr>
          <p:cNvPr id="476" name="~/…"/>
          <p:cNvSpPr txBox="1"/>
          <p:nvPr>
            <p:ph type="body" idx="1"/>
          </p:nvPr>
        </p:nvSpPr>
        <p:spPr>
          <a:xfrm>
            <a:off x="323403" y="1817637"/>
            <a:ext cx="12357994" cy="7068097"/>
          </a:xfrm>
          <a:prstGeom prst="rect">
            <a:avLst/>
          </a:prstGeom>
        </p:spPr>
        <p:txBody>
          <a:bodyPr anchor="t"/>
          <a:lstStyle/>
          <a:p>
            <a:pPr marL="0" indent="0">
              <a:spcBef>
                <a:spcPts val="0"/>
              </a:spcBef>
              <a:buSzTx/>
              <a:buNone/>
              <a:defRPr sz="4800">
                <a:latin typeface="Menlo"/>
                <a:ea typeface="Menlo"/>
                <a:cs typeface="Menlo"/>
                <a:sym typeface="Menlo"/>
              </a:defRPr>
            </a:pPr>
          </a:p>
          <a:p>
            <a:pPr marL="0" indent="0">
              <a:spcBef>
                <a:spcPts val="0"/>
              </a:spcBef>
              <a:buSzTx/>
              <a:buNone/>
              <a:defRPr sz="4800">
                <a:latin typeface="Menlo"/>
                <a:ea typeface="Menlo"/>
                <a:cs typeface="Menlo"/>
                <a:sym typeface="Menlo"/>
              </a:defRPr>
            </a:pPr>
            <a:r>
              <a:t>~/</a:t>
            </a:r>
          </a:p>
          <a:p>
            <a:pPr lvl="2" marL="0" indent="457200">
              <a:spcBef>
                <a:spcPts val="0"/>
              </a:spcBef>
              <a:buSzTx/>
              <a:buNone/>
              <a:defRPr sz="4800">
                <a:latin typeface="Menlo"/>
                <a:ea typeface="Menlo"/>
                <a:cs typeface="Menlo"/>
                <a:sym typeface="Menlo"/>
              </a:defRPr>
            </a:pPr>
            <a:r>
              <a:t>ansible.cfg</a:t>
            </a:r>
          </a:p>
          <a:p>
            <a:pPr lvl="2" marL="0" indent="457200">
              <a:spcBef>
                <a:spcPts val="0"/>
              </a:spcBef>
              <a:buSzTx/>
              <a:buNone/>
              <a:defRPr sz="4800">
                <a:latin typeface="Menlo"/>
                <a:ea typeface="Menlo"/>
                <a:cs typeface="Menlo"/>
                <a:sym typeface="Menlo"/>
              </a:defRPr>
            </a:pPr>
            <a:r>
              <a:t>inventory.txt</a:t>
            </a:r>
          </a:p>
          <a:p>
            <a:pPr lvl="2" marL="0" indent="457200">
              <a:spcBef>
                <a:spcPts val="0"/>
              </a:spcBef>
              <a:buSzTx/>
              <a:buNone/>
              <a:defRPr sz="4800">
                <a:latin typeface="Menlo"/>
                <a:ea typeface="Menlo"/>
                <a:cs typeface="Menlo"/>
                <a:sym typeface="Menlo"/>
              </a:defRPr>
            </a:pPr>
            <a:r>
              <a:t>setup_router.yml</a:t>
            </a:r>
          </a:p>
          <a:p>
            <a:pPr lvl="2" marL="0" indent="457200">
              <a:spcBef>
                <a:spcPts val="0"/>
              </a:spcBef>
              <a:buSzTx/>
              <a:buNone/>
              <a:defRPr sz="4800">
                <a:latin typeface="Menlo"/>
                <a:ea typeface="Menlo"/>
                <a:cs typeface="Menlo"/>
                <a:sym typeface="Menlo"/>
              </a:defRPr>
            </a:pPr>
            <a:r>
              <a:t>vlan.yml</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Rectangle"/>
          <p:cNvSpPr/>
          <p:nvPr/>
        </p:nvSpPr>
        <p:spPr>
          <a:xfrm>
            <a:off x="1244600" y="5506922"/>
            <a:ext cx="2217885" cy="503188"/>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lstStyle/>
          <a:p>
            <a:pPr algn="l">
              <a:defRPr sz="3600">
                <a:latin typeface="Monaco"/>
                <a:ea typeface="Monaco"/>
                <a:cs typeface="Monaco"/>
                <a:sym typeface="Monaco"/>
              </a:defRPr>
            </a:pPr>
          </a:p>
        </p:txBody>
      </p:sp>
      <p:sp>
        <p:nvSpPr>
          <p:cNvPr id="479" name="Rectangle"/>
          <p:cNvSpPr/>
          <p:nvPr/>
        </p:nvSpPr>
        <p:spPr>
          <a:xfrm>
            <a:off x="1251321" y="5995925"/>
            <a:ext cx="2204443" cy="503189"/>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lstStyle/>
          <a:p>
            <a:pPr algn="l">
              <a:defRPr sz="3600">
                <a:latin typeface="Monaco"/>
                <a:ea typeface="Monaco"/>
                <a:cs typeface="Monaco"/>
                <a:sym typeface="Monaco"/>
              </a:defRPr>
            </a:pPr>
          </a:p>
        </p:txBody>
      </p:sp>
      <p:sp>
        <p:nvSpPr>
          <p:cNvPr id="480" name="Rectangle"/>
          <p:cNvSpPr/>
          <p:nvPr/>
        </p:nvSpPr>
        <p:spPr>
          <a:xfrm>
            <a:off x="1244600" y="6893979"/>
            <a:ext cx="2217885" cy="503189"/>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p:spPr>
        <p:txBody>
          <a:bodyPr lIns="50800" tIns="50800" rIns="50800" bIns="50800"/>
          <a:lstStyle/>
          <a:p>
            <a:pPr algn="l">
              <a:defRPr sz="3600">
                <a:latin typeface="Monaco"/>
                <a:ea typeface="Monaco"/>
                <a:cs typeface="Monaco"/>
                <a:sym typeface="Monaco"/>
              </a:defRPr>
            </a:pPr>
          </a:p>
        </p:txBody>
      </p:sp>
      <p:sp>
        <p:nvSpPr>
          <p:cNvPr id="481" name="Example 2…"/>
          <p:cNvSpPr txBox="1"/>
          <p:nvPr>
            <p:ph type="title"/>
          </p:nvPr>
        </p:nvSpPr>
        <p:spPr>
          <a:prstGeom prst="rect">
            <a:avLst/>
          </a:prstGeom>
        </p:spPr>
        <p:txBody>
          <a:bodyPr/>
          <a:lstStyle/>
          <a:p>
            <a:pPr/>
            <a:r>
              <a:t>Example 2</a:t>
            </a:r>
          </a:p>
          <a:p>
            <a:pPr>
              <a:defRPr sz="3500"/>
            </a:pPr>
            <a:r>
              <a:t>(Using directories)</a:t>
            </a:r>
          </a:p>
        </p:txBody>
      </p:sp>
      <p:sp>
        <p:nvSpPr>
          <p:cNvPr id="482" name="———…"/>
          <p:cNvSpPr/>
          <p:nvPr/>
        </p:nvSpPr>
        <p:spPr>
          <a:xfrm>
            <a:off x="6045200" y="2531070"/>
            <a:ext cx="6581627" cy="1409105"/>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lstStyle/>
          <a:p>
            <a:pPr algn="l">
              <a:defRPr sz="3600">
                <a:latin typeface="Menlo"/>
                <a:ea typeface="Menlo"/>
                <a:cs typeface="Menlo"/>
                <a:sym typeface="Menlo"/>
              </a:defRPr>
            </a:pPr>
            <a:r>
              <a:t>———</a:t>
            </a:r>
          </a:p>
          <a:p>
            <a:pPr algn="l">
              <a:defRPr sz="3600">
                <a:latin typeface="Menlo"/>
                <a:ea typeface="Menlo"/>
                <a:cs typeface="Menlo"/>
                <a:sym typeface="Menlo"/>
              </a:defRPr>
            </a:pPr>
            <a:r>
              <a:t>ansible_host: 10.1.1.1</a:t>
            </a:r>
          </a:p>
        </p:txBody>
      </p:sp>
      <p:sp>
        <p:nvSpPr>
          <p:cNvPr id="483" name="———…"/>
          <p:cNvSpPr/>
          <p:nvPr/>
        </p:nvSpPr>
        <p:spPr>
          <a:xfrm>
            <a:off x="6045200" y="4083050"/>
            <a:ext cx="6581627" cy="1409105"/>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lstStyle/>
          <a:p>
            <a:pPr algn="l">
              <a:defRPr sz="3600">
                <a:latin typeface="Menlo"/>
                <a:ea typeface="Menlo"/>
                <a:cs typeface="Menlo"/>
                <a:sym typeface="Menlo"/>
              </a:defRPr>
            </a:pPr>
            <a:r>
              <a:t>———</a:t>
            </a:r>
          </a:p>
          <a:p>
            <a:pPr algn="l">
              <a:defRPr sz="3600">
                <a:latin typeface="Menlo"/>
                <a:ea typeface="Menlo"/>
                <a:cs typeface="Menlo"/>
                <a:sym typeface="Menlo"/>
              </a:defRPr>
            </a:pPr>
            <a:r>
              <a:t>ansible_host: 10.1.1.2</a:t>
            </a:r>
          </a:p>
        </p:txBody>
      </p:sp>
      <p:sp>
        <p:nvSpPr>
          <p:cNvPr id="484" name="———…"/>
          <p:cNvSpPr/>
          <p:nvPr/>
        </p:nvSpPr>
        <p:spPr>
          <a:xfrm>
            <a:off x="6045200" y="5632450"/>
            <a:ext cx="6581627" cy="1409105"/>
          </a:xfrm>
          <a:prstGeom prst="rect">
            <a:avLst/>
          </a:prstGeom>
          <a:blipFill>
            <a:blip r:embed="rId2"/>
          </a:blipFill>
          <a:ln w="12700">
            <a:miter lim="400000"/>
          </a:ln>
          <a:effectLst>
            <a:outerShdw sx="100000" sy="100000" kx="0" ky="0" algn="b" rotWithShape="0" blurRad="177800" dist="406400" dir="5400000">
              <a:srgbClr val="000000">
                <a:alpha val="68000"/>
              </a:srgbClr>
            </a:outerShdw>
          </a:effectLst>
          <a:extLst>
            <a:ext uri="{C572A759-6A51-4108-AA02-DFA0A04FC94B}">
              <ma14:wrappingTextBoxFlag xmlns:ma14="http://schemas.microsoft.com/office/mac/drawingml/2011/main" val="1"/>
            </a:ext>
          </a:extLst>
        </p:spPr>
        <p:txBody>
          <a:bodyPr lIns="50800" tIns="50800" rIns="50800" bIns="50800"/>
          <a:lstStyle/>
          <a:p>
            <a:pPr algn="l">
              <a:defRPr sz="3600">
                <a:latin typeface="Menlo"/>
                <a:ea typeface="Menlo"/>
                <a:cs typeface="Menlo"/>
                <a:sym typeface="Menlo"/>
              </a:defRPr>
            </a:pPr>
            <a:r>
              <a:t>———</a:t>
            </a:r>
          </a:p>
          <a:p>
            <a:pPr algn="l">
              <a:defRPr sz="3600">
                <a:latin typeface="Menlo"/>
                <a:ea typeface="Menlo"/>
                <a:cs typeface="Menlo"/>
                <a:sym typeface="Menlo"/>
              </a:defRPr>
            </a:pPr>
            <a:r>
              <a:t>ansible_host: 10.1.3.3</a:t>
            </a:r>
          </a:p>
        </p:txBody>
      </p:sp>
      <p:sp>
        <p:nvSpPr>
          <p:cNvPr id="485" name="Line"/>
          <p:cNvSpPr/>
          <p:nvPr/>
        </p:nvSpPr>
        <p:spPr>
          <a:xfrm flipV="1">
            <a:off x="3480343" y="3475037"/>
            <a:ext cx="2546998" cy="2258198"/>
          </a:xfrm>
          <a:prstGeom prst="line">
            <a:avLst/>
          </a:prstGeom>
          <a:ln w="25400">
            <a:solidFill>
              <a:srgbClr val="FFFFFF"/>
            </a:solidFill>
            <a:miter lim="400000"/>
          </a:ln>
        </p:spPr>
        <p:txBody>
          <a:bodyPr lIns="0" tIns="0" rIns="0" bIns="0"/>
          <a:lstStyle/>
          <a:p>
            <a:pPr>
              <a:defRPr sz="3600"/>
            </a:pPr>
          </a:p>
        </p:txBody>
      </p:sp>
      <p:sp>
        <p:nvSpPr>
          <p:cNvPr id="486" name="Line"/>
          <p:cNvSpPr/>
          <p:nvPr/>
        </p:nvSpPr>
        <p:spPr>
          <a:xfrm flipV="1">
            <a:off x="3480343" y="4819649"/>
            <a:ext cx="2546998" cy="1386933"/>
          </a:xfrm>
          <a:prstGeom prst="line">
            <a:avLst/>
          </a:prstGeom>
          <a:ln w="25400">
            <a:solidFill>
              <a:srgbClr val="FFFFFF"/>
            </a:solidFill>
            <a:miter lim="400000"/>
          </a:ln>
        </p:spPr>
        <p:txBody>
          <a:bodyPr lIns="0" tIns="0" rIns="0" bIns="0"/>
          <a:lstStyle/>
          <a:p>
            <a:pPr>
              <a:defRPr sz="3600"/>
            </a:pPr>
          </a:p>
        </p:txBody>
      </p:sp>
      <p:sp>
        <p:nvSpPr>
          <p:cNvPr id="487" name="Line"/>
          <p:cNvSpPr/>
          <p:nvPr/>
        </p:nvSpPr>
        <p:spPr>
          <a:xfrm flipV="1">
            <a:off x="3480343" y="6310511"/>
            <a:ext cx="2546998" cy="801840"/>
          </a:xfrm>
          <a:prstGeom prst="line">
            <a:avLst/>
          </a:prstGeom>
          <a:ln w="25400">
            <a:solidFill>
              <a:srgbClr val="FFFFFF"/>
            </a:solidFill>
            <a:miter lim="400000"/>
          </a:ln>
        </p:spPr>
        <p:txBody>
          <a:bodyPr lIns="0" tIns="0" rIns="0" bIns="0"/>
          <a:lstStyle/>
          <a:p>
            <a:pPr>
              <a:defRPr sz="3600"/>
            </a:pPr>
          </a:p>
        </p:txBody>
      </p:sp>
      <p:sp>
        <p:nvSpPr>
          <p:cNvPr id="488" name="~/…"/>
          <p:cNvSpPr txBox="1"/>
          <p:nvPr>
            <p:ph type="body" idx="1"/>
          </p:nvPr>
        </p:nvSpPr>
        <p:spPr>
          <a:xfrm>
            <a:off x="323403" y="1817637"/>
            <a:ext cx="12357994" cy="7068097"/>
          </a:xfrm>
          <a:prstGeom prst="rect">
            <a:avLst/>
          </a:prstGeom>
        </p:spPr>
        <p:txBody>
          <a:bodyPr anchor="t"/>
          <a:lstStyle/>
          <a:p>
            <a:pPr marL="0" indent="0">
              <a:spcBef>
                <a:spcPts val="0"/>
              </a:spcBef>
              <a:buSzTx/>
              <a:buNone/>
              <a:defRPr sz="3100">
                <a:latin typeface="Menlo"/>
                <a:ea typeface="Menlo"/>
                <a:cs typeface="Menlo"/>
                <a:sym typeface="Menlo"/>
              </a:defRPr>
            </a:pPr>
          </a:p>
          <a:p>
            <a:pPr marL="0" indent="0">
              <a:spcBef>
                <a:spcPts val="0"/>
              </a:spcBef>
              <a:buSzTx/>
              <a:buNone/>
              <a:defRPr sz="3100">
                <a:latin typeface="Menlo"/>
                <a:ea typeface="Menlo"/>
                <a:cs typeface="Menlo"/>
                <a:sym typeface="Menlo"/>
              </a:defRPr>
            </a:pPr>
            <a:r>
              <a:t>~/</a:t>
            </a:r>
          </a:p>
          <a:p>
            <a:pPr lvl="2" marL="0" indent="457200">
              <a:spcBef>
                <a:spcPts val="0"/>
              </a:spcBef>
              <a:buSzTx/>
              <a:buNone/>
              <a:defRPr sz="3100">
                <a:latin typeface="Menlo"/>
                <a:ea typeface="Menlo"/>
                <a:cs typeface="Menlo"/>
                <a:sym typeface="Menlo"/>
              </a:defRPr>
            </a:pPr>
            <a:r>
              <a:t>ansible.cfg</a:t>
            </a:r>
          </a:p>
          <a:p>
            <a:pPr lvl="2" marL="0" indent="457200">
              <a:spcBef>
                <a:spcPts val="0"/>
              </a:spcBef>
              <a:buSzTx/>
              <a:buNone/>
              <a:defRPr sz="3100">
                <a:latin typeface="Menlo"/>
                <a:ea typeface="Menlo"/>
                <a:cs typeface="Menlo"/>
                <a:sym typeface="Menlo"/>
              </a:defRPr>
            </a:pPr>
            <a:r>
              <a:t>group_vars/</a:t>
            </a:r>
          </a:p>
          <a:p>
            <a:pPr lvl="4" marL="0" indent="914400">
              <a:spcBef>
                <a:spcPts val="0"/>
              </a:spcBef>
              <a:buSzTx/>
              <a:buNone/>
              <a:defRPr sz="3100">
                <a:latin typeface="Menlo"/>
                <a:ea typeface="Menlo"/>
                <a:cs typeface="Menlo"/>
                <a:sym typeface="Menlo"/>
              </a:defRPr>
            </a:pPr>
            <a:r>
              <a:t>backbone-routers</a:t>
            </a:r>
          </a:p>
          <a:p>
            <a:pPr lvl="4" marL="0" indent="914400">
              <a:spcBef>
                <a:spcPts val="0"/>
              </a:spcBef>
              <a:buSzTx/>
              <a:buNone/>
              <a:defRPr sz="3100">
                <a:latin typeface="Menlo"/>
                <a:ea typeface="Menlo"/>
                <a:cs typeface="Menlo"/>
                <a:sym typeface="Menlo"/>
              </a:defRPr>
            </a:pPr>
            <a:r>
              <a:t>gateway-routers</a:t>
            </a:r>
          </a:p>
          <a:p>
            <a:pPr lvl="4" marL="0" indent="914400">
              <a:spcBef>
                <a:spcPts val="0"/>
              </a:spcBef>
              <a:buSzTx/>
              <a:buNone/>
              <a:defRPr sz="3100">
                <a:latin typeface="Menlo"/>
                <a:ea typeface="Menlo"/>
                <a:cs typeface="Menlo"/>
                <a:sym typeface="Menlo"/>
              </a:defRPr>
            </a:pPr>
            <a:r>
              <a:t>switches</a:t>
            </a:r>
          </a:p>
          <a:p>
            <a:pPr lvl="2" marL="0" indent="457200">
              <a:spcBef>
                <a:spcPts val="0"/>
              </a:spcBef>
              <a:buSzTx/>
              <a:buNone/>
              <a:defRPr sz="3100">
                <a:latin typeface="Menlo"/>
                <a:ea typeface="Menlo"/>
                <a:cs typeface="Menlo"/>
                <a:sym typeface="Menlo"/>
              </a:defRPr>
            </a:pPr>
            <a:r>
              <a:t>host_vars/</a:t>
            </a:r>
          </a:p>
          <a:p>
            <a:pPr lvl="4" marL="0" indent="914400">
              <a:spcBef>
                <a:spcPts val="0"/>
              </a:spcBef>
              <a:buSzTx/>
              <a:buNone/>
              <a:defRPr sz="3100">
                <a:latin typeface="Menlo"/>
                <a:ea typeface="Menlo"/>
                <a:cs typeface="Menlo"/>
                <a:sym typeface="Menlo"/>
              </a:defRPr>
            </a:pPr>
            <a:r>
              <a:t>backbone1</a:t>
            </a:r>
          </a:p>
          <a:p>
            <a:pPr lvl="4" marL="0" indent="914400">
              <a:spcBef>
                <a:spcPts val="0"/>
              </a:spcBef>
              <a:buSzTx/>
              <a:buNone/>
              <a:defRPr sz="3100">
                <a:latin typeface="Menlo"/>
                <a:ea typeface="Menlo"/>
                <a:cs typeface="Menlo"/>
                <a:sym typeface="Menlo"/>
              </a:defRPr>
            </a:pPr>
            <a:r>
              <a:t>backbone2</a:t>
            </a:r>
          </a:p>
          <a:p>
            <a:pPr lvl="4" marL="0" indent="914400">
              <a:spcBef>
                <a:spcPts val="0"/>
              </a:spcBef>
              <a:buSzTx/>
              <a:buNone/>
              <a:defRPr sz="3100">
                <a:latin typeface="Menlo"/>
                <a:ea typeface="Menlo"/>
                <a:cs typeface="Menlo"/>
                <a:sym typeface="Menlo"/>
              </a:defRPr>
            </a:pPr>
            <a:r>
              <a:t>…</a:t>
            </a:r>
          </a:p>
          <a:p>
            <a:pPr lvl="4" marL="0" indent="914400">
              <a:spcBef>
                <a:spcPts val="0"/>
              </a:spcBef>
              <a:buSzTx/>
              <a:buNone/>
              <a:defRPr sz="3100">
                <a:latin typeface="Menlo"/>
                <a:ea typeface="Menlo"/>
                <a:cs typeface="Menlo"/>
                <a:sym typeface="Menlo"/>
              </a:defRPr>
            </a:pPr>
            <a:r>
              <a:t>switch3</a:t>
            </a:r>
          </a:p>
          <a:p>
            <a:pPr lvl="2" marL="0" indent="457200">
              <a:spcBef>
                <a:spcPts val="0"/>
              </a:spcBef>
              <a:buSzTx/>
              <a:buNone/>
              <a:defRPr sz="3100">
                <a:latin typeface="Menlo"/>
                <a:ea typeface="Menlo"/>
                <a:cs typeface="Menlo"/>
                <a:sym typeface="Menlo"/>
              </a:defRPr>
            </a:pPr>
            <a:r>
              <a:t>inventory.txt</a:t>
            </a:r>
          </a:p>
          <a:p>
            <a:pPr lvl="2" marL="0" indent="457200">
              <a:spcBef>
                <a:spcPts val="0"/>
              </a:spcBef>
              <a:buSzTx/>
              <a:buNone/>
              <a:defRPr sz="3100">
                <a:latin typeface="Menlo"/>
                <a:ea typeface="Menlo"/>
                <a:cs typeface="Menlo"/>
                <a:sym typeface="Menlo"/>
              </a:defRPr>
            </a:pPr>
            <a:r>
              <a:t>setup_router.yml</a:t>
            </a:r>
          </a:p>
          <a:p>
            <a:pPr lvl="2" marL="0" indent="457200">
              <a:spcBef>
                <a:spcPts val="0"/>
              </a:spcBef>
              <a:buSzTx/>
              <a:buNone/>
              <a:defRPr sz="3100">
                <a:latin typeface="Menlo"/>
                <a:ea typeface="Menlo"/>
                <a:cs typeface="Menlo"/>
                <a:sym typeface="Menlo"/>
              </a:defRPr>
            </a:pPr>
            <a:r>
              <a:t>vlan.yml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78"/>
                                        </p:tgtEl>
                                        <p:attrNameLst>
                                          <p:attrName>style.visibility</p:attrName>
                                        </p:attrNameLst>
                                      </p:cBhvr>
                                      <p:to>
                                        <p:strVal val="visible"/>
                                      </p:to>
                                    </p:set>
                                    <p:animEffect filter="dissolve" transition="in">
                                      <p:cBhvr>
                                        <p:cTn id="7" dur="250"/>
                                        <p:tgtEl>
                                          <p:spTgt spid="478"/>
                                        </p:tgtEl>
                                      </p:cBhvr>
                                    </p:animEffect>
                                  </p:childTnLst>
                                </p:cTn>
                              </p:par>
                            </p:childTnLst>
                          </p:cTn>
                        </p:par>
                        <p:par>
                          <p:cTn id="8" fill="hold">
                            <p:stCondLst>
                              <p:cond delay="0"/>
                            </p:stCondLst>
                            <p:childTnLst>
                              <p:par>
                                <p:cTn id="9" presetClass="emph" nodeType="afterEffect" presetSubtype="0" presetID="6" grpId="2" accel="50000" decel="50000" fill="hold">
                                  <p:stCondLst>
                                    <p:cond delay="0"/>
                                  </p:stCondLst>
                                  <p:childTnLst>
                                    <p:animScale>
                                      <p:cBhvr>
                                        <p:cTn id="10" dur="1000" fill="hold"/>
                                        <p:tgtEl>
                                          <p:spTgt spid="478"/>
                                        </p:tgtEl>
                                      </p:cBhvr>
                                      <p:by x="322701" y="322701"/>
                                    </p:animScale>
                                  </p:childTnLst>
                                </p:cTn>
                              </p:par>
                            </p:childTnLst>
                          </p:cTn>
                        </p:par>
                        <p:par>
                          <p:cTn id="11" fill="hold">
                            <p:stCondLst>
                              <p:cond delay="0"/>
                            </p:stCondLst>
                            <p:childTnLst>
                              <p:par>
                                <p:cTn id="12" presetClass="path" nodeType="withEffect" presetSubtype="0" presetID="-1" grpId="3" accel="50000" decel="50000" fill="hold">
                                  <p:stCondLst>
                                    <p:cond delay="0"/>
                                  </p:stCondLst>
                                  <p:childTnLst>
                                    <p:animMotion path="M 0.000000 0.000000 L 0.543772 -0.266818" origin="layout" pathEditMode="relative">
                                      <p:cBhvr>
                                        <p:cTn id="13" dur="1000" fill="hold"/>
                                        <p:tgtEl>
                                          <p:spTgt spid="478"/>
                                        </p:tgtEl>
                                        <p:attrNameLst>
                                          <p:attrName>ppt_x</p:attrName>
                                          <p:attrName>ppt_y</p:attrName>
                                        </p:attrNameLst>
                                      </p:cBhvr>
                                    </p:animMotion>
                                  </p:childTnLst>
                                </p:cTn>
                              </p:par>
                            </p:childTnLst>
                          </p:cTn>
                        </p:par>
                        <p:par>
                          <p:cTn id="14" fill="hold">
                            <p:stCondLst>
                              <p:cond delay="1000"/>
                            </p:stCondLst>
                            <p:childTnLst>
                              <p:par>
                                <p:cTn id="15" presetClass="entr" nodeType="afterEffect" presetSubtype="8" presetID="22" grpId="4" fill="hold">
                                  <p:stCondLst>
                                    <p:cond delay="0"/>
                                  </p:stCondLst>
                                  <p:iterate type="el" backwards="0">
                                    <p:tmAbs val="0"/>
                                  </p:iterate>
                                  <p:childTnLst>
                                    <p:set>
                                      <p:cBhvr>
                                        <p:cTn id="16" fill="hold"/>
                                        <p:tgtEl>
                                          <p:spTgt spid="485"/>
                                        </p:tgtEl>
                                        <p:attrNameLst>
                                          <p:attrName>style.visibility</p:attrName>
                                        </p:attrNameLst>
                                      </p:cBhvr>
                                      <p:to>
                                        <p:strVal val="visible"/>
                                      </p:to>
                                    </p:set>
                                    <p:animEffect filter="wipe(left)" transition="in">
                                      <p:cBhvr>
                                        <p:cTn id="17" dur="1000"/>
                                        <p:tgtEl>
                                          <p:spTgt spid="485"/>
                                        </p:tgtEl>
                                      </p:cBhvr>
                                    </p:animEffect>
                                  </p:childTnLst>
                                </p:cTn>
                              </p:par>
                            </p:childTnLst>
                          </p:cTn>
                        </p:par>
                        <p:par>
                          <p:cTn id="18" fill="hold">
                            <p:stCondLst>
                              <p:cond delay="2000"/>
                            </p:stCondLst>
                            <p:childTnLst>
                              <p:par>
                                <p:cTn id="19" presetClass="entr" nodeType="afterEffect" presetID="9" grpId="5" fill="hold">
                                  <p:stCondLst>
                                    <p:cond delay="0"/>
                                  </p:stCondLst>
                                  <p:iterate type="el" backwards="0">
                                    <p:tmAbs val="0"/>
                                  </p:iterate>
                                  <p:childTnLst>
                                    <p:set>
                                      <p:cBhvr>
                                        <p:cTn id="20" fill="hold"/>
                                        <p:tgtEl>
                                          <p:spTgt spid="482"/>
                                        </p:tgtEl>
                                        <p:attrNameLst>
                                          <p:attrName>style.visibility</p:attrName>
                                        </p:attrNameLst>
                                      </p:cBhvr>
                                      <p:to>
                                        <p:strVal val="visible"/>
                                      </p:to>
                                    </p:set>
                                    <p:animEffect filter="dissolve" transition="in">
                                      <p:cBhvr>
                                        <p:cTn id="21" dur="500"/>
                                        <p:tgtEl>
                                          <p:spTgt spid="482"/>
                                        </p:tgtEl>
                                      </p:cBhvr>
                                    </p:animEffect>
                                  </p:childTnLst>
                                </p:cTn>
                              </p:par>
                            </p:childTnLst>
                          </p:cTn>
                        </p:par>
                        <p:par>
                          <p:cTn id="22" fill="hold">
                            <p:stCondLst>
                              <p:cond delay="2500"/>
                            </p:stCondLst>
                            <p:childTnLst>
                              <p:par>
                                <p:cTn id="23" presetClass="exit" nodeType="afterEffect" presetID="9" grpId="6" fill="hold">
                                  <p:stCondLst>
                                    <p:cond delay="0"/>
                                  </p:stCondLst>
                                  <p:iterate type="el" backwards="0">
                                    <p:tmAbs val="0"/>
                                  </p:iterate>
                                  <p:childTnLst>
                                    <p:animEffect filter="dissolve" transition="out">
                                      <p:cBhvr>
                                        <p:cTn id="24" dur="250" fill="hold"/>
                                        <p:tgtEl>
                                          <p:spTgt spid="478"/>
                                        </p:tgtEl>
                                      </p:cBhvr>
                                    </p:animEffect>
                                    <p:set>
                                      <p:cBhvr>
                                        <p:cTn id="25" fill="hold">
                                          <p:stCondLst>
                                            <p:cond delay="249"/>
                                          </p:stCondLst>
                                        </p:cTn>
                                        <p:tgtEl>
                                          <p:spTgt spid="478"/>
                                        </p:tgtEl>
                                        <p:attrNameLst>
                                          <p:attrName>style.visibility</p:attrName>
                                        </p:attrNameLst>
                                      </p:cBhvr>
                                      <p:to>
                                        <p:strVal val="hidden"/>
                                      </p:to>
                                    </p:set>
                                  </p:childTnLst>
                                </p:cTn>
                              </p:par>
                            </p:childTnLst>
                          </p:cTn>
                        </p:par>
                        <p:par>
                          <p:cTn id="26" fill="hold">
                            <p:stCondLst>
                              <p:cond delay="2750"/>
                            </p:stCondLst>
                            <p:childTnLst>
                              <p:par>
                                <p:cTn id="27" presetClass="entr" nodeType="afterEffect" presetID="9" grpId="7" fill="hold">
                                  <p:stCondLst>
                                    <p:cond delay="0"/>
                                  </p:stCondLst>
                                  <p:iterate type="el" backwards="0">
                                    <p:tmAbs val="0"/>
                                  </p:iterate>
                                  <p:childTnLst>
                                    <p:set>
                                      <p:cBhvr>
                                        <p:cTn id="28" fill="hold"/>
                                        <p:tgtEl>
                                          <p:spTgt spid="479"/>
                                        </p:tgtEl>
                                        <p:attrNameLst>
                                          <p:attrName>style.visibility</p:attrName>
                                        </p:attrNameLst>
                                      </p:cBhvr>
                                      <p:to>
                                        <p:strVal val="visible"/>
                                      </p:to>
                                    </p:set>
                                    <p:animEffect filter="dissolve" transition="in">
                                      <p:cBhvr>
                                        <p:cTn id="29" dur="1000"/>
                                        <p:tgtEl>
                                          <p:spTgt spid="479"/>
                                        </p:tgtEl>
                                      </p:cBhvr>
                                    </p:animEffect>
                                  </p:childTnLst>
                                </p:cTn>
                              </p:par>
                            </p:childTnLst>
                          </p:cTn>
                        </p:par>
                        <p:par>
                          <p:cTn id="30" fill="hold">
                            <p:stCondLst>
                              <p:cond delay="0"/>
                            </p:stCondLst>
                            <p:childTnLst>
                              <p:par>
                                <p:cTn id="31" presetClass="emph" nodeType="afterEffect" presetSubtype="0" presetID="6" grpId="8" accel="50000" decel="50000" fill="hold">
                                  <p:stCondLst>
                                    <p:cond delay="0"/>
                                  </p:stCondLst>
                                  <p:childTnLst>
                                    <p:animScale>
                                      <p:cBhvr>
                                        <p:cTn id="32" dur="1000" fill="hold"/>
                                        <p:tgtEl>
                                          <p:spTgt spid="479"/>
                                        </p:tgtEl>
                                      </p:cBhvr>
                                      <p:by x="322701" y="322701"/>
                                    </p:animScale>
                                  </p:childTnLst>
                                </p:cTn>
                              </p:par>
                            </p:childTnLst>
                          </p:cTn>
                        </p:par>
                        <p:par>
                          <p:cTn id="33" fill="hold">
                            <p:stCondLst>
                              <p:cond delay="0"/>
                            </p:stCondLst>
                            <p:childTnLst>
                              <p:par>
                                <p:cTn id="34" presetClass="path" nodeType="withEffect" presetSubtype="0" presetID="-1" grpId="9" accel="50000" decel="50000" fill="hold">
                                  <p:stCondLst>
                                    <p:cond delay="0"/>
                                  </p:stCondLst>
                                  <p:childTnLst>
                                    <p:animMotion path="M 0.000000 0.000000 L 0.543772 -0.158854" origin="layout" pathEditMode="relative">
                                      <p:cBhvr>
                                        <p:cTn id="35" dur="1000" fill="hold"/>
                                        <p:tgtEl>
                                          <p:spTgt spid="479"/>
                                        </p:tgtEl>
                                        <p:attrNameLst>
                                          <p:attrName>ppt_x</p:attrName>
                                          <p:attrName>ppt_y</p:attrName>
                                        </p:attrNameLst>
                                      </p:cBhvr>
                                    </p:animMotion>
                                  </p:childTnLst>
                                </p:cTn>
                              </p:par>
                            </p:childTnLst>
                          </p:cTn>
                        </p:par>
                        <p:par>
                          <p:cTn id="36" fill="hold">
                            <p:stCondLst>
                              <p:cond delay="1000"/>
                            </p:stCondLst>
                            <p:childTnLst>
                              <p:par>
                                <p:cTn id="37" presetClass="entr" nodeType="afterEffect" presetSubtype="8" presetID="22" grpId="10" fill="hold">
                                  <p:stCondLst>
                                    <p:cond delay="0"/>
                                  </p:stCondLst>
                                  <p:iterate type="el" backwards="0">
                                    <p:tmAbs val="0"/>
                                  </p:iterate>
                                  <p:childTnLst>
                                    <p:set>
                                      <p:cBhvr>
                                        <p:cTn id="38" fill="hold"/>
                                        <p:tgtEl>
                                          <p:spTgt spid="486"/>
                                        </p:tgtEl>
                                        <p:attrNameLst>
                                          <p:attrName>style.visibility</p:attrName>
                                        </p:attrNameLst>
                                      </p:cBhvr>
                                      <p:to>
                                        <p:strVal val="visible"/>
                                      </p:to>
                                    </p:set>
                                    <p:animEffect filter="wipe(left)" transition="in">
                                      <p:cBhvr>
                                        <p:cTn id="39" dur="1000"/>
                                        <p:tgtEl>
                                          <p:spTgt spid="486"/>
                                        </p:tgtEl>
                                      </p:cBhvr>
                                    </p:animEffect>
                                  </p:childTnLst>
                                </p:cTn>
                              </p:par>
                            </p:childTnLst>
                          </p:cTn>
                        </p:par>
                        <p:par>
                          <p:cTn id="40" fill="hold">
                            <p:stCondLst>
                              <p:cond delay="2000"/>
                            </p:stCondLst>
                            <p:childTnLst>
                              <p:par>
                                <p:cTn id="41" presetClass="entr" nodeType="afterEffect" presetID="9" grpId="11" fill="hold">
                                  <p:stCondLst>
                                    <p:cond delay="0"/>
                                  </p:stCondLst>
                                  <p:iterate type="el" backwards="0">
                                    <p:tmAbs val="0"/>
                                  </p:iterate>
                                  <p:childTnLst>
                                    <p:set>
                                      <p:cBhvr>
                                        <p:cTn id="42" fill="hold"/>
                                        <p:tgtEl>
                                          <p:spTgt spid="483"/>
                                        </p:tgtEl>
                                        <p:attrNameLst>
                                          <p:attrName>style.visibility</p:attrName>
                                        </p:attrNameLst>
                                      </p:cBhvr>
                                      <p:to>
                                        <p:strVal val="visible"/>
                                      </p:to>
                                    </p:set>
                                    <p:animEffect filter="dissolve" transition="in">
                                      <p:cBhvr>
                                        <p:cTn id="43" dur="500"/>
                                        <p:tgtEl>
                                          <p:spTgt spid="483"/>
                                        </p:tgtEl>
                                      </p:cBhvr>
                                    </p:animEffect>
                                  </p:childTnLst>
                                </p:cTn>
                              </p:par>
                            </p:childTnLst>
                          </p:cTn>
                        </p:par>
                        <p:par>
                          <p:cTn id="44" fill="hold">
                            <p:stCondLst>
                              <p:cond delay="2500"/>
                            </p:stCondLst>
                            <p:childTnLst>
                              <p:par>
                                <p:cTn id="45" presetClass="exit" nodeType="afterEffect" presetID="9" grpId="12" fill="hold">
                                  <p:stCondLst>
                                    <p:cond delay="0"/>
                                  </p:stCondLst>
                                  <p:iterate type="el" backwards="0">
                                    <p:tmAbs val="0"/>
                                  </p:iterate>
                                  <p:childTnLst>
                                    <p:animEffect filter="dissolve" transition="out">
                                      <p:cBhvr>
                                        <p:cTn id="46" dur="250" fill="hold"/>
                                        <p:tgtEl>
                                          <p:spTgt spid="479"/>
                                        </p:tgtEl>
                                      </p:cBhvr>
                                    </p:animEffect>
                                    <p:set>
                                      <p:cBhvr>
                                        <p:cTn id="47" fill="hold">
                                          <p:stCondLst>
                                            <p:cond delay="249"/>
                                          </p:stCondLst>
                                        </p:cTn>
                                        <p:tgtEl>
                                          <p:spTgt spid="479"/>
                                        </p:tgtEl>
                                        <p:attrNameLst>
                                          <p:attrName>style.visibility</p:attrName>
                                        </p:attrNameLst>
                                      </p:cBhvr>
                                      <p:to>
                                        <p:strVal val="hidden"/>
                                      </p:to>
                                    </p:set>
                                  </p:childTnLst>
                                </p:cTn>
                              </p:par>
                            </p:childTnLst>
                          </p:cTn>
                        </p:par>
                        <p:par>
                          <p:cTn id="48" fill="hold">
                            <p:stCondLst>
                              <p:cond delay="2750"/>
                            </p:stCondLst>
                            <p:childTnLst>
                              <p:par>
                                <p:cTn id="49" presetClass="entr" nodeType="afterEffect" presetID="9" grpId="13" fill="hold">
                                  <p:stCondLst>
                                    <p:cond delay="0"/>
                                  </p:stCondLst>
                                  <p:iterate type="el" backwards="0">
                                    <p:tmAbs val="0"/>
                                  </p:iterate>
                                  <p:childTnLst>
                                    <p:set>
                                      <p:cBhvr>
                                        <p:cTn id="50" fill="hold"/>
                                        <p:tgtEl>
                                          <p:spTgt spid="480"/>
                                        </p:tgtEl>
                                        <p:attrNameLst>
                                          <p:attrName>style.visibility</p:attrName>
                                        </p:attrNameLst>
                                      </p:cBhvr>
                                      <p:to>
                                        <p:strVal val="visible"/>
                                      </p:to>
                                    </p:set>
                                    <p:animEffect filter="dissolve" transition="in">
                                      <p:cBhvr>
                                        <p:cTn id="51" dur="1000"/>
                                        <p:tgtEl>
                                          <p:spTgt spid="480"/>
                                        </p:tgtEl>
                                      </p:cBhvr>
                                    </p:animEffect>
                                  </p:childTnLst>
                                </p:cTn>
                              </p:par>
                            </p:childTnLst>
                          </p:cTn>
                        </p:par>
                        <p:par>
                          <p:cTn id="52" fill="hold">
                            <p:stCondLst>
                              <p:cond delay="0"/>
                            </p:stCondLst>
                            <p:childTnLst>
                              <p:par>
                                <p:cTn id="53" presetClass="emph" nodeType="afterEffect" presetSubtype="0" presetID="6" grpId="14" accel="50000" decel="50000" fill="hold">
                                  <p:stCondLst>
                                    <p:cond delay="0"/>
                                  </p:stCondLst>
                                  <p:childTnLst>
                                    <p:animScale>
                                      <p:cBhvr>
                                        <p:cTn id="54" dur="1000" fill="hold"/>
                                        <p:tgtEl>
                                          <p:spTgt spid="480"/>
                                        </p:tgtEl>
                                      </p:cBhvr>
                                      <p:by x="322701" y="322701"/>
                                    </p:animScale>
                                  </p:childTnLst>
                                </p:cTn>
                              </p:par>
                            </p:childTnLst>
                          </p:cTn>
                        </p:par>
                        <p:par>
                          <p:cTn id="55" fill="hold">
                            <p:stCondLst>
                              <p:cond delay="0"/>
                            </p:stCondLst>
                            <p:childTnLst>
                              <p:par>
                                <p:cTn id="56" presetClass="path" nodeType="withEffect" presetSubtype="0" presetID="-1" grpId="15" accel="50000" decel="50000" fill="hold">
                                  <p:stCondLst>
                                    <p:cond delay="0"/>
                                  </p:stCondLst>
                                  <p:childTnLst>
                                    <p:animMotion path="M 0.000000 0.000000 L 0.543772 -0.092074" origin="layout" pathEditMode="relative">
                                      <p:cBhvr>
                                        <p:cTn id="57" dur="1000" fill="hold"/>
                                        <p:tgtEl>
                                          <p:spTgt spid="480"/>
                                        </p:tgtEl>
                                        <p:attrNameLst>
                                          <p:attrName>ppt_x</p:attrName>
                                          <p:attrName>ppt_y</p:attrName>
                                        </p:attrNameLst>
                                      </p:cBhvr>
                                    </p:animMotion>
                                  </p:childTnLst>
                                </p:cTn>
                              </p:par>
                            </p:childTnLst>
                          </p:cTn>
                        </p:par>
                        <p:par>
                          <p:cTn id="58" fill="hold">
                            <p:stCondLst>
                              <p:cond delay="1000"/>
                            </p:stCondLst>
                            <p:childTnLst>
                              <p:par>
                                <p:cTn id="59" presetClass="entr" nodeType="afterEffect" presetSubtype="8" presetID="22" grpId="16" fill="hold">
                                  <p:stCondLst>
                                    <p:cond delay="0"/>
                                  </p:stCondLst>
                                  <p:iterate type="el" backwards="0">
                                    <p:tmAbs val="0"/>
                                  </p:iterate>
                                  <p:childTnLst>
                                    <p:set>
                                      <p:cBhvr>
                                        <p:cTn id="60" fill="hold"/>
                                        <p:tgtEl>
                                          <p:spTgt spid="487"/>
                                        </p:tgtEl>
                                        <p:attrNameLst>
                                          <p:attrName>style.visibility</p:attrName>
                                        </p:attrNameLst>
                                      </p:cBhvr>
                                      <p:to>
                                        <p:strVal val="visible"/>
                                      </p:to>
                                    </p:set>
                                    <p:animEffect filter="wipe(left)" transition="in">
                                      <p:cBhvr>
                                        <p:cTn id="61" dur="1000"/>
                                        <p:tgtEl>
                                          <p:spTgt spid="487"/>
                                        </p:tgtEl>
                                      </p:cBhvr>
                                    </p:animEffect>
                                  </p:childTnLst>
                                </p:cTn>
                              </p:par>
                            </p:childTnLst>
                          </p:cTn>
                        </p:par>
                        <p:par>
                          <p:cTn id="62" fill="hold">
                            <p:stCondLst>
                              <p:cond delay="2000"/>
                            </p:stCondLst>
                            <p:childTnLst>
                              <p:par>
                                <p:cTn id="63" presetClass="entr" nodeType="afterEffect" presetID="9" grpId="17" fill="hold">
                                  <p:stCondLst>
                                    <p:cond delay="0"/>
                                  </p:stCondLst>
                                  <p:iterate type="el" backwards="0">
                                    <p:tmAbs val="0"/>
                                  </p:iterate>
                                  <p:childTnLst>
                                    <p:set>
                                      <p:cBhvr>
                                        <p:cTn id="64" fill="hold"/>
                                        <p:tgtEl>
                                          <p:spTgt spid="484"/>
                                        </p:tgtEl>
                                        <p:attrNameLst>
                                          <p:attrName>style.visibility</p:attrName>
                                        </p:attrNameLst>
                                      </p:cBhvr>
                                      <p:to>
                                        <p:strVal val="visible"/>
                                      </p:to>
                                    </p:set>
                                    <p:animEffect filter="dissolve" transition="in">
                                      <p:cBhvr>
                                        <p:cTn id="65" dur="500"/>
                                        <p:tgtEl>
                                          <p:spTgt spid="484"/>
                                        </p:tgtEl>
                                      </p:cBhvr>
                                    </p:animEffect>
                                  </p:childTnLst>
                                </p:cTn>
                              </p:par>
                            </p:childTnLst>
                          </p:cTn>
                        </p:par>
                        <p:par>
                          <p:cTn id="66" fill="hold">
                            <p:stCondLst>
                              <p:cond delay="2500"/>
                            </p:stCondLst>
                            <p:childTnLst>
                              <p:par>
                                <p:cTn id="67" presetClass="exit" nodeType="afterEffect" presetID="9" grpId="18" fill="hold">
                                  <p:stCondLst>
                                    <p:cond delay="0"/>
                                  </p:stCondLst>
                                  <p:iterate type="el" backwards="0">
                                    <p:tmAbs val="0"/>
                                  </p:iterate>
                                  <p:childTnLst>
                                    <p:animEffect filter="dissolve" transition="out">
                                      <p:cBhvr>
                                        <p:cTn id="68" dur="250" fill="hold"/>
                                        <p:tgtEl>
                                          <p:spTgt spid="480"/>
                                        </p:tgtEl>
                                      </p:cBhvr>
                                    </p:animEffect>
                                    <p:set>
                                      <p:cBhvr>
                                        <p:cTn id="69" fill="hold">
                                          <p:stCondLst>
                                            <p:cond delay="249"/>
                                          </p:stCondLst>
                                        </p:cTn>
                                        <p:tgtEl>
                                          <p:spTgt spid="4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9" grpId="12"/>
      <p:bldP build="whole" bldLvl="1" animBg="1" rev="0" advAuto="0" spid="478" grpId="1"/>
      <p:bldP build="whole" bldLvl="1" animBg="1" rev="0" advAuto="0" spid="478" grpId="2"/>
      <p:bldP build="whole" bldLvl="1" animBg="1" rev="0" advAuto="0" spid="487" grpId="16"/>
      <p:bldP build="whole" bldLvl="1" animBg="1" rev="0" advAuto="0" spid="483" grpId="11"/>
      <p:bldP build="whole" bldLvl="1" animBg="1" rev="0" advAuto="0" spid="478" grpId="6"/>
      <p:bldP build="whole" bldLvl="1" animBg="1" rev="0" advAuto="0" spid="480" grpId="13"/>
      <p:bldP build="whole" bldLvl="1" animBg="1" rev="0" advAuto="0" spid="485" grpId="4"/>
      <p:bldP build="whole" bldLvl="1" animBg="1" rev="0" advAuto="0" spid="480" grpId="14"/>
      <p:bldP build="whole" bldLvl="1" animBg="1" rev="0" advAuto="0" spid="480" grpId="18"/>
      <p:bldP build="whole" bldLvl="1" animBg="1" rev="0" advAuto="0" spid="484" grpId="17"/>
      <p:bldP build="whole" bldLvl="1" animBg="1" rev="0" advAuto="0" spid="479" grpId="7"/>
      <p:bldP build="whole" bldLvl="1" animBg="1" rev="0" advAuto="0" spid="482" grpId="5"/>
      <p:bldP build="whole" bldLvl="1" animBg="1" rev="0" advAuto="0" spid="486" grpId="10"/>
      <p:bldP build="whole" bldLvl="1" animBg="1" rev="0" advAuto="0" spid="479" grpId="8"/>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0" name="Ansible Playbooks"/>
          <p:cNvSpPr txBox="1"/>
          <p:nvPr>
            <p:ph type="title"/>
          </p:nvPr>
        </p:nvSpPr>
        <p:spPr>
          <a:prstGeom prst="rect">
            <a:avLst/>
          </a:prstGeom>
        </p:spPr>
        <p:txBody>
          <a:bodyPr/>
          <a:lstStyle/>
          <a:p>
            <a:pPr/>
            <a:r>
              <a:t>Ansible Playbooks</a:t>
            </a:r>
          </a:p>
        </p:txBody>
      </p:sp>
      <p:sp>
        <p:nvSpPr>
          <p:cNvPr id="491" name="YAML files…"/>
          <p:cNvSpPr txBox="1"/>
          <p:nvPr>
            <p:ph type="body" idx="1"/>
          </p:nvPr>
        </p:nvSpPr>
        <p:spPr>
          <a:prstGeom prst="rect">
            <a:avLst/>
          </a:prstGeom>
        </p:spPr>
        <p:txBody>
          <a:bodyPr/>
          <a:lstStyle/>
          <a:p>
            <a:pPr/>
            <a:r>
              <a:t>YAML files</a:t>
            </a:r>
          </a:p>
          <a:p>
            <a:pPr/>
            <a:r>
              <a:t>Starting with Ansible v2.4</a:t>
            </a:r>
          </a:p>
          <a:p>
            <a:pPr lvl="1"/>
            <a:r>
              <a:t>Imperative (define each step) vs. Declarative (define end state)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1">
                                            <p:bg/>
                                          </p:spTgt>
                                        </p:tgtEl>
                                        <p:attrNameLst>
                                          <p:attrName>style.visibility</p:attrName>
                                        </p:attrNameLst>
                                      </p:cBhvr>
                                      <p:to>
                                        <p:strVal val="visible"/>
                                      </p:to>
                                    </p:set>
                                    <p:animEffect filter="dissolve" transition="in">
                                      <p:cBhvr>
                                        <p:cTn id="7" dur="1000"/>
                                        <p:tgtEl>
                                          <p:spTgt spid="49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91">
                                            <p:txEl>
                                              <p:pRg st="0" end="0"/>
                                            </p:txEl>
                                          </p:spTgt>
                                        </p:tgtEl>
                                        <p:attrNameLst>
                                          <p:attrName>style.visibility</p:attrName>
                                        </p:attrNameLst>
                                      </p:cBhvr>
                                      <p:to>
                                        <p:strVal val="visible"/>
                                      </p:to>
                                    </p:set>
                                    <p:animEffect filter="dissolve" transition="in">
                                      <p:cBhvr>
                                        <p:cTn id="10" dur="1000"/>
                                        <p:tgtEl>
                                          <p:spTgt spid="4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491">
                                            <p:txEl>
                                              <p:pRg st="1" end="1"/>
                                            </p:txEl>
                                          </p:spTgt>
                                        </p:tgtEl>
                                        <p:attrNameLst>
                                          <p:attrName>style.visibility</p:attrName>
                                        </p:attrNameLst>
                                      </p:cBhvr>
                                      <p:to>
                                        <p:strVal val="visible"/>
                                      </p:to>
                                    </p:set>
                                    <p:animEffect filter="dissolve" transition="in">
                                      <p:cBhvr>
                                        <p:cTn id="15" dur="1000"/>
                                        <p:tgtEl>
                                          <p:spTgt spid="491">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491">
                                            <p:txEl>
                                              <p:pRg st="2" end="2"/>
                                            </p:txEl>
                                          </p:spTgt>
                                        </p:tgtEl>
                                        <p:attrNameLst>
                                          <p:attrName>style.visibility</p:attrName>
                                        </p:attrNameLst>
                                      </p:cBhvr>
                                      <p:to>
                                        <p:strVal val="visible"/>
                                      </p:to>
                                    </p:set>
                                    <p:animEffect filter="dissolve" transition="in">
                                      <p:cBhvr>
                                        <p:cTn id="18" dur="1000"/>
                                        <p:tgtEl>
                                          <p:spTgt spid="49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91"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3" name="Playbook (raw)"/>
          <p:cNvSpPr txBox="1"/>
          <p:nvPr>
            <p:ph type="title"/>
          </p:nvPr>
        </p:nvSpPr>
        <p:spPr>
          <a:prstGeom prst="rect">
            <a:avLst/>
          </a:prstGeom>
        </p:spPr>
        <p:txBody>
          <a:bodyPr/>
          <a:lstStyle/>
          <a:p>
            <a:pPr/>
            <a:r>
              <a:t>Playbook (raw)</a:t>
            </a:r>
          </a:p>
        </p:txBody>
      </p:sp>
      <p:sp>
        <p:nvSpPr>
          <p:cNvPr id="494"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400">
                <a:latin typeface="Menlo"/>
                <a:ea typeface="Menlo"/>
                <a:cs typeface="Menlo"/>
                <a:sym typeface="Menlo"/>
              </a:defRPr>
            </a:pP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name</a:t>
            </a:r>
            <a:r>
              <a:t>: </a:t>
            </a:r>
            <a:r>
              <a:rPr>
                <a:solidFill>
                  <a:schemeClr val="accent3"/>
                </a:solidFill>
              </a:rPr>
              <a:t>Show version of IOS running on routers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hosts</a:t>
            </a:r>
            <a:r>
              <a:t>: </a:t>
            </a:r>
            <a:r>
              <a:rPr>
                <a:solidFill>
                  <a:schemeClr val="accent3"/>
                </a:solidFill>
              </a:rPr>
              <a:t>routers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tasks</a:t>
            </a:r>
            <a:r>
              <a:t>:</a:t>
            </a: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Use raw mode to show version</a:t>
            </a:r>
          </a:p>
          <a:p>
            <a:pPr marL="0" indent="0">
              <a:spcBef>
                <a:spcPts val="0"/>
              </a:spcBef>
              <a:buSzTx/>
              <a:buNone/>
              <a:defRPr sz="2400">
                <a:latin typeface="Menlo"/>
                <a:ea typeface="Menlo"/>
                <a:cs typeface="Menlo"/>
                <a:sym typeface="Menlo"/>
              </a:defRPr>
            </a:pPr>
            <a:r>
              <a:t>      </a:t>
            </a:r>
            <a:r>
              <a:rPr b="1">
                <a:solidFill>
                  <a:schemeClr val="accent5">
                    <a:hueOff val="-82419"/>
                    <a:satOff val="-9513"/>
                    <a:lumOff val="-16343"/>
                  </a:schemeClr>
                </a:solidFill>
              </a:rPr>
              <a:t>raw</a:t>
            </a:r>
            <a:r>
              <a:t>: </a:t>
            </a:r>
            <a:r>
              <a:rPr>
                <a:solidFill>
                  <a:schemeClr val="accent3"/>
                </a:solidFill>
              </a:rPr>
              <a:t>"show version"</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register</a:t>
            </a:r>
            <a:r>
              <a:t>: </a:t>
            </a:r>
            <a:r>
              <a:rPr>
                <a:solidFill>
                  <a:schemeClr val="accent3"/>
                </a:solidFill>
              </a:rPr>
              <a:t>print_output</a:t>
            </a:r>
            <a:endParaRPr>
              <a:solidFill>
                <a:schemeClr val="accent3"/>
              </a:solidFill>
            </a:endParaRP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 </a:t>
            </a:r>
            <a:r>
              <a:rPr b="1">
                <a:solidFill>
                  <a:schemeClr val="accent5">
                    <a:hueOff val="-82419"/>
                    <a:satOff val="-9513"/>
                    <a:lumOff val="-16343"/>
                  </a:schemeClr>
                </a:solidFill>
              </a:rPr>
              <a:t>debug</a:t>
            </a:r>
            <a:r>
              <a:t>: </a:t>
            </a:r>
            <a:r>
              <a:rPr>
                <a:solidFill>
                  <a:schemeClr val="accent3"/>
                </a:solidFill>
              </a:rPr>
              <a:t>var=print_output.stdout_lines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Playbook (ios_command)"/>
          <p:cNvSpPr txBox="1"/>
          <p:nvPr>
            <p:ph type="title"/>
          </p:nvPr>
        </p:nvSpPr>
        <p:spPr>
          <a:prstGeom prst="rect">
            <a:avLst/>
          </a:prstGeom>
        </p:spPr>
        <p:txBody>
          <a:bodyPr>
            <a:normAutofit fontScale="100000" lnSpcReduction="0"/>
          </a:bodyPr>
          <a:lstStyle>
            <a:lvl1pPr defTabSz="578358">
              <a:defRPr sz="6930"/>
            </a:lvl1pPr>
          </a:lstStyle>
          <a:p>
            <a:pPr/>
            <a:r>
              <a:t>Playbook (ios_command)</a:t>
            </a:r>
          </a:p>
        </p:txBody>
      </p:sp>
      <p:sp>
        <p:nvSpPr>
          <p:cNvPr id="497"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400">
                <a:latin typeface="Menlo"/>
                <a:ea typeface="Menlo"/>
                <a:cs typeface="Menlo"/>
                <a:sym typeface="Menlo"/>
              </a:defRPr>
            </a:pP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name</a:t>
            </a:r>
            <a:r>
              <a:t>: </a:t>
            </a:r>
            <a:r>
              <a:rPr>
                <a:solidFill>
                  <a:schemeClr val="accent3"/>
                </a:solidFill>
              </a:rPr>
              <a:t>Backup running-config on routers</a:t>
            </a:r>
            <a:endParaRPr>
              <a:solidFill>
                <a:schemeClr val="accent3"/>
              </a:solidFill>
            </a:endParaR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hosts</a:t>
            </a:r>
            <a:r>
              <a:t>: </a:t>
            </a:r>
            <a:r>
              <a:rPr>
                <a:solidFill>
                  <a:schemeClr val="accent3"/>
                </a:solidFill>
              </a:rPr>
              <a:t>routers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connection</a:t>
            </a:r>
            <a:r>
              <a:t>: </a:t>
            </a:r>
            <a:r>
              <a:rPr>
                <a:solidFill>
                  <a:schemeClr val="accent3"/>
                </a:solidFill>
              </a:rPr>
              <a:t>local</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tasks</a:t>
            </a:r>
            <a:r>
              <a:t>:</a:t>
            </a: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Backup the current config</a:t>
            </a:r>
          </a:p>
          <a:p>
            <a:pPr marL="0" indent="0">
              <a:spcBef>
                <a:spcPts val="0"/>
              </a:spcBef>
              <a:buSzTx/>
              <a:buNone/>
              <a:defRPr sz="2400">
                <a:latin typeface="Menlo"/>
                <a:ea typeface="Menlo"/>
                <a:cs typeface="Menlo"/>
                <a:sym typeface="Menlo"/>
              </a:defRPr>
            </a:pPr>
            <a:r>
              <a:t>      </a:t>
            </a:r>
            <a:r>
              <a:rPr b="1">
                <a:solidFill>
                  <a:schemeClr val="accent5">
                    <a:hueOff val="-82419"/>
                    <a:satOff val="-9513"/>
                    <a:lumOff val="-16343"/>
                  </a:schemeClr>
                </a:solidFill>
              </a:rPr>
              <a:t>ios_command</a:t>
            </a: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authorize</a:t>
            </a:r>
            <a:r>
              <a:t>: </a:t>
            </a:r>
            <a:r>
              <a:rPr>
                <a:solidFill>
                  <a:schemeClr val="accent3"/>
                </a:solidFill>
              </a:rPr>
              <a:t>yes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commands</a:t>
            </a:r>
            <a:r>
              <a:t>: </a:t>
            </a:r>
            <a:r>
              <a:rPr>
                <a:solidFill>
                  <a:schemeClr val="accent3"/>
                </a:solidFill>
              </a:rPr>
              <a:t>show run</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register</a:t>
            </a:r>
            <a:r>
              <a:t>: </a:t>
            </a:r>
            <a:r>
              <a:rPr>
                <a:solidFill>
                  <a:schemeClr val="accent3"/>
                </a:solidFill>
              </a:rPr>
              <a:t>print_output</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save output to a file</a:t>
            </a:r>
          </a:p>
          <a:p>
            <a:pPr marL="0" indent="0">
              <a:spcBef>
                <a:spcPts val="0"/>
              </a:spcBef>
              <a:buSzTx/>
              <a:buNone/>
              <a:defRPr sz="2400">
                <a:latin typeface="Menlo"/>
                <a:ea typeface="Menlo"/>
                <a:cs typeface="Menlo"/>
                <a:sym typeface="Menlo"/>
              </a:defRPr>
            </a:pPr>
            <a:r>
              <a:t>      </a:t>
            </a:r>
            <a:r>
              <a:rPr b="1">
                <a:solidFill>
                  <a:schemeClr val="accent5">
                    <a:hueOff val="-82419"/>
                    <a:satOff val="-9513"/>
                    <a:lumOff val="-16343"/>
                  </a:schemeClr>
                </a:solidFill>
              </a:rPr>
              <a:t>copy</a:t>
            </a:r>
            <a:r>
              <a:t>: </a:t>
            </a:r>
            <a:r>
              <a:rPr>
                <a:solidFill>
                  <a:schemeClr val="accent3"/>
                </a:solidFill>
              </a:rPr>
              <a:t>content="{{ print_output.stdout[0] }}" dest="./output/{{ inventory_hostname }}.txt"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9" name="Playbook (ios_command)"/>
          <p:cNvSpPr txBox="1"/>
          <p:nvPr>
            <p:ph type="title"/>
          </p:nvPr>
        </p:nvSpPr>
        <p:spPr>
          <a:prstGeom prst="rect">
            <a:avLst/>
          </a:prstGeom>
        </p:spPr>
        <p:txBody>
          <a:bodyPr>
            <a:normAutofit fontScale="100000" lnSpcReduction="0"/>
          </a:bodyPr>
          <a:lstStyle>
            <a:lvl1pPr defTabSz="578358">
              <a:defRPr sz="6930"/>
            </a:lvl1pPr>
          </a:lstStyle>
          <a:p>
            <a:pPr/>
            <a:r>
              <a:t>Playbook (ios_command) </a:t>
            </a:r>
          </a:p>
        </p:txBody>
      </p:sp>
      <p:sp>
        <p:nvSpPr>
          <p:cNvPr id="500"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400">
                <a:latin typeface="Menlo"/>
                <a:ea typeface="Menlo"/>
                <a:cs typeface="Menlo"/>
                <a:sym typeface="Menlo"/>
              </a:defRPr>
            </a:pP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name</a:t>
            </a:r>
            <a:r>
              <a:t>: </a:t>
            </a:r>
            <a:r>
              <a:rPr>
                <a:solidFill>
                  <a:schemeClr val="accent3"/>
                </a:solidFill>
              </a:rPr>
              <a:t>Show IOS version and interfaces on switches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hosts</a:t>
            </a:r>
            <a:r>
              <a:t>: </a:t>
            </a:r>
            <a:r>
              <a:rPr>
                <a:solidFill>
                  <a:schemeClr val="accent3"/>
                </a:solidFill>
              </a:rPr>
              <a:t>switches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connection</a:t>
            </a:r>
            <a:r>
              <a:t>: </a:t>
            </a:r>
            <a:r>
              <a:rPr>
                <a:solidFill>
                  <a:schemeClr val="accent3"/>
                </a:solidFill>
              </a:rPr>
              <a:t>local</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tasks</a:t>
            </a:r>
            <a:r>
              <a:t>:</a:t>
            </a: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Run multiple commands and evaluate the output</a:t>
            </a:r>
            <a:endParaRPr>
              <a:solidFill>
                <a:schemeClr val="accent3"/>
              </a:solidFill>
            </a:endParaRPr>
          </a:p>
          <a:p>
            <a:pPr marL="0" indent="0">
              <a:spcBef>
                <a:spcPts val="0"/>
              </a:spcBef>
              <a:buSzTx/>
              <a:buNone/>
              <a:defRPr sz="2400">
                <a:latin typeface="Menlo"/>
                <a:ea typeface="Menlo"/>
                <a:cs typeface="Menlo"/>
                <a:sym typeface="Menlo"/>
              </a:defRPr>
            </a:pPr>
            <a:r>
              <a:t>      </a:t>
            </a:r>
            <a:r>
              <a:rPr b="1">
                <a:solidFill>
                  <a:schemeClr val="accent5">
                    <a:hueOff val="-82419"/>
                    <a:satOff val="-9513"/>
                    <a:lumOff val="-16343"/>
                  </a:schemeClr>
                </a:solidFill>
              </a:rPr>
              <a:t>ios_command</a:t>
            </a: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authorize</a:t>
            </a:r>
            <a:r>
              <a:t>: </a:t>
            </a:r>
            <a:r>
              <a:rPr>
                <a:solidFill>
                  <a:schemeClr val="accent3"/>
                </a:solidFill>
              </a:rPr>
              <a:t>yes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commands</a:t>
            </a:r>
            <a:r>
              <a:t>:</a:t>
            </a:r>
          </a:p>
          <a:p>
            <a:pPr marL="0" indent="0">
              <a:spcBef>
                <a:spcPts val="0"/>
              </a:spcBef>
              <a:buSzTx/>
              <a:buNone/>
              <a:defRPr sz="2400">
                <a:latin typeface="Menlo"/>
                <a:ea typeface="Menlo"/>
                <a:cs typeface="Menlo"/>
                <a:sym typeface="Menlo"/>
              </a:defRPr>
            </a:pPr>
            <a:r>
              <a:t>          - </a:t>
            </a:r>
            <a:r>
              <a:rPr>
                <a:solidFill>
                  <a:schemeClr val="accent3"/>
                </a:solidFill>
              </a:rPr>
              <a:t>show version</a:t>
            </a:r>
          </a:p>
          <a:p>
            <a:pPr marL="0" indent="0">
              <a:spcBef>
                <a:spcPts val="0"/>
              </a:spcBef>
              <a:buSzTx/>
              <a:buNone/>
              <a:defRPr sz="2400">
                <a:latin typeface="Menlo"/>
                <a:ea typeface="Menlo"/>
                <a:cs typeface="Menlo"/>
                <a:sym typeface="Menlo"/>
              </a:defRPr>
            </a:pPr>
            <a:r>
              <a:t>          - </a:t>
            </a:r>
            <a:r>
              <a:rPr>
                <a:solidFill>
                  <a:schemeClr val="accent3"/>
                </a:solidFill>
              </a:rPr>
              <a:t>show interfaces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register</a:t>
            </a:r>
            <a:r>
              <a:t>: </a:t>
            </a:r>
            <a:r>
              <a:rPr>
                <a:solidFill>
                  <a:schemeClr val="accent3"/>
                </a:solidFill>
              </a:rPr>
              <a:t>print_output</a:t>
            </a:r>
            <a:endParaRPr>
              <a:solidFill>
                <a:schemeClr val="accent3"/>
              </a:solidFill>
            </a:endParaRP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 </a:t>
            </a:r>
            <a:r>
              <a:rPr b="1">
                <a:solidFill>
                  <a:schemeClr val="accent5">
                    <a:hueOff val="-82419"/>
                    <a:satOff val="-9513"/>
                    <a:lumOff val="-16343"/>
                  </a:schemeClr>
                </a:solidFill>
              </a:rPr>
              <a:t>debug</a:t>
            </a:r>
            <a:r>
              <a:t>: </a:t>
            </a:r>
            <a:r>
              <a:rPr>
                <a:solidFill>
                  <a:schemeClr val="accent3"/>
                </a:solidFill>
              </a:rPr>
              <a:t>var=print_output.stdout</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2" name="Playbook (ios_command)"/>
          <p:cNvSpPr txBox="1"/>
          <p:nvPr>
            <p:ph type="title"/>
          </p:nvPr>
        </p:nvSpPr>
        <p:spPr>
          <a:prstGeom prst="rect">
            <a:avLst/>
          </a:prstGeom>
        </p:spPr>
        <p:txBody>
          <a:bodyPr>
            <a:normAutofit fontScale="100000" lnSpcReduction="0"/>
          </a:bodyPr>
          <a:lstStyle>
            <a:lvl1pPr defTabSz="578358">
              <a:defRPr sz="6930"/>
            </a:lvl1pPr>
          </a:lstStyle>
          <a:p>
            <a:pPr/>
            <a:r>
              <a:t>Playbook (ios_command) </a:t>
            </a:r>
          </a:p>
        </p:txBody>
      </p:sp>
      <p:sp>
        <p:nvSpPr>
          <p:cNvPr id="503"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400">
                <a:latin typeface="Menlo"/>
                <a:ea typeface="Menlo"/>
                <a:cs typeface="Menlo"/>
                <a:sym typeface="Menlo"/>
              </a:defRPr>
            </a:pP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name</a:t>
            </a:r>
            <a:r>
              <a:t>: </a:t>
            </a:r>
            <a:r>
              <a:rPr>
                <a:solidFill>
                  <a:schemeClr val="accent3"/>
                </a:solidFill>
              </a:rPr>
              <a:t>Execute 'show version' on device(s)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hosts</a:t>
            </a:r>
            <a:r>
              <a:t>: </a:t>
            </a:r>
            <a:r>
              <a:rPr b="1">
                <a:solidFill>
                  <a:schemeClr val="accent3"/>
                </a:solidFill>
              </a:rPr>
              <a:t>"{{ host }}”</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connection</a:t>
            </a:r>
            <a:r>
              <a:t>: </a:t>
            </a:r>
            <a:r>
              <a:rPr>
                <a:solidFill>
                  <a:schemeClr val="accent3"/>
                </a:solidFill>
              </a:rPr>
              <a:t>local</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tasks</a:t>
            </a:r>
            <a:r>
              <a:t>:</a:t>
            </a: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Run show version</a:t>
            </a:r>
            <a:endParaRPr>
              <a:solidFill>
                <a:schemeClr val="accent3"/>
              </a:solidFill>
            </a:endParaRPr>
          </a:p>
          <a:p>
            <a:pPr marL="0" indent="0">
              <a:spcBef>
                <a:spcPts val="0"/>
              </a:spcBef>
              <a:buSzTx/>
              <a:buNone/>
              <a:defRPr sz="2400">
                <a:latin typeface="Menlo"/>
                <a:ea typeface="Menlo"/>
                <a:cs typeface="Menlo"/>
                <a:sym typeface="Menlo"/>
              </a:defRPr>
            </a:pPr>
            <a:r>
              <a:t>      </a:t>
            </a:r>
            <a:r>
              <a:rPr b="1">
                <a:solidFill>
                  <a:schemeClr val="accent5">
                    <a:hueOff val="-82419"/>
                    <a:satOff val="-9513"/>
                    <a:lumOff val="-16343"/>
                  </a:schemeClr>
                </a:solidFill>
              </a:rPr>
              <a:t>ios_command</a:t>
            </a: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authorize</a:t>
            </a:r>
            <a:r>
              <a:t>: </a:t>
            </a:r>
            <a:r>
              <a:rPr>
                <a:solidFill>
                  <a:schemeClr val="accent3"/>
                </a:solidFill>
              </a:rPr>
              <a:t>yes</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commands</a:t>
            </a:r>
            <a:r>
              <a:t>:</a:t>
            </a:r>
          </a:p>
          <a:p>
            <a:pPr marL="0" indent="0">
              <a:spcBef>
                <a:spcPts val="0"/>
              </a:spcBef>
              <a:buSzTx/>
              <a:buNone/>
              <a:defRPr sz="2400">
                <a:latin typeface="Menlo"/>
                <a:ea typeface="Menlo"/>
                <a:cs typeface="Menlo"/>
                <a:sym typeface="Menlo"/>
              </a:defRPr>
            </a:pPr>
            <a:r>
              <a:t>          - </a:t>
            </a:r>
            <a:r>
              <a:rPr>
                <a:solidFill>
                  <a:schemeClr val="accent3"/>
                </a:solidFill>
              </a:rPr>
              <a:t>show version</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register</a:t>
            </a:r>
            <a:r>
              <a:t>: </a:t>
            </a:r>
            <a:r>
              <a:rPr>
                <a:solidFill>
                  <a:schemeClr val="accent3"/>
                </a:solidFill>
              </a:rPr>
              <a:t>print_output</a:t>
            </a:r>
            <a:endParaRPr>
              <a:solidFill>
                <a:schemeClr val="accent3"/>
              </a:solidFill>
            </a:endParaRP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 </a:t>
            </a:r>
            <a:r>
              <a:rPr b="1">
                <a:solidFill>
                  <a:schemeClr val="accent5">
                    <a:hueOff val="-82419"/>
                    <a:satOff val="-9513"/>
                    <a:lumOff val="-16343"/>
                  </a:schemeClr>
                </a:solidFill>
              </a:rPr>
              <a:t>debug</a:t>
            </a:r>
            <a:r>
              <a:t>: </a:t>
            </a:r>
            <a:r>
              <a:rPr>
                <a:solidFill>
                  <a:schemeClr val="accent3"/>
                </a:solidFill>
              </a:rPr>
              <a:t>var=print_output.stdout</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ansible-playbook show-version.yml -e “host=newtarget(s)"</a:t>
            </a:r>
          </a:p>
          <a:p>
            <a:pPr marL="0" indent="0">
              <a:spcBef>
                <a:spcPts val="0"/>
              </a:spcBef>
              <a:buSzTx/>
              <a:buNone/>
              <a:defRPr sz="2400">
                <a:latin typeface="Menlo"/>
                <a:ea typeface="Menlo"/>
                <a:cs typeface="Menlo"/>
                <a:sym typeface="Menlo"/>
              </a:defRPr>
            </a:pPr>
            <a:r>
              <a:t># ansible-playbook show-version.yml -e “</a:t>
            </a:r>
            <a:r>
              <a:rPr b="1"/>
              <a:t>host=routers</a:t>
            </a:r>
            <a:r>
              <a: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Playbook (ios_config)"/>
          <p:cNvSpPr txBox="1"/>
          <p:nvPr>
            <p:ph type="title"/>
          </p:nvPr>
        </p:nvSpPr>
        <p:spPr>
          <a:prstGeom prst="rect">
            <a:avLst/>
          </a:prstGeom>
        </p:spPr>
        <p:txBody>
          <a:bodyPr>
            <a:normAutofit fontScale="100000" lnSpcReduction="0"/>
          </a:bodyPr>
          <a:lstStyle/>
          <a:p>
            <a:pPr/>
            <a:r>
              <a:t>Playbook (ios_config) </a:t>
            </a:r>
          </a:p>
        </p:txBody>
      </p:sp>
      <p:sp>
        <p:nvSpPr>
          <p:cNvPr id="506"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200">
                <a:latin typeface="Menlo"/>
                <a:ea typeface="Menlo"/>
                <a:cs typeface="Menlo"/>
                <a:sym typeface="Menlo"/>
              </a:defRPr>
            </a:pPr>
            <a:r>
              <a:t>---</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name</a:t>
            </a:r>
            <a:r>
              <a:t>: </a:t>
            </a:r>
            <a:r>
              <a:rPr>
                <a:solidFill>
                  <a:schemeClr val="accent3"/>
                </a:solidFill>
              </a:rPr>
              <a:t>Define a VLAN</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hosts</a:t>
            </a:r>
            <a:r>
              <a:t>: </a:t>
            </a:r>
            <a:r>
              <a:rPr b="1">
                <a:solidFill>
                  <a:schemeClr val="accent3"/>
                </a:solidFill>
              </a:rPr>
              <a:t>"{{ host | default(‘switches') }}"</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connection</a:t>
            </a:r>
            <a:r>
              <a:t>: </a:t>
            </a:r>
            <a:r>
              <a:rPr>
                <a:solidFill>
                  <a:schemeClr val="accent3"/>
                </a:solidFill>
              </a:rPr>
              <a:t>local</a:t>
            </a:r>
          </a:p>
          <a:p>
            <a:pPr marL="0" indent="0">
              <a:spcBef>
                <a:spcPts val="0"/>
              </a:spcBef>
              <a:buSzTx/>
              <a:buNone/>
              <a:defRPr sz="2200">
                <a:latin typeface="Menlo"/>
                <a:ea typeface="Menlo"/>
                <a:cs typeface="Menlo"/>
                <a:sym typeface="Menlo"/>
              </a:defRPr>
            </a:pP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tasks</a:t>
            </a:r>
            <a:r>
              <a:t>:</a:t>
            </a:r>
          </a:p>
          <a:p>
            <a:pPr marL="0" indent="0">
              <a:spcBef>
                <a:spcPts val="0"/>
              </a:spcBef>
              <a:buSzTx/>
              <a:buNone/>
              <a:defRPr sz="22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Define VLAN</a:t>
            </a:r>
            <a:endParaRPr>
              <a:solidFill>
                <a:schemeClr val="accent3"/>
              </a:solidFill>
            </a:endParaRPr>
          </a:p>
          <a:p>
            <a:pPr marL="0" indent="0">
              <a:spcBef>
                <a:spcPts val="0"/>
              </a:spcBef>
              <a:buSzTx/>
              <a:buNone/>
              <a:defRPr sz="2200">
                <a:latin typeface="Menlo"/>
                <a:ea typeface="Menlo"/>
                <a:cs typeface="Menlo"/>
                <a:sym typeface="Menlo"/>
              </a:defRPr>
            </a:pPr>
            <a:r>
              <a:t>      </a:t>
            </a:r>
            <a:r>
              <a:rPr b="1">
                <a:solidFill>
                  <a:schemeClr val="accent5">
                    <a:hueOff val="-82419"/>
                    <a:satOff val="-9513"/>
                    <a:lumOff val="-16343"/>
                  </a:schemeClr>
                </a:solidFill>
              </a:rPr>
              <a:t>ios_config</a:t>
            </a:r>
            <a:r>
              <a:t>:</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timeout</a:t>
            </a:r>
            <a:r>
              <a:t>: </a:t>
            </a:r>
            <a:r>
              <a:rPr>
                <a:solidFill>
                  <a:schemeClr val="accent4">
                    <a:hueOff val="-1081314"/>
                    <a:satOff val="4338"/>
                    <a:lumOff val="-8931"/>
                  </a:schemeClr>
                </a:solidFill>
              </a:rPr>
              <a:t>60</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authorize</a:t>
            </a:r>
            <a:r>
              <a:t>: </a:t>
            </a:r>
            <a:r>
              <a:rPr>
                <a:solidFill>
                  <a:schemeClr val="accent3"/>
                </a:solidFill>
              </a:rPr>
              <a:t>yes</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parents</a:t>
            </a:r>
            <a:r>
              <a:t>: </a:t>
            </a:r>
            <a:r>
              <a:rPr>
                <a:solidFill>
                  <a:schemeClr val="accent3"/>
                </a:solidFill>
              </a:rPr>
              <a:t>"vlan {{ vlan }}”</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lines</a:t>
            </a:r>
            <a:r>
              <a:t>: </a:t>
            </a:r>
            <a:r>
              <a:rPr>
                <a:solidFill>
                  <a:schemeClr val="accent3"/>
                </a:solidFill>
              </a:rPr>
              <a:t>”name {{ vlanname }}”</a:t>
            </a:r>
          </a:p>
          <a:p>
            <a:pPr marL="0" indent="0">
              <a:spcBef>
                <a:spcPts val="0"/>
              </a:spcBef>
              <a:buSzTx/>
              <a:buNone/>
              <a:defRPr sz="2200">
                <a:latin typeface="Menlo"/>
                <a:ea typeface="Menlo"/>
                <a:cs typeface="Menlo"/>
                <a:sym typeface="Menlo"/>
              </a:defRPr>
            </a:pPr>
          </a:p>
          <a:p>
            <a:pPr marL="0" indent="0">
              <a:spcBef>
                <a:spcPts val="0"/>
              </a:spcBef>
              <a:buSzTx/>
              <a:buNone/>
              <a:defRPr sz="22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List VLANs</a:t>
            </a:r>
            <a:endParaRPr>
              <a:solidFill>
                <a:schemeClr val="accent3"/>
              </a:solidFill>
            </a:endParaRPr>
          </a:p>
          <a:p>
            <a:pPr marL="0" indent="0">
              <a:spcBef>
                <a:spcPts val="0"/>
              </a:spcBef>
              <a:buSzTx/>
              <a:buNone/>
              <a:defRPr sz="2200">
                <a:latin typeface="Menlo"/>
                <a:ea typeface="Menlo"/>
                <a:cs typeface="Menlo"/>
                <a:sym typeface="Menlo"/>
              </a:defRPr>
            </a:pPr>
            <a:r>
              <a:t>      </a:t>
            </a:r>
            <a:r>
              <a:rPr b="1">
                <a:solidFill>
                  <a:schemeClr val="accent5">
                    <a:hueOff val="-82419"/>
                    <a:satOff val="-9513"/>
                    <a:lumOff val="-16343"/>
                  </a:schemeClr>
                </a:solidFill>
              </a:rPr>
              <a:t>ios_command</a:t>
            </a:r>
            <a:r>
              <a:t>:</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commands</a:t>
            </a:r>
            <a:r>
              <a:t>: </a:t>
            </a:r>
            <a:r>
              <a:rPr>
                <a:solidFill>
                  <a:schemeClr val="accent3"/>
                </a:solidFill>
              </a:rPr>
              <a:t>”show vlan | include {{ vlan }}.*active”</a:t>
            </a:r>
          </a:p>
          <a:p>
            <a:pPr marL="0" indent="0">
              <a:spcBef>
                <a:spcPts val="0"/>
              </a:spcBef>
              <a:buSzTx/>
              <a:buNone/>
              <a:defRPr sz="2200">
                <a:latin typeface="Menlo"/>
                <a:ea typeface="Menlo"/>
                <a:cs typeface="Menlo"/>
                <a:sym typeface="Menlo"/>
              </a:defRPr>
            </a:pPr>
            <a:r>
              <a:t>      </a:t>
            </a:r>
            <a:r>
              <a:rPr>
                <a:solidFill>
                  <a:schemeClr val="accent5">
                    <a:hueOff val="-82419"/>
                    <a:satOff val="-9513"/>
                    <a:lumOff val="-16343"/>
                  </a:schemeClr>
                </a:solidFill>
              </a:rPr>
              <a:t>register</a:t>
            </a:r>
            <a:r>
              <a:t>: </a:t>
            </a:r>
            <a:r>
              <a:rPr>
                <a:solidFill>
                  <a:schemeClr val="accent3"/>
                </a:solidFill>
              </a:rPr>
              <a:t>print_output</a:t>
            </a:r>
            <a:endParaRPr>
              <a:solidFill>
                <a:schemeClr val="accent3"/>
              </a:solidFill>
            </a:endParaRPr>
          </a:p>
          <a:p>
            <a:pPr marL="0" indent="0">
              <a:spcBef>
                <a:spcPts val="0"/>
              </a:spcBef>
              <a:buSzTx/>
              <a:buNone/>
              <a:defRPr sz="2200">
                <a:latin typeface="Menlo"/>
                <a:ea typeface="Menlo"/>
                <a:cs typeface="Menlo"/>
                <a:sym typeface="Menlo"/>
              </a:defRPr>
            </a:pPr>
          </a:p>
          <a:p>
            <a:pPr marL="0" indent="0">
              <a:spcBef>
                <a:spcPts val="0"/>
              </a:spcBef>
              <a:buSzTx/>
              <a:buNone/>
              <a:defRPr sz="2200">
                <a:latin typeface="Menlo"/>
                <a:ea typeface="Menlo"/>
                <a:cs typeface="Menlo"/>
                <a:sym typeface="Menlo"/>
              </a:defRPr>
            </a:pPr>
            <a:r>
              <a:t>    - </a:t>
            </a:r>
            <a:r>
              <a:rPr b="1">
                <a:solidFill>
                  <a:schemeClr val="accent5">
                    <a:hueOff val="-82419"/>
                    <a:satOff val="-9513"/>
                    <a:lumOff val="-16343"/>
                  </a:schemeClr>
                </a:solidFill>
              </a:rPr>
              <a:t>debug</a:t>
            </a:r>
            <a:r>
              <a:t>: </a:t>
            </a:r>
            <a:r>
              <a:rPr>
                <a:solidFill>
                  <a:schemeClr val="accent3"/>
                </a:solidFill>
              </a:rPr>
              <a:t>var=print_output.stdout</a:t>
            </a:r>
          </a:p>
          <a:p>
            <a:pPr marL="0" indent="0">
              <a:spcBef>
                <a:spcPts val="0"/>
              </a:spcBef>
              <a:buSzTx/>
              <a:buNone/>
              <a:defRPr sz="2200">
                <a:latin typeface="Menlo"/>
                <a:ea typeface="Menlo"/>
                <a:cs typeface="Menlo"/>
                <a:sym typeface="Menlo"/>
              </a:defRPr>
            </a:pPr>
          </a:p>
          <a:p>
            <a:pPr marL="0" indent="0">
              <a:spcBef>
                <a:spcPts val="0"/>
              </a:spcBef>
              <a:buSzTx/>
              <a:buNone/>
              <a:defRPr sz="2200">
                <a:latin typeface="Menlo"/>
                <a:ea typeface="Menlo"/>
                <a:cs typeface="Menlo"/>
                <a:sym typeface="Menlo"/>
              </a:defRPr>
            </a:pPr>
            <a:r>
              <a:t># ansible-playbook set-vlan.yml -e “vlan=250 vlanname=My-new-VLAN”</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8" name="Playbook (ios_facts)"/>
          <p:cNvSpPr txBox="1"/>
          <p:nvPr>
            <p:ph type="title"/>
          </p:nvPr>
        </p:nvSpPr>
        <p:spPr>
          <a:prstGeom prst="rect">
            <a:avLst/>
          </a:prstGeom>
        </p:spPr>
        <p:txBody>
          <a:bodyPr>
            <a:normAutofit fontScale="100000" lnSpcReduction="0"/>
          </a:bodyPr>
          <a:lstStyle/>
          <a:p>
            <a:pPr/>
            <a:r>
              <a:t>Playbook (ios_facts) </a:t>
            </a:r>
          </a:p>
        </p:txBody>
      </p:sp>
      <p:sp>
        <p:nvSpPr>
          <p:cNvPr id="509" name="---…"/>
          <p:cNvSpPr txBox="1"/>
          <p:nvPr>
            <p:ph type="body" idx="1"/>
          </p:nvPr>
        </p:nvSpPr>
        <p:spPr>
          <a:xfrm>
            <a:off x="323403" y="1817637"/>
            <a:ext cx="12357994" cy="7068097"/>
          </a:xfrm>
          <a:prstGeom prst="rect">
            <a:avLst/>
          </a:prstGeom>
        </p:spPr>
        <p:txBody>
          <a:bodyPr anchor="t"/>
          <a:lstStyle/>
          <a:p>
            <a:pPr marL="0" indent="0">
              <a:spcBef>
                <a:spcPts val="0"/>
              </a:spcBef>
              <a:buSzTx/>
              <a:buNone/>
              <a:defRPr sz="2400">
                <a:latin typeface="Menlo"/>
                <a:ea typeface="Menlo"/>
                <a:cs typeface="Menlo"/>
                <a:sym typeface="Menlo"/>
              </a:defRPr>
            </a:pP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name</a:t>
            </a:r>
            <a:r>
              <a:t>: </a:t>
            </a:r>
            <a:r>
              <a:rPr>
                <a:solidFill>
                  <a:schemeClr val="accent3"/>
                </a:solidFill>
              </a:rPr>
              <a:t>Collect facts on an IOS device</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hosts</a:t>
            </a:r>
            <a:r>
              <a:t>: </a:t>
            </a:r>
            <a:r>
              <a:rPr b="1">
                <a:solidFill>
                  <a:schemeClr val="accent3"/>
                </a:solidFill>
              </a:rPr>
              <a:t>"{{ host | default(‘switches') }}"</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gather_facts</a:t>
            </a:r>
            <a:r>
              <a:t>: </a:t>
            </a:r>
            <a:r>
              <a:rPr>
                <a:solidFill>
                  <a:schemeClr val="accent4">
                    <a:hueOff val="-1081314"/>
                    <a:satOff val="4338"/>
                    <a:lumOff val="-8931"/>
                  </a:schemeClr>
                </a:solidFill>
              </a:rPr>
              <a:t>false</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connection</a:t>
            </a:r>
            <a:r>
              <a:t>: </a:t>
            </a:r>
            <a:r>
              <a:rPr>
                <a:solidFill>
                  <a:schemeClr val="accent3"/>
                </a:solidFill>
              </a:rPr>
              <a:t>local</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tasks</a:t>
            </a:r>
            <a:r>
              <a:t>:</a:t>
            </a: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name</a:t>
            </a:r>
            <a:r>
              <a:t>: </a:t>
            </a:r>
            <a:r>
              <a:rPr>
                <a:solidFill>
                  <a:schemeClr val="accent3"/>
                </a:solidFill>
              </a:rPr>
              <a:t>Collect facts</a:t>
            </a:r>
            <a:endParaRPr>
              <a:solidFill>
                <a:schemeClr val="accent3"/>
              </a:solidFill>
            </a:endParaRP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ios_facts</a:t>
            </a:r>
            <a:r>
              <a:t>:</a:t>
            </a:r>
          </a:p>
          <a:p>
            <a:pPr marL="0" indent="0">
              <a:spcBef>
                <a:spcPts val="0"/>
              </a:spcBef>
              <a:buSzTx/>
              <a:buNone/>
              <a:defRPr sz="2400">
                <a:latin typeface="Menlo"/>
                <a:ea typeface="Menlo"/>
                <a:cs typeface="Menlo"/>
                <a:sym typeface="Menlo"/>
              </a:defRPr>
            </a:pPr>
            <a:r>
              <a:t>        # gather_subset: all</a:t>
            </a:r>
          </a:p>
          <a:p>
            <a:pPr marL="0" indent="0">
              <a:spcBef>
                <a:spcPts val="0"/>
              </a:spcBef>
              <a:buSzTx/>
              <a:buNone/>
              <a:defRPr sz="2400">
                <a:latin typeface="Menlo"/>
                <a:ea typeface="Menlo"/>
                <a:cs typeface="Menlo"/>
                <a:sym typeface="Menlo"/>
              </a:defRPr>
            </a:pPr>
          </a:p>
          <a:p>
            <a:pPr marL="0" indent="0">
              <a:spcBef>
                <a:spcPts val="0"/>
              </a:spcBef>
              <a:buSzTx/>
              <a:buNone/>
              <a:defRPr sz="2400">
                <a:latin typeface="Menlo"/>
                <a:ea typeface="Menlo"/>
                <a:cs typeface="Menlo"/>
                <a:sym typeface="Menlo"/>
              </a:defRPr>
            </a:pPr>
            <a:r>
              <a:t>    - </a:t>
            </a:r>
            <a:r>
              <a:rPr>
                <a:solidFill>
                  <a:schemeClr val="accent5">
                    <a:hueOff val="-82419"/>
                    <a:satOff val="-9513"/>
                    <a:lumOff val="-16343"/>
                  </a:schemeClr>
                </a:solidFill>
              </a:rPr>
              <a:t>debug</a:t>
            </a:r>
            <a:r>
              <a:t>:</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msg</a:t>
            </a:r>
            <a:r>
              <a:t>:</a:t>
            </a:r>
          </a:p>
          <a:p>
            <a:pPr marL="0" indent="0">
              <a:spcBef>
                <a:spcPts val="0"/>
              </a:spcBef>
              <a:buSzTx/>
              <a:buNone/>
              <a:defRPr sz="2400">
                <a:latin typeface="Menlo"/>
                <a:ea typeface="Menlo"/>
                <a:cs typeface="Menlo"/>
                <a:sym typeface="Menlo"/>
              </a:defRPr>
            </a:pPr>
            <a:r>
              <a:t>          - </a:t>
            </a:r>
            <a:r>
              <a:rPr>
                <a:solidFill>
                  <a:schemeClr val="accent3"/>
                </a:solidFill>
              </a:rPr>
              <a:t>"Router      {{ inventory_hostname }}"</a:t>
            </a:r>
          </a:p>
          <a:p>
            <a:pPr marL="0" indent="0">
              <a:spcBef>
                <a:spcPts val="0"/>
              </a:spcBef>
              <a:buSzTx/>
              <a:buNone/>
              <a:defRPr sz="2400">
                <a:latin typeface="Menlo"/>
                <a:ea typeface="Menlo"/>
                <a:cs typeface="Menlo"/>
                <a:sym typeface="Menlo"/>
              </a:defRPr>
            </a:pPr>
            <a:r>
              <a:t>          - </a:t>
            </a:r>
            <a:r>
              <a:rPr>
                <a:solidFill>
                  <a:schemeClr val="accent3"/>
                </a:solidFill>
              </a:rPr>
              <a:t>"Hostname:   {{ ansible_net_hostname }}"</a:t>
            </a:r>
          </a:p>
          <a:p>
            <a:pPr marL="0" indent="0">
              <a:spcBef>
                <a:spcPts val="0"/>
              </a:spcBef>
              <a:buSzTx/>
              <a:buNone/>
              <a:defRPr sz="2400">
                <a:latin typeface="Menlo"/>
                <a:ea typeface="Menlo"/>
                <a:cs typeface="Menlo"/>
                <a:sym typeface="Menlo"/>
              </a:defRPr>
            </a:pPr>
            <a:r>
              <a:t>          - </a:t>
            </a:r>
            <a:r>
              <a:rPr>
                <a:solidFill>
                  <a:schemeClr val="accent3"/>
                </a:solidFill>
              </a:rPr>
              <a:t>"S/N:        {{ ansible_net_serialnum }}"</a:t>
            </a:r>
          </a:p>
          <a:p>
            <a:pPr marL="0" indent="0">
              <a:spcBef>
                <a:spcPts val="0"/>
              </a:spcBef>
              <a:buSzTx/>
              <a:buNone/>
              <a:defRPr sz="2400">
                <a:latin typeface="Menlo"/>
                <a:ea typeface="Menlo"/>
                <a:cs typeface="Menlo"/>
                <a:sym typeface="Menlo"/>
              </a:defRPr>
            </a:pPr>
            <a:r>
              <a:t>          - </a:t>
            </a:r>
            <a:r>
              <a:rPr>
                <a:solidFill>
                  <a:schemeClr val="accent3"/>
                </a:solidFill>
              </a:rPr>
              <a:t>"OS version: {{ ansible_net_version }}"</a:t>
            </a:r>
          </a:p>
          <a:p>
            <a:pPr marL="0" indent="0">
              <a:spcBef>
                <a:spcPts val="0"/>
              </a:spcBef>
              <a:buSzTx/>
              <a:buNone/>
              <a:defRPr sz="2400">
                <a:latin typeface="Menlo"/>
                <a:ea typeface="Menlo"/>
                <a:cs typeface="Menlo"/>
                <a:sym typeface="Menlo"/>
              </a:defRPr>
            </a:pPr>
            <a:r>
              <a:t>      </a:t>
            </a:r>
            <a:r>
              <a:rPr>
                <a:solidFill>
                  <a:schemeClr val="accent5">
                    <a:hueOff val="-82419"/>
                    <a:satOff val="-9513"/>
                    <a:lumOff val="-16343"/>
                  </a:schemeClr>
                </a:solidFill>
              </a:rPr>
              <a:t>when</a:t>
            </a:r>
            <a:r>
              <a:t>:</a:t>
            </a:r>
          </a:p>
          <a:p>
            <a:pPr marL="0" indent="0">
              <a:spcBef>
                <a:spcPts val="0"/>
              </a:spcBef>
              <a:buSzTx/>
              <a:buNone/>
              <a:defRPr sz="2400">
                <a:latin typeface="Menlo"/>
                <a:ea typeface="Menlo"/>
                <a:cs typeface="Menlo"/>
                <a:sym typeface="Menlo"/>
              </a:defRPr>
            </a:pPr>
            <a:r>
              <a:t>        - </a:t>
            </a:r>
            <a:r>
              <a:rPr>
                <a:solidFill>
                  <a:schemeClr val="accent3"/>
                </a:solidFill>
              </a:rPr>
              <a:t>ansible_net_model | regex_search(‘3945')</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Circle"/>
          <p:cNvSpPr/>
          <p:nvPr/>
        </p:nvSpPr>
        <p:spPr>
          <a:xfrm>
            <a:off x="2405186" y="779586"/>
            <a:ext cx="8194428" cy="8194428"/>
          </a:xfrm>
          <a:prstGeom prst="ellipse">
            <a:avLst/>
          </a:prstGeom>
          <a:solidFill>
            <a:srgbClr val="FFFFFF"/>
          </a:solidFill>
          <a:ln w="12700">
            <a:miter lim="400000"/>
          </a:ln>
          <a:effectLst>
            <a:outerShdw sx="100000" sy="100000" kx="0" ky="0" algn="b" rotWithShape="0" blurRad="177800" dist="406400" dir="5400000">
              <a:srgbClr val="000000">
                <a:alpha val="68000"/>
              </a:srgbClr>
            </a:outerShdw>
          </a:effectLst>
        </p:spPr>
        <p:txBody>
          <a:bodyPr lIns="50800" tIns="50800" rIns="50800" bIns="50800" anchor="ctr"/>
          <a:lstStyle/>
          <a:p>
            <a:pPr>
              <a:defRPr sz="3600"/>
            </a:pPr>
          </a:p>
        </p:txBody>
      </p:sp>
      <p:pic>
        <p:nvPicPr>
          <p:cNvPr id="159" name="512px-Devops.svg.png" descr="512px-Devops.svg.png"/>
          <p:cNvPicPr>
            <a:picLocks noChangeAspect="1"/>
          </p:cNvPicPr>
          <p:nvPr/>
        </p:nvPicPr>
        <p:blipFill>
          <a:blip r:embed="rId2">
            <a:extLst/>
          </a:blip>
          <a:stretch>
            <a:fillRect/>
          </a:stretch>
        </p:blipFill>
        <p:spPr>
          <a:xfrm>
            <a:off x="3251200" y="2057400"/>
            <a:ext cx="6502400" cy="6172200"/>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1" name="Precedence"/>
          <p:cNvSpPr txBox="1"/>
          <p:nvPr>
            <p:ph type="title"/>
          </p:nvPr>
        </p:nvSpPr>
        <p:spPr>
          <a:prstGeom prst="rect">
            <a:avLst/>
          </a:prstGeom>
        </p:spPr>
        <p:txBody>
          <a:bodyPr/>
          <a:lstStyle/>
          <a:p>
            <a:pPr/>
            <a:r>
              <a:t>Precedence</a:t>
            </a:r>
          </a:p>
        </p:txBody>
      </p:sp>
      <p:sp>
        <p:nvSpPr>
          <p:cNvPr id="512" name="In 2.x, we have made the order of precedence more specific (with the last listed variables winning prioritization):…"/>
          <p:cNvSpPr txBox="1"/>
          <p:nvPr>
            <p:ph type="body" idx="1"/>
          </p:nvPr>
        </p:nvSpPr>
        <p:spPr>
          <a:prstGeom prst="rect">
            <a:avLst/>
          </a:prstGeom>
        </p:spPr>
        <p:txBody>
          <a:bodyPr>
            <a:normAutofit fontScale="100000" lnSpcReduction="0"/>
          </a:bodyPr>
          <a:lstStyle/>
          <a:p>
            <a:pPr marL="0" indent="0" defTabSz="315468">
              <a:spcBef>
                <a:spcPts val="1700"/>
              </a:spcBef>
              <a:buSzTx/>
              <a:buNone/>
              <a:defRPr sz="1728"/>
            </a:pPr>
            <a:r>
              <a:t>In 2.x, we have made the order of precedence more specific (with the last listed variables winning prioritization):</a:t>
            </a:r>
          </a:p>
          <a:p>
            <a:pPr marL="342900" indent="-342900" defTabSz="315468">
              <a:spcBef>
                <a:spcPts val="1700"/>
              </a:spcBef>
              <a:buSzPct val="100000"/>
              <a:buAutoNum type="arabicPeriod" startAt="1"/>
              <a:defRPr sz="1728"/>
            </a:pPr>
            <a:r>
              <a:t>role defaults [1]</a:t>
            </a:r>
          </a:p>
          <a:p>
            <a:pPr marL="342900" indent="-342900" defTabSz="315468">
              <a:spcBef>
                <a:spcPts val="1700"/>
              </a:spcBef>
              <a:buSzPct val="100000"/>
              <a:buAutoNum type="arabicPeriod" startAt="1"/>
              <a:defRPr sz="1728"/>
            </a:pPr>
            <a:r>
              <a:t>inventory file or script group vars [2]</a:t>
            </a:r>
          </a:p>
          <a:p>
            <a:pPr marL="342900" indent="-342900" defTabSz="315468">
              <a:spcBef>
                <a:spcPts val="1700"/>
              </a:spcBef>
              <a:buSzPct val="100000"/>
              <a:buAutoNum type="arabicPeriod" startAt="1"/>
              <a:defRPr sz="1728"/>
            </a:pPr>
            <a:r>
              <a:t>inventory group_vars/all</a:t>
            </a:r>
          </a:p>
          <a:p>
            <a:pPr marL="342900" indent="-342900" defTabSz="315468">
              <a:spcBef>
                <a:spcPts val="1700"/>
              </a:spcBef>
              <a:buSzPct val="100000"/>
              <a:buAutoNum type="arabicPeriod" startAt="1"/>
              <a:defRPr sz="1728"/>
            </a:pPr>
            <a:r>
              <a:t>playbook group_vars/all</a:t>
            </a:r>
          </a:p>
          <a:p>
            <a:pPr marL="342900" indent="-342900" defTabSz="315468">
              <a:spcBef>
                <a:spcPts val="1700"/>
              </a:spcBef>
              <a:buSzPct val="100000"/>
              <a:buAutoNum type="arabicPeriod" startAt="1"/>
              <a:defRPr sz="1728"/>
            </a:pPr>
            <a:r>
              <a:t>inventory group_vars/*</a:t>
            </a:r>
          </a:p>
          <a:p>
            <a:pPr marL="342900" indent="-342900" defTabSz="315468">
              <a:spcBef>
                <a:spcPts val="1700"/>
              </a:spcBef>
              <a:buSzPct val="100000"/>
              <a:buAutoNum type="arabicPeriod" startAt="1"/>
              <a:defRPr sz="1728"/>
            </a:pPr>
            <a:r>
              <a:t>playbook group_vars/*</a:t>
            </a:r>
          </a:p>
          <a:p>
            <a:pPr marL="342900" indent="-342900" defTabSz="315468">
              <a:spcBef>
                <a:spcPts val="1700"/>
              </a:spcBef>
              <a:buSzPct val="100000"/>
              <a:buAutoNum type="arabicPeriod" startAt="1"/>
              <a:defRPr sz="1728"/>
            </a:pPr>
            <a:r>
              <a:t>inventory file or script host vars [2]</a:t>
            </a:r>
          </a:p>
          <a:p>
            <a:pPr marL="342900" indent="-342900" defTabSz="315468">
              <a:spcBef>
                <a:spcPts val="1700"/>
              </a:spcBef>
              <a:buSzPct val="100000"/>
              <a:buAutoNum type="arabicPeriod" startAt="1"/>
              <a:defRPr sz="1728"/>
            </a:pPr>
            <a:r>
              <a:t>inventory host_vars/*</a:t>
            </a:r>
          </a:p>
          <a:p>
            <a:pPr marL="342900" indent="-342900" defTabSz="315468">
              <a:spcBef>
                <a:spcPts val="1700"/>
              </a:spcBef>
              <a:buSzPct val="100000"/>
              <a:buAutoNum type="arabicPeriod" startAt="1"/>
              <a:defRPr sz="1728"/>
            </a:pPr>
            <a:r>
              <a:t>playbook host_vars/*</a:t>
            </a:r>
          </a:p>
          <a:p>
            <a:pPr marL="342900" indent="-342900" defTabSz="315468">
              <a:spcBef>
                <a:spcPts val="1700"/>
              </a:spcBef>
              <a:buSzPct val="100000"/>
              <a:buAutoNum type="arabicPeriod" startAt="1"/>
              <a:defRPr sz="1728"/>
            </a:pPr>
            <a:r>
              <a:t>host facts</a:t>
            </a:r>
          </a:p>
          <a:p>
            <a:pPr marL="342900" indent="-342900" defTabSz="315468">
              <a:spcBef>
                <a:spcPts val="1700"/>
              </a:spcBef>
              <a:buSzPct val="100000"/>
              <a:buAutoNum type="arabicPeriod" startAt="1"/>
              <a:defRPr sz="1728"/>
            </a:pPr>
            <a:r>
              <a:t>play vars</a:t>
            </a:r>
          </a:p>
          <a:p>
            <a:pPr marL="342900" indent="-342900" defTabSz="315468">
              <a:spcBef>
                <a:spcPts val="1700"/>
              </a:spcBef>
              <a:buSzPct val="100000"/>
              <a:buAutoNum type="arabicPeriod" startAt="1"/>
              <a:defRPr sz="1728"/>
            </a:pPr>
            <a:r>
              <a:t>play vars_prompt</a:t>
            </a:r>
          </a:p>
          <a:p>
            <a:pPr marL="342900" indent="-342900" defTabSz="315468">
              <a:spcBef>
                <a:spcPts val="1700"/>
              </a:spcBef>
              <a:buSzPct val="100000"/>
              <a:buAutoNum type="arabicPeriod" startAt="1"/>
              <a:defRPr sz="1728"/>
            </a:pPr>
            <a:r>
              <a:t>play vars_files</a:t>
            </a:r>
          </a:p>
          <a:p>
            <a:pPr marL="342900" indent="-342900" defTabSz="315468">
              <a:spcBef>
                <a:spcPts val="1700"/>
              </a:spcBef>
              <a:buSzPct val="100000"/>
              <a:buAutoNum type="arabicPeriod" startAt="1"/>
              <a:defRPr sz="1728"/>
            </a:pPr>
            <a:r>
              <a:t>role vars (defined in role/vars/main.yml)</a:t>
            </a:r>
          </a:p>
          <a:p>
            <a:pPr marL="342900" indent="-342900" defTabSz="315468">
              <a:spcBef>
                <a:spcPts val="1700"/>
              </a:spcBef>
              <a:buSzPct val="100000"/>
              <a:buAutoNum type="arabicPeriod" startAt="1"/>
              <a:defRPr sz="1728"/>
            </a:pPr>
            <a:r>
              <a:t>block vars (only for tasks in block)</a:t>
            </a:r>
          </a:p>
          <a:p>
            <a:pPr marL="342900" indent="-342900" defTabSz="315468">
              <a:spcBef>
                <a:spcPts val="1700"/>
              </a:spcBef>
              <a:buSzPct val="100000"/>
              <a:buAutoNum type="arabicPeriod" startAt="1"/>
              <a:defRPr sz="1728"/>
            </a:pPr>
            <a:r>
              <a:t>task vars (only for the task)</a:t>
            </a:r>
          </a:p>
          <a:p>
            <a:pPr marL="342900" indent="-342900" defTabSz="315468">
              <a:spcBef>
                <a:spcPts val="1700"/>
              </a:spcBef>
              <a:buSzPct val="100000"/>
              <a:buAutoNum type="arabicPeriod" startAt="1"/>
              <a:defRPr sz="1728"/>
            </a:pPr>
            <a:r>
              <a:t>role (and include_role) params</a:t>
            </a:r>
          </a:p>
          <a:p>
            <a:pPr marL="342900" indent="-342900" defTabSz="315468">
              <a:spcBef>
                <a:spcPts val="1700"/>
              </a:spcBef>
              <a:buSzPct val="100000"/>
              <a:buAutoNum type="arabicPeriod" startAt="1"/>
              <a:defRPr sz="1728"/>
            </a:pPr>
            <a:r>
              <a:t>include params</a:t>
            </a:r>
          </a:p>
          <a:p>
            <a:pPr marL="342900" indent="-342900" defTabSz="315468">
              <a:spcBef>
                <a:spcPts val="1700"/>
              </a:spcBef>
              <a:buSzPct val="100000"/>
              <a:buAutoNum type="arabicPeriod" startAt="1"/>
              <a:defRPr sz="1728"/>
            </a:pPr>
            <a:r>
              <a:t>include_vars</a:t>
            </a:r>
          </a:p>
          <a:p>
            <a:pPr marL="342900" indent="-342900" defTabSz="315468">
              <a:spcBef>
                <a:spcPts val="1700"/>
              </a:spcBef>
              <a:buSzPct val="100000"/>
              <a:buAutoNum type="arabicPeriod" startAt="1"/>
              <a:defRPr sz="1728"/>
            </a:pPr>
            <a:r>
              <a:t>set_facts / registered vars</a:t>
            </a:r>
          </a:p>
          <a:p>
            <a:pPr marL="342900" indent="-342900" defTabSz="315468">
              <a:spcBef>
                <a:spcPts val="1700"/>
              </a:spcBef>
              <a:buSzPct val="100000"/>
              <a:buAutoNum type="arabicPeriod" startAt="1"/>
              <a:defRPr sz="1728"/>
            </a:pPr>
            <a:r>
              <a:t>extra vars (always win precedence)</a:t>
            </a:r>
          </a:p>
          <a:p>
            <a:pPr marL="0" indent="0" defTabSz="315468">
              <a:spcBef>
                <a:spcPts val="1700"/>
              </a:spcBef>
              <a:buSzTx/>
              <a:buNone/>
              <a:defRPr sz="1728"/>
            </a:pPr>
          </a:p>
          <a:p>
            <a:pPr marL="0" indent="0" defTabSz="315468">
              <a:spcBef>
                <a:spcPts val="1700"/>
              </a:spcBef>
              <a:buSzTx/>
              <a:buNone/>
              <a:defRPr sz="1728"/>
            </a:pPr>
            <a:r>
              <a:t>Source:  http://docs.ansible.com/ansible/latest/playbooks_variables.html#variable-precedence-where-should-i-put-a-variable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4" name="Learning Materials"/>
          <p:cNvSpPr txBox="1"/>
          <p:nvPr>
            <p:ph type="title"/>
          </p:nvPr>
        </p:nvSpPr>
        <p:spPr>
          <a:prstGeom prst="rect">
            <a:avLst/>
          </a:prstGeom>
        </p:spPr>
        <p:txBody>
          <a:bodyPr/>
          <a:lstStyle/>
          <a:p>
            <a:pPr/>
            <a:r>
              <a:t>Learning Materials</a:t>
            </a:r>
          </a:p>
        </p:txBody>
      </p:sp>
      <p:sp>
        <p:nvSpPr>
          <p:cNvPr id="515" name="https://www.ansible.com/…"/>
          <p:cNvSpPr txBox="1"/>
          <p:nvPr>
            <p:ph type="body" idx="1"/>
          </p:nvPr>
        </p:nvSpPr>
        <p:spPr>
          <a:prstGeom prst="rect">
            <a:avLst/>
          </a:prstGeom>
        </p:spPr>
        <p:txBody>
          <a:bodyPr/>
          <a:lstStyle/>
          <a:p>
            <a:pPr marL="904390" indent="-561490"/>
            <a:r>
              <a:rPr u="sng">
                <a:hlinkClick r:id="rId2" invalidUrl="" action="" tgtFrame="" tooltip="" history="1" highlightClick="0" endSnd="0"/>
              </a:rPr>
              <a:t>https://www.ansible.com/</a:t>
            </a:r>
          </a:p>
          <a:p>
            <a:pPr lvl="1" marL="1429323" indent="-561490"/>
            <a:r>
              <a:rPr u="sng">
                <a:hlinkClick r:id="rId3" invalidUrl="" action="" tgtFrame="" tooltip="" history="1" highlightClick="0" endSnd="0"/>
              </a:rPr>
              <a:t>https://docs.ansible.com/</a:t>
            </a:r>
          </a:p>
          <a:p>
            <a:pPr lvl="1" marL="1429323" indent="-561490"/>
            <a:r>
              <a:rPr u="sng">
                <a:hlinkClick r:id="rId4" invalidUrl="" action="" tgtFrame="" tooltip="" history="1" highlightClick="0" endSnd="0"/>
              </a:rPr>
              <a:t>https://www.ansible.com/webinars-training</a:t>
            </a:r>
          </a:p>
          <a:p>
            <a:pPr marL="904390" indent="-561490"/>
            <a:r>
              <a:rPr u="sng">
                <a:hlinkClick r:id="rId5" invalidUrl="" action="" tgtFrame="" tooltip="" history="1" highlightClick="0" endSnd="0"/>
              </a:rPr>
              <a:t>https://www.udemy.com/ansible-for-network-engineers-cisco-quick-start-gns3-ansible/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17" name="Image" descr="Image"/>
          <p:cNvPicPr>
            <a:picLocks noChangeAspect="0"/>
          </p:cNvPicPr>
          <p:nvPr>
            <p:ph type="pic" idx="13"/>
          </p:nvPr>
        </p:nvPicPr>
        <p:blipFill>
          <a:blip r:embed="rId2">
            <a:extLst/>
          </a:blip>
          <a:stretch>
            <a:fillRect/>
          </a:stretch>
        </p:blipFill>
        <p:spPr>
          <a:xfrm>
            <a:off x="6413500" y="2616200"/>
            <a:ext cx="6070600" cy="4533900"/>
          </a:xfrm>
          <a:prstGeom prst="rect">
            <a:avLst/>
          </a:prstGeom>
        </p:spPr>
      </p:pic>
      <p:sp>
        <p:nvSpPr>
          <p:cNvPr id="518" name="Questions?"/>
          <p:cNvSpPr txBox="1"/>
          <p:nvPr>
            <p:ph type="title"/>
          </p:nvPr>
        </p:nvSpPr>
        <p:spPr>
          <a:prstGeom prst="rect">
            <a:avLst/>
          </a:prstGeom>
        </p:spPr>
        <p:txBody>
          <a:bodyPr/>
          <a:lstStyle/>
          <a:p>
            <a:pPr/>
            <a:r>
              <a:t>Questions?</a:t>
            </a:r>
          </a:p>
        </p:txBody>
      </p:sp>
      <p:sp>
        <p:nvSpPr>
          <p:cNvPr id="519" name="http://frank.seesink.com…"/>
          <p:cNvSpPr txBox="1"/>
          <p:nvPr>
            <p:ph type="body" sz="quarter" idx="1"/>
          </p:nvPr>
        </p:nvSpPr>
        <p:spPr>
          <a:prstGeom prst="rect">
            <a:avLst/>
          </a:prstGeom>
        </p:spPr>
        <p:txBody>
          <a:bodyPr>
            <a:normAutofit fontScale="100000" lnSpcReduction="0"/>
          </a:bodyPr>
          <a:lstStyle/>
          <a:p>
            <a:pPr>
              <a:defRPr sz="3200"/>
            </a:pPr>
            <a:r>
              <a:rPr u="sng">
                <a:hlinkClick r:id="rId3" invalidUrl="" action="" tgtFrame="" tooltip="" history="1" highlightClick="0" endSnd="0"/>
              </a:rPr>
              <a:t>http://frank.seesink.com</a:t>
            </a:r>
          </a:p>
          <a:p>
            <a:pPr>
              <a:defRPr sz="3200"/>
            </a:pPr>
          </a:p>
          <a:p>
            <a:pPr>
              <a:defRPr sz="3200"/>
            </a:pPr>
            <a:r>
              <a:rPr u="sng">
                <a:hlinkClick r:id="rId4" invalidUrl="" action="" tgtFrame="" tooltip="" history="1" highlightClick="0" endSnd="0"/>
              </a:rPr>
              <a:t>http://frank.seesink.com/presentations/Ansible-Fall2017</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In Plain English?"/>
          <p:cNvSpPr txBox="1"/>
          <p:nvPr>
            <p:ph type="title"/>
          </p:nvPr>
        </p:nvSpPr>
        <p:spPr>
          <a:prstGeom prst="rect">
            <a:avLst/>
          </a:prstGeom>
        </p:spPr>
        <p:txBody>
          <a:bodyPr/>
          <a:lstStyle/>
          <a:p>
            <a:pPr/>
            <a:r>
              <a:t>In Plain English?</a:t>
            </a:r>
          </a:p>
        </p:txBody>
      </p:sp>
      <p:sp>
        <p:nvSpPr>
          <p:cNvPr id="162" name="The love child between systems/network administrators and programmers"/>
          <p:cNvSpPr txBox="1"/>
          <p:nvPr>
            <p:ph type="body" idx="1"/>
          </p:nvPr>
        </p:nvSpPr>
        <p:spPr>
          <a:prstGeom prst="rect">
            <a:avLst/>
          </a:prstGeom>
        </p:spPr>
        <p:txBody>
          <a:bodyPr/>
          <a:lstStyle>
            <a:lvl1pPr marL="0" indent="0" algn="ctr">
              <a:buSzTx/>
              <a:buNone/>
            </a:lvl1pPr>
          </a:lstStyle>
          <a:p>
            <a:pPr/>
            <a:r>
              <a:t>The love child between systems/network administrators and programmers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2"/>
                                        </p:tgtEl>
                                        <p:attrNameLst>
                                          <p:attrName>style.visibility</p:attrName>
                                        </p:attrNameLst>
                                      </p:cBhvr>
                                      <p:to>
                                        <p:strVal val="visible"/>
                                      </p:to>
                                    </p:set>
                                    <p:animEffect filter="dissolve" transition="in">
                                      <p:cBhvr>
                                        <p:cTn id="7"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Configuration Management Tools"/>
          <p:cNvSpPr txBox="1"/>
          <p:nvPr>
            <p:ph type="title"/>
          </p:nvPr>
        </p:nvSpPr>
        <p:spPr>
          <a:prstGeom prst="rect">
            <a:avLst/>
          </a:prstGeom>
        </p:spPr>
        <p:txBody>
          <a:bodyPr/>
          <a:lstStyle/>
          <a:p>
            <a:pPr/>
            <a:r>
              <a:t>Configuration Management Tools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AJzOwTfE0NvzZFy6ntDKXQ-cfengine-logo.png" descr="AJzOwTfE0NvzZFy6ntDKXQ-cfengine-logo.png"/>
          <p:cNvPicPr>
            <a:picLocks noChangeAspect="1"/>
          </p:cNvPicPr>
          <p:nvPr/>
        </p:nvPicPr>
        <p:blipFill>
          <a:blip r:embed="rId2">
            <a:extLst/>
          </a:blip>
          <a:stretch>
            <a:fillRect/>
          </a:stretch>
        </p:blipFill>
        <p:spPr>
          <a:xfrm>
            <a:off x="558817" y="376287"/>
            <a:ext cx="4660883" cy="1270197"/>
          </a:xfrm>
          <a:prstGeom prst="rect">
            <a:avLst/>
          </a:prstGeom>
          <a:ln w="12700">
            <a:miter lim="400000"/>
          </a:ln>
        </p:spPr>
      </p:pic>
      <p:pic>
        <p:nvPicPr>
          <p:cNvPr id="167" name="color-puppetlabs.png" descr="color-puppetlabs.png"/>
          <p:cNvPicPr>
            <a:picLocks noChangeAspect="1"/>
          </p:cNvPicPr>
          <p:nvPr/>
        </p:nvPicPr>
        <p:blipFill>
          <a:blip r:embed="rId3">
            <a:extLst/>
          </a:blip>
          <a:stretch>
            <a:fillRect/>
          </a:stretch>
        </p:blipFill>
        <p:spPr>
          <a:xfrm>
            <a:off x="584200" y="7686070"/>
            <a:ext cx="3556000" cy="2032001"/>
          </a:xfrm>
          <a:prstGeom prst="rect">
            <a:avLst/>
          </a:prstGeom>
          <a:ln w="12700">
            <a:miter lim="400000"/>
          </a:ln>
        </p:spPr>
      </p:pic>
      <p:pic>
        <p:nvPicPr>
          <p:cNvPr id="168" name="logo-1.png" descr="logo-1.png"/>
          <p:cNvPicPr>
            <a:picLocks noChangeAspect="1"/>
          </p:cNvPicPr>
          <p:nvPr/>
        </p:nvPicPr>
        <p:blipFill>
          <a:blip r:embed="rId4">
            <a:extLst/>
          </a:blip>
          <a:stretch>
            <a:fillRect/>
          </a:stretch>
        </p:blipFill>
        <p:spPr>
          <a:xfrm>
            <a:off x="9759950" y="149716"/>
            <a:ext cx="2895496" cy="2853834"/>
          </a:xfrm>
          <a:prstGeom prst="rect">
            <a:avLst/>
          </a:prstGeom>
          <a:ln w="12700">
            <a:miter lim="400000"/>
          </a:ln>
        </p:spPr>
      </p:pic>
      <p:pic>
        <p:nvPicPr>
          <p:cNvPr id="169" name="Saltstack_logo.Jpg.jpg" descr="Saltstack_logo.Jpg.jpg"/>
          <p:cNvPicPr>
            <a:picLocks noChangeAspect="1"/>
          </p:cNvPicPr>
          <p:nvPr/>
        </p:nvPicPr>
        <p:blipFill>
          <a:blip r:embed="rId5">
            <a:extLst/>
          </a:blip>
          <a:stretch>
            <a:fillRect/>
          </a:stretch>
        </p:blipFill>
        <p:spPr>
          <a:xfrm>
            <a:off x="8581925" y="6111105"/>
            <a:ext cx="4108545" cy="2572959"/>
          </a:xfrm>
          <a:prstGeom prst="rect">
            <a:avLst/>
          </a:prstGeom>
          <a:ln w="12700">
            <a:miter lim="400000"/>
          </a:ln>
        </p:spPr>
      </p:pic>
      <p:pic>
        <p:nvPicPr>
          <p:cNvPr id="170" name="Ansible_Logo.png" descr="Ansible_Logo.png"/>
          <p:cNvPicPr>
            <a:picLocks noChangeAspect="1"/>
          </p:cNvPicPr>
          <p:nvPr/>
        </p:nvPicPr>
        <p:blipFill>
          <a:blip r:embed="rId6">
            <a:extLst/>
          </a:blip>
          <a:stretch>
            <a:fillRect/>
          </a:stretch>
        </p:blipFill>
        <p:spPr>
          <a:xfrm>
            <a:off x="5232400" y="3606800"/>
            <a:ext cx="2540000" cy="2540000"/>
          </a:xfrm>
          <a:prstGeom prst="rect">
            <a:avLst/>
          </a:prstGeom>
          <a:ln w="12700">
            <a:miter lim="400000"/>
          </a:ln>
        </p:spPr>
      </p:pic>
      <p:pic>
        <p:nvPicPr>
          <p:cNvPr id="171" name="munki_logo.png" descr="munki_logo.png"/>
          <p:cNvPicPr>
            <a:picLocks noChangeAspect="1"/>
          </p:cNvPicPr>
          <p:nvPr/>
        </p:nvPicPr>
        <p:blipFill>
          <a:blip r:embed="rId7">
            <a:extLst/>
          </a:blip>
          <a:stretch>
            <a:fillRect/>
          </a:stretch>
        </p:blipFill>
        <p:spPr>
          <a:xfrm>
            <a:off x="9988497" y="3745609"/>
            <a:ext cx="2438401" cy="1623437"/>
          </a:xfrm>
          <a:prstGeom prst="rect">
            <a:avLst/>
          </a:prstGeom>
          <a:ln w="12700">
            <a:miter lim="400000"/>
          </a:ln>
        </p:spPr>
      </p:pic>
      <p:pic>
        <p:nvPicPr>
          <p:cNvPr id="172" name="1484999032_logo_cm_story.jpg" descr="1484999032_logo_cm_story.jpg"/>
          <p:cNvPicPr>
            <a:picLocks noChangeAspect="1"/>
          </p:cNvPicPr>
          <p:nvPr/>
        </p:nvPicPr>
        <p:blipFill>
          <a:blip r:embed="rId8">
            <a:extLst/>
          </a:blip>
          <a:stretch>
            <a:fillRect/>
          </a:stretch>
        </p:blipFill>
        <p:spPr>
          <a:xfrm>
            <a:off x="559478" y="4135723"/>
            <a:ext cx="2995844" cy="148215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dissolve" transition="in">
                                      <p:cBhvr>
                                        <p:cTn id="7" dur="499"/>
                                        <p:tgtEl>
                                          <p:spTgt spid="166"/>
                                        </p:tgtEl>
                                      </p:cBhvr>
                                    </p:animEffect>
                                  </p:childTnLst>
                                </p:cTn>
                              </p:par>
                            </p:childTnLst>
                          </p:cTn>
                        </p:par>
                        <p:par>
                          <p:cTn id="8" fill="hold">
                            <p:stCondLst>
                              <p:cond delay="499"/>
                            </p:stCondLst>
                            <p:childTnLst>
                              <p:par>
                                <p:cTn id="9" presetClass="entr" nodeType="afterEffect" presetID="9" grpId="2" fill="hold">
                                  <p:stCondLst>
                                    <p:cond delay="1000"/>
                                  </p:stCondLst>
                                  <p:iterate type="el" backwards="0">
                                    <p:tmAbs val="0"/>
                                  </p:iterate>
                                  <p:childTnLst>
                                    <p:set>
                                      <p:cBhvr>
                                        <p:cTn id="10" fill="hold"/>
                                        <p:tgtEl>
                                          <p:spTgt spid="168"/>
                                        </p:tgtEl>
                                        <p:attrNameLst>
                                          <p:attrName>style.visibility</p:attrName>
                                        </p:attrNameLst>
                                      </p:cBhvr>
                                      <p:to>
                                        <p:strVal val="visible"/>
                                      </p:to>
                                    </p:set>
                                    <p:animEffect filter="dissolve" transition="in">
                                      <p:cBhvr>
                                        <p:cTn id="11" dur="499"/>
                                        <p:tgtEl>
                                          <p:spTgt spid="168"/>
                                        </p:tgtEl>
                                      </p:cBhvr>
                                    </p:animEffect>
                                  </p:childTnLst>
                                </p:cTn>
                              </p:par>
                            </p:childTnLst>
                          </p:cTn>
                        </p:par>
                        <p:par>
                          <p:cTn id="12" fill="hold">
                            <p:stCondLst>
                              <p:cond delay="1998"/>
                            </p:stCondLst>
                            <p:childTnLst>
                              <p:par>
                                <p:cTn id="13" presetClass="entr" nodeType="afterEffect" presetID="9" grpId="3" fill="hold">
                                  <p:stCondLst>
                                    <p:cond delay="1000"/>
                                  </p:stCondLst>
                                  <p:iterate type="el" backwards="0">
                                    <p:tmAbs val="0"/>
                                  </p:iterate>
                                  <p:childTnLst>
                                    <p:set>
                                      <p:cBhvr>
                                        <p:cTn id="14" fill="hold"/>
                                        <p:tgtEl>
                                          <p:spTgt spid="167"/>
                                        </p:tgtEl>
                                        <p:attrNameLst>
                                          <p:attrName>style.visibility</p:attrName>
                                        </p:attrNameLst>
                                      </p:cBhvr>
                                      <p:to>
                                        <p:strVal val="visible"/>
                                      </p:to>
                                    </p:set>
                                    <p:animEffect filter="dissolve" transition="in">
                                      <p:cBhvr>
                                        <p:cTn id="15" dur="499"/>
                                        <p:tgtEl>
                                          <p:spTgt spid="167"/>
                                        </p:tgtEl>
                                      </p:cBhvr>
                                    </p:animEffect>
                                  </p:childTnLst>
                                </p:cTn>
                              </p:par>
                            </p:childTnLst>
                          </p:cTn>
                        </p:par>
                        <p:par>
                          <p:cTn id="16" fill="hold">
                            <p:stCondLst>
                              <p:cond delay="3497"/>
                            </p:stCondLst>
                            <p:childTnLst>
                              <p:par>
                                <p:cTn id="17" presetClass="entr" nodeType="afterEffect" presetID="9" grpId="4" fill="hold">
                                  <p:stCondLst>
                                    <p:cond delay="1000"/>
                                  </p:stCondLst>
                                  <p:iterate type="el" backwards="0">
                                    <p:tmAbs val="0"/>
                                  </p:iterate>
                                  <p:childTnLst>
                                    <p:set>
                                      <p:cBhvr>
                                        <p:cTn id="18" fill="hold"/>
                                        <p:tgtEl>
                                          <p:spTgt spid="169"/>
                                        </p:tgtEl>
                                        <p:attrNameLst>
                                          <p:attrName>style.visibility</p:attrName>
                                        </p:attrNameLst>
                                      </p:cBhvr>
                                      <p:to>
                                        <p:strVal val="visible"/>
                                      </p:to>
                                    </p:set>
                                    <p:animEffect filter="dissolve" transition="in">
                                      <p:cBhvr>
                                        <p:cTn id="19" dur="499"/>
                                        <p:tgtEl>
                                          <p:spTgt spid="169"/>
                                        </p:tgtEl>
                                      </p:cBhvr>
                                    </p:animEffect>
                                  </p:childTnLst>
                                </p:cTn>
                              </p:par>
                            </p:childTnLst>
                          </p:cTn>
                        </p:par>
                        <p:par>
                          <p:cTn id="20" fill="hold">
                            <p:stCondLst>
                              <p:cond delay="4996"/>
                            </p:stCondLst>
                            <p:childTnLst>
                              <p:par>
                                <p:cTn id="21" presetClass="entr" nodeType="afterEffect" presetID="9" grpId="5" fill="hold">
                                  <p:stCondLst>
                                    <p:cond delay="1000"/>
                                  </p:stCondLst>
                                  <p:iterate type="el" backwards="0">
                                    <p:tmAbs val="0"/>
                                  </p:iterate>
                                  <p:childTnLst>
                                    <p:set>
                                      <p:cBhvr>
                                        <p:cTn id="22" fill="hold"/>
                                        <p:tgtEl>
                                          <p:spTgt spid="171"/>
                                        </p:tgtEl>
                                        <p:attrNameLst>
                                          <p:attrName>style.visibility</p:attrName>
                                        </p:attrNameLst>
                                      </p:cBhvr>
                                      <p:to>
                                        <p:strVal val="visible"/>
                                      </p:to>
                                    </p:set>
                                    <p:animEffect filter="dissolve" transition="in">
                                      <p:cBhvr>
                                        <p:cTn id="23" dur="499"/>
                                        <p:tgtEl>
                                          <p:spTgt spid="171"/>
                                        </p:tgtEl>
                                      </p:cBhvr>
                                    </p:animEffect>
                                  </p:childTnLst>
                                </p:cTn>
                              </p:par>
                            </p:childTnLst>
                          </p:cTn>
                        </p:par>
                        <p:par>
                          <p:cTn id="24" fill="hold">
                            <p:stCondLst>
                              <p:cond delay="6495"/>
                            </p:stCondLst>
                            <p:childTnLst>
                              <p:par>
                                <p:cTn id="25" presetClass="entr" nodeType="afterEffect" presetID="9" grpId="6" fill="hold">
                                  <p:stCondLst>
                                    <p:cond delay="1000"/>
                                  </p:stCondLst>
                                  <p:iterate type="el" backwards="0">
                                    <p:tmAbs val="0"/>
                                  </p:iterate>
                                  <p:childTnLst>
                                    <p:set>
                                      <p:cBhvr>
                                        <p:cTn id="26" fill="hold"/>
                                        <p:tgtEl>
                                          <p:spTgt spid="172"/>
                                        </p:tgtEl>
                                        <p:attrNameLst>
                                          <p:attrName>style.visibility</p:attrName>
                                        </p:attrNameLst>
                                      </p:cBhvr>
                                      <p:to>
                                        <p:strVal val="visible"/>
                                      </p:to>
                                    </p:set>
                                    <p:animEffect filter="dissolve" transition="in">
                                      <p:cBhvr>
                                        <p:cTn id="27" dur="500"/>
                                        <p:tgtEl>
                                          <p:spTgt spid="172"/>
                                        </p:tgtEl>
                                      </p:cBhvr>
                                    </p:animEffect>
                                  </p:childTnLst>
                                </p:cTn>
                              </p:par>
                            </p:childTnLst>
                          </p:cTn>
                        </p:par>
                        <p:par>
                          <p:cTn id="28" fill="hold">
                            <p:stCondLst>
                              <p:cond delay="7995"/>
                            </p:stCondLst>
                            <p:childTnLst>
                              <p:par>
                                <p:cTn id="29" presetClass="entr" nodeType="afterEffect" presetID="10" grpId="7" fill="hold">
                                  <p:stCondLst>
                                    <p:cond delay="1000"/>
                                  </p:stCondLst>
                                  <p:iterate type="el" backwards="0">
                                    <p:tmAbs val="0"/>
                                  </p:iterate>
                                  <p:childTnLst>
                                    <p:set>
                                      <p:cBhvr>
                                        <p:cTn id="30" fill="hold"/>
                                        <p:tgtEl>
                                          <p:spTgt spid="170"/>
                                        </p:tgtEl>
                                        <p:attrNameLst>
                                          <p:attrName>style.visibility</p:attrName>
                                        </p:attrNameLst>
                                      </p:cBhvr>
                                      <p:to>
                                        <p:strVal val="visible"/>
                                      </p:to>
                                    </p:set>
                                    <p:animEffect filter="fade" transition="in">
                                      <p:cBhvr>
                                        <p:cTn id="31"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2"/>
      <p:bldP build="whole" bldLvl="1" animBg="1" rev="0" advAuto="0" spid="166" grpId="1"/>
      <p:bldP build="whole" bldLvl="1" animBg="1" rev="0" advAuto="0" spid="171" grpId="5"/>
      <p:bldP build="whole" bldLvl="1" animBg="1" rev="0" advAuto="0" spid="172" grpId="6"/>
      <p:bldP build="whole" bldLvl="1" animBg="1" rev="0" advAuto="0" spid="169" grpId="4"/>
      <p:bldP build="whole" bldLvl="1" animBg="1" rev="0" advAuto="0" spid="170" grpId="7"/>
      <p:bldP build="whole" bldLvl="1" animBg="1" rev="0" advAuto="0" spid="167"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9" name="Group"/>
          <p:cNvGrpSpPr/>
          <p:nvPr/>
        </p:nvGrpSpPr>
        <p:grpSpPr>
          <a:xfrm>
            <a:off x="647716" y="299991"/>
            <a:ext cx="11169758" cy="2041478"/>
            <a:chOff x="0" y="0"/>
            <a:chExt cx="11169756" cy="2041476"/>
          </a:xfrm>
        </p:grpSpPr>
        <p:grpSp>
          <p:nvGrpSpPr>
            <p:cNvPr id="177" name="Group"/>
            <p:cNvGrpSpPr/>
            <p:nvPr/>
          </p:nvGrpSpPr>
          <p:grpSpPr>
            <a:xfrm>
              <a:off x="0" y="0"/>
              <a:ext cx="11169757" cy="2041477"/>
              <a:chOff x="0" y="0"/>
              <a:chExt cx="11169756" cy="2041476"/>
            </a:xfrm>
          </p:grpSpPr>
          <p:pic>
            <p:nvPicPr>
              <p:cNvPr id="174" name="1200px-The_C_Programming_Language_logo.svg.png" descr="1200px-The_C_Programming_Language_logo.svg.png"/>
              <p:cNvPicPr>
                <a:picLocks noChangeAspect="1"/>
              </p:cNvPicPr>
              <p:nvPr/>
            </p:nvPicPr>
            <p:blipFill>
              <a:blip r:embed="rId2">
                <a:extLst/>
              </a:blip>
              <a:stretch>
                <a:fillRect/>
              </a:stretch>
            </p:blipFill>
            <p:spPr>
              <a:xfrm>
                <a:off x="9548266" y="0"/>
                <a:ext cx="1576917" cy="1676787"/>
              </a:xfrm>
              <a:prstGeom prst="rect">
                <a:avLst/>
              </a:prstGeom>
              <a:ln w="12700" cap="flat">
                <a:noFill/>
                <a:miter lim="400000"/>
              </a:ln>
              <a:effectLst/>
            </p:spPr>
          </p:pic>
          <p:pic>
            <p:nvPicPr>
              <p:cNvPr id="175" name="AJzOwTfE0NvzZFy6ntDKXQ-cfengine-logo.png" descr="AJzOwTfE0NvzZFy6ntDKXQ-cfengine-logo.png"/>
              <p:cNvPicPr>
                <a:picLocks noChangeAspect="1"/>
              </p:cNvPicPr>
              <p:nvPr/>
            </p:nvPicPr>
            <p:blipFill>
              <a:blip r:embed="rId3">
                <a:extLst/>
              </a:blip>
              <a:stretch>
                <a:fillRect/>
              </a:stretch>
            </p:blipFill>
            <p:spPr>
              <a:xfrm>
                <a:off x="0" y="203295"/>
                <a:ext cx="4660883" cy="1270197"/>
              </a:xfrm>
              <a:prstGeom prst="rect">
                <a:avLst/>
              </a:prstGeom>
              <a:ln w="12700" cap="flat">
                <a:noFill/>
                <a:miter lim="400000"/>
              </a:ln>
              <a:effectLst/>
            </p:spPr>
          </p:pic>
          <p:sp>
            <p:nvSpPr>
              <p:cNvPr id="176" name="Line"/>
              <p:cNvSpPr/>
              <p:nvPr/>
            </p:nvSpPr>
            <p:spPr>
              <a:xfrm>
                <a:off x="265339" y="2041476"/>
                <a:ext cx="10904418" cy="1"/>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sz="3600"/>
                </a:pPr>
              </a:p>
            </p:txBody>
          </p:sp>
        </p:grpSp>
        <p:sp>
          <p:nvSpPr>
            <p:cNvPr id="178" name="Arrow"/>
            <p:cNvSpPr/>
            <p:nvPr/>
          </p:nvSpPr>
          <p:spPr>
            <a:xfrm>
              <a:off x="7746651" y="607822"/>
              <a:ext cx="825832" cy="825832"/>
            </a:xfrm>
            <a:prstGeom prst="rightArrow">
              <a:avLst>
                <a:gd name="adj1" fmla="val 32000"/>
                <a:gd name="adj2" fmla="val 64000"/>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grpSp>
      <p:grpSp>
        <p:nvGrpSpPr>
          <p:cNvPr id="186" name="Group"/>
          <p:cNvGrpSpPr/>
          <p:nvPr/>
        </p:nvGrpSpPr>
        <p:grpSpPr>
          <a:xfrm>
            <a:off x="913056" y="2706157"/>
            <a:ext cx="11341582" cy="3218524"/>
            <a:chOff x="0" y="0"/>
            <a:chExt cx="11341581" cy="3218522"/>
          </a:xfrm>
        </p:grpSpPr>
        <p:grpSp>
          <p:nvGrpSpPr>
            <p:cNvPr id="184" name="Group"/>
            <p:cNvGrpSpPr/>
            <p:nvPr/>
          </p:nvGrpSpPr>
          <p:grpSpPr>
            <a:xfrm>
              <a:off x="-1" y="0"/>
              <a:ext cx="11341583" cy="3218523"/>
              <a:chOff x="0" y="0"/>
              <a:chExt cx="11341581" cy="3218522"/>
            </a:xfrm>
          </p:grpSpPr>
          <p:pic>
            <p:nvPicPr>
              <p:cNvPr id="180" name="ruby-card.png" descr="ruby-card.png"/>
              <p:cNvPicPr>
                <a:picLocks noChangeAspect="1"/>
              </p:cNvPicPr>
              <p:nvPr/>
            </p:nvPicPr>
            <p:blipFill>
              <a:blip r:embed="rId5">
                <a:extLst/>
              </a:blip>
              <a:stretch>
                <a:fillRect/>
              </a:stretch>
            </p:blipFill>
            <p:spPr>
              <a:xfrm>
                <a:off x="8801189" y="791818"/>
                <a:ext cx="2540393" cy="1270197"/>
              </a:xfrm>
              <a:prstGeom prst="rect">
                <a:avLst/>
              </a:prstGeom>
              <a:ln w="12700" cap="flat">
                <a:noFill/>
                <a:miter lim="400000"/>
              </a:ln>
              <a:effectLst/>
            </p:spPr>
          </p:pic>
          <p:pic>
            <p:nvPicPr>
              <p:cNvPr id="181" name="logo-1.png" descr="logo-1.png"/>
              <p:cNvPicPr>
                <a:picLocks noChangeAspect="1"/>
              </p:cNvPicPr>
              <p:nvPr/>
            </p:nvPicPr>
            <p:blipFill>
              <a:blip r:embed="rId6">
                <a:extLst/>
              </a:blip>
              <a:stretch>
                <a:fillRect/>
              </a:stretch>
            </p:blipFill>
            <p:spPr>
              <a:xfrm>
                <a:off x="121993" y="0"/>
                <a:ext cx="2895496" cy="2853834"/>
              </a:xfrm>
              <a:prstGeom prst="rect">
                <a:avLst/>
              </a:prstGeom>
              <a:ln w="12700" cap="flat">
                <a:noFill/>
                <a:miter lim="400000"/>
              </a:ln>
              <a:effectLst/>
            </p:spPr>
          </p:pic>
          <p:pic>
            <p:nvPicPr>
              <p:cNvPr id="182" name="color-puppetlabs.png" descr="color-puppetlabs.png"/>
              <p:cNvPicPr>
                <a:picLocks noChangeAspect="1"/>
              </p:cNvPicPr>
              <p:nvPr/>
            </p:nvPicPr>
            <p:blipFill>
              <a:blip r:embed="rId7">
                <a:extLst/>
              </a:blip>
              <a:stretch>
                <a:fillRect/>
              </a:stretch>
            </p:blipFill>
            <p:spPr>
              <a:xfrm>
                <a:off x="3417643" y="410916"/>
                <a:ext cx="3556001" cy="2032001"/>
              </a:xfrm>
              <a:prstGeom prst="rect">
                <a:avLst/>
              </a:prstGeom>
              <a:ln w="12700" cap="flat">
                <a:noFill/>
                <a:miter lim="400000"/>
              </a:ln>
              <a:effectLst/>
            </p:spPr>
          </p:pic>
          <p:sp>
            <p:nvSpPr>
              <p:cNvPr id="183" name="Line"/>
              <p:cNvSpPr/>
              <p:nvPr/>
            </p:nvSpPr>
            <p:spPr>
              <a:xfrm>
                <a:off x="0" y="3218522"/>
                <a:ext cx="10904418" cy="1"/>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sz="3600"/>
                </a:pPr>
              </a:p>
            </p:txBody>
          </p:sp>
        </p:grpSp>
        <p:sp>
          <p:nvSpPr>
            <p:cNvPr id="185" name="Arrow"/>
            <p:cNvSpPr/>
            <p:nvPr/>
          </p:nvSpPr>
          <p:spPr>
            <a:xfrm>
              <a:off x="7481312" y="892434"/>
              <a:ext cx="825832" cy="825832"/>
            </a:xfrm>
            <a:prstGeom prst="rightArrow">
              <a:avLst>
                <a:gd name="adj1" fmla="val 32000"/>
                <a:gd name="adj2" fmla="val 64000"/>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grpSp>
      <p:grpSp>
        <p:nvGrpSpPr>
          <p:cNvPr id="193" name="Group"/>
          <p:cNvGrpSpPr/>
          <p:nvPr/>
        </p:nvGrpSpPr>
        <p:grpSpPr>
          <a:xfrm>
            <a:off x="177799" y="6289369"/>
            <a:ext cx="12465051" cy="2540001"/>
            <a:chOff x="0" y="0"/>
            <a:chExt cx="12465050" cy="2540000"/>
          </a:xfrm>
        </p:grpSpPr>
        <p:grpSp>
          <p:nvGrpSpPr>
            <p:cNvPr id="191" name="Group"/>
            <p:cNvGrpSpPr/>
            <p:nvPr/>
          </p:nvGrpSpPr>
          <p:grpSpPr>
            <a:xfrm>
              <a:off x="0" y="0"/>
              <a:ext cx="12465050" cy="2540000"/>
              <a:chOff x="0" y="0"/>
              <a:chExt cx="12465049" cy="2540000"/>
            </a:xfrm>
          </p:grpSpPr>
          <p:pic>
            <p:nvPicPr>
              <p:cNvPr id="187" name="python-logo-master-v3-TM.png" descr="python-logo-master-v3-TM.png"/>
              <p:cNvPicPr>
                <a:picLocks noChangeAspect="1"/>
              </p:cNvPicPr>
              <p:nvPr/>
            </p:nvPicPr>
            <p:blipFill>
              <a:blip r:embed="rId8">
                <a:extLst/>
              </a:blip>
              <a:stretch>
                <a:fillRect/>
              </a:stretch>
            </p:blipFill>
            <p:spPr>
              <a:xfrm>
                <a:off x="9403757" y="410916"/>
                <a:ext cx="3061293" cy="1034015"/>
              </a:xfrm>
              <a:prstGeom prst="rect">
                <a:avLst/>
              </a:prstGeom>
              <a:ln w="12700" cap="flat">
                <a:noFill/>
                <a:miter lim="400000"/>
              </a:ln>
              <a:effectLst/>
            </p:spPr>
          </p:pic>
          <p:pic>
            <p:nvPicPr>
              <p:cNvPr id="188" name="Saltstack_logo.Jpg.jpg" descr="Saltstack_logo.Jpg.jpg"/>
              <p:cNvPicPr>
                <a:picLocks noChangeAspect="1"/>
              </p:cNvPicPr>
              <p:nvPr/>
            </p:nvPicPr>
            <p:blipFill>
              <a:blip r:embed="rId9">
                <a:extLst/>
              </a:blip>
              <a:stretch>
                <a:fillRect/>
              </a:stretch>
            </p:blipFill>
            <p:spPr>
              <a:xfrm>
                <a:off x="4915680" y="387669"/>
                <a:ext cx="2817840" cy="1764661"/>
              </a:xfrm>
              <a:prstGeom prst="rect">
                <a:avLst/>
              </a:prstGeom>
              <a:ln w="12700" cap="flat">
                <a:noFill/>
                <a:miter lim="400000"/>
              </a:ln>
              <a:effectLst/>
            </p:spPr>
          </p:pic>
          <p:pic>
            <p:nvPicPr>
              <p:cNvPr id="189" name="Ansible_Logo.png" descr="Ansible_Logo.png"/>
              <p:cNvPicPr>
                <a:picLocks noChangeAspect="1"/>
              </p:cNvPicPr>
              <p:nvPr/>
            </p:nvPicPr>
            <p:blipFill>
              <a:blip r:embed="rId10">
                <a:extLst/>
              </a:blip>
              <a:stretch>
                <a:fillRect/>
              </a:stretch>
            </p:blipFill>
            <p:spPr>
              <a:xfrm>
                <a:off x="0" y="0"/>
                <a:ext cx="2540000" cy="2540000"/>
              </a:xfrm>
              <a:prstGeom prst="rect">
                <a:avLst/>
              </a:prstGeom>
              <a:ln w="12700" cap="flat">
                <a:noFill/>
                <a:miter lim="400000"/>
              </a:ln>
              <a:effectLst/>
            </p:spPr>
          </p:pic>
          <p:pic>
            <p:nvPicPr>
              <p:cNvPr id="190" name="munki_logo.png" descr="munki_logo.png"/>
              <p:cNvPicPr>
                <a:picLocks noChangeAspect="1"/>
              </p:cNvPicPr>
              <p:nvPr/>
            </p:nvPicPr>
            <p:blipFill>
              <a:blip r:embed="rId11">
                <a:extLst/>
              </a:blip>
              <a:stretch>
                <a:fillRect/>
              </a:stretch>
            </p:blipFill>
            <p:spPr>
              <a:xfrm>
                <a:off x="2330397" y="458282"/>
                <a:ext cx="2438401" cy="1623436"/>
              </a:xfrm>
              <a:prstGeom prst="rect">
                <a:avLst/>
              </a:prstGeom>
              <a:ln w="12700" cap="flat">
                <a:noFill/>
                <a:miter lim="400000"/>
              </a:ln>
              <a:effectLst/>
            </p:spPr>
          </p:pic>
        </p:grpSp>
        <p:sp>
          <p:nvSpPr>
            <p:cNvPr id="192" name="Arrow"/>
            <p:cNvSpPr/>
            <p:nvPr/>
          </p:nvSpPr>
          <p:spPr>
            <a:xfrm>
              <a:off x="8216569" y="607822"/>
              <a:ext cx="825831" cy="825832"/>
            </a:xfrm>
            <a:prstGeom prst="rightArrow">
              <a:avLst>
                <a:gd name="adj1" fmla="val 32000"/>
                <a:gd name="adj2" fmla="val 64000"/>
              </a:avLst>
            </a:prstGeom>
            <a:blipFill rotWithShape="1">
              <a:blip r:embed="rId4"/>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p:spPr>
          <p:txBody>
            <a:bodyPr wrap="square" lIns="50800" tIns="50800" rIns="50800" bIns="50800" numCol="1" anchor="ctr">
              <a:noAutofit/>
            </a:bodyPr>
            <a:lstStyle/>
            <a:p>
              <a:pPr>
                <a:defRPr sz="36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79"/>
                                        </p:tgtEl>
                                        <p:attrNameLst>
                                          <p:attrName>style.visibility</p:attrName>
                                        </p:attrNameLst>
                                      </p:cBhvr>
                                      <p:to>
                                        <p:strVal val="visible"/>
                                      </p:to>
                                    </p:set>
                                    <p:animEffect filter="dissolve" transition="in">
                                      <p:cBhvr>
                                        <p:cTn id="7" dur="1000"/>
                                        <p:tgtEl>
                                          <p:spTgt spid="1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6"/>
                                        </p:tgtEl>
                                        <p:attrNameLst>
                                          <p:attrName>style.visibility</p:attrName>
                                        </p:attrNameLst>
                                      </p:cBhvr>
                                      <p:to>
                                        <p:strVal val="visible"/>
                                      </p:to>
                                    </p:set>
                                    <p:animEffect filter="dissolve" transition="in">
                                      <p:cBhvr>
                                        <p:cTn id="12" dur="10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93"/>
                                        </p:tgtEl>
                                        <p:attrNameLst>
                                          <p:attrName>style.visibility</p:attrName>
                                        </p:attrNameLst>
                                      </p:cBhvr>
                                      <p:to>
                                        <p:strVal val="visible"/>
                                      </p:to>
                                    </p:set>
                                    <p:animEffect filter="dissolve" transition="in">
                                      <p:cBhvr>
                                        <p:cTn id="17"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6" grpId="2"/>
      <p:bldP build="whole" bldLvl="1" animBg="1" rev="0" advAuto="0" spid="193" grpId="3"/>
      <p:bldP build="whole" bldLvl="1" animBg="1" rev="0" advAuto="0" spid="179"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tif"/></Relationships>

</file>

<file path=ppt/theme/_rels/theme2.xml.rels><?xml version="1.0" encoding="UTF-8" standalone="yes"?><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merican Typewriter"/>
        <a:ea typeface="American Typewriter"/>
        <a:cs typeface="American Typewriter"/>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77800" dist="406400" dir="5400000">
              <a:srgbClr val="000000">
                <a:alpha val="68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merican Typewriter"/>
        <a:ea typeface="American Typewriter"/>
        <a:cs typeface="American Typewriter"/>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177800" dist="406400" dir="5400000">
              <a:srgbClr val="000000">
                <a:alpha val="68000"/>
              </a:srgbClr>
            </a:outerShdw>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177800" dist="406400" dir="5400000">
            <a:srgbClr val="000000">
              <a:alpha val="68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merican Typewri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